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69"/>
  </p:notesMasterIdLst>
  <p:sldIdLst>
    <p:sldId id="258" r:id="rId2"/>
    <p:sldId id="256" r:id="rId3"/>
    <p:sldId id="257" r:id="rId4"/>
    <p:sldId id="260" r:id="rId5"/>
    <p:sldId id="261" r:id="rId6"/>
    <p:sldId id="264" r:id="rId7"/>
    <p:sldId id="265" r:id="rId8"/>
    <p:sldId id="263" r:id="rId9"/>
    <p:sldId id="266" r:id="rId10"/>
    <p:sldId id="267" r:id="rId11"/>
    <p:sldId id="326" r:id="rId12"/>
    <p:sldId id="268" r:id="rId13"/>
    <p:sldId id="325" r:id="rId14"/>
    <p:sldId id="271" r:id="rId15"/>
    <p:sldId id="305" r:id="rId16"/>
    <p:sldId id="272" r:id="rId17"/>
    <p:sldId id="273" r:id="rId18"/>
    <p:sldId id="274" r:id="rId19"/>
    <p:sldId id="275" r:id="rId20"/>
    <p:sldId id="276" r:id="rId21"/>
    <p:sldId id="277" r:id="rId22"/>
    <p:sldId id="278" r:id="rId23"/>
    <p:sldId id="279" r:id="rId24"/>
    <p:sldId id="281" r:id="rId25"/>
    <p:sldId id="282" r:id="rId26"/>
    <p:sldId id="285" r:id="rId27"/>
    <p:sldId id="287" r:id="rId28"/>
    <p:sldId id="289" r:id="rId29"/>
    <p:sldId id="290" r:id="rId30"/>
    <p:sldId id="284" r:id="rId31"/>
    <p:sldId id="291" r:id="rId32"/>
    <p:sldId id="292" r:id="rId33"/>
    <p:sldId id="294" r:id="rId34"/>
    <p:sldId id="327" r:id="rId35"/>
    <p:sldId id="297" r:id="rId36"/>
    <p:sldId id="298" r:id="rId37"/>
    <p:sldId id="301" r:id="rId38"/>
    <p:sldId id="295" r:id="rId39"/>
    <p:sldId id="296" r:id="rId40"/>
    <p:sldId id="300" r:id="rId41"/>
    <p:sldId id="304" r:id="rId42"/>
    <p:sldId id="303" r:id="rId43"/>
    <p:sldId id="302"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3BF"/>
    <a:srgbClr val="BFB0D0"/>
    <a:srgbClr val="C4B6D4"/>
    <a:srgbClr val="CCC0DA"/>
    <a:srgbClr val="E43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35" autoAdjust="0"/>
    <p:restoredTop sz="56383" autoAdjust="0"/>
  </p:normalViewPr>
  <p:slideViewPr>
    <p:cSldViewPr snapToGrid="0" snapToObjects="1">
      <p:cViewPr varScale="1">
        <p:scale>
          <a:sx n="61" d="100"/>
          <a:sy n="61" d="100"/>
        </p:scale>
        <p:origin x="1632" y="192"/>
      </p:cViewPr>
      <p:guideLst>
        <p:guide orient="horz" pos="2160"/>
        <p:guide pos="2880"/>
      </p:guideLst>
    </p:cSldViewPr>
  </p:slideViewPr>
  <p:outlineViewPr>
    <p:cViewPr>
      <p:scale>
        <a:sx n="33" d="100"/>
        <a:sy n="33" d="100"/>
      </p:scale>
      <p:origin x="0" y="94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277CB-F419-4786-A69B-4DA8327FD056}" type="datetimeFigureOut">
              <a:rPr lang="en-GB" smtClean="0"/>
              <a:t>18/03/2017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65026-B2CB-47E0-9D0D-5070FA7AFFE2}" type="slidenum">
              <a:rPr lang="en-GB" smtClean="0"/>
              <a:t>‹#›</a:t>
            </a:fld>
            <a:endParaRPr lang="en-GB"/>
          </a:p>
        </p:txBody>
      </p:sp>
    </p:spTree>
    <p:extLst>
      <p:ext uri="{BB962C8B-B14F-4D97-AF65-F5344CB8AC3E}">
        <p14:creationId xmlns:p14="http://schemas.microsoft.com/office/powerpoint/2010/main" val="132159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adiopaedia.org/articles/tb" TargetMode="External"/><Relationship Id="rId4" Type="http://schemas.openxmlformats.org/officeDocument/2006/relationships/hyperlink" Target="https://radiopaedia.org/articles/pulmonary-mycobacterium-avium-complex-infection" TargetMode="External"/><Relationship Id="rId5" Type="http://schemas.openxmlformats.org/officeDocument/2006/relationships/hyperlink" Target="https://radiopaedia.org/articles/thoracic-histoplasmosis-1" TargetMode="External"/><Relationship Id="rId6" Type="http://schemas.openxmlformats.org/officeDocument/2006/relationships/hyperlink" Target="https://radiopaedia.org/articles/allergic-bronchopulmonary-aspergillosis"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a:t>
            </a:fld>
            <a:endParaRPr lang="en-GB"/>
          </a:p>
        </p:txBody>
      </p:sp>
    </p:spTree>
    <p:extLst>
      <p:ext uri="{BB962C8B-B14F-4D97-AF65-F5344CB8AC3E}">
        <p14:creationId xmlns:p14="http://schemas.microsoft.com/office/powerpoint/2010/main" val="1107801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Signet</a:t>
            </a:r>
            <a:r>
              <a:rPr lang="en-US" baseline="0" dirty="0" smtClean="0"/>
              <a:t> ring sign on CT </a:t>
            </a:r>
            <a:r>
              <a:rPr lang="mr-IN" baseline="0" dirty="0" smtClean="0"/>
              <a:t>–</a:t>
            </a:r>
            <a:r>
              <a:rPr lang="en-US" baseline="0" dirty="0" smtClean="0"/>
              <a:t> cylindrical type bronchiectasis </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11</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12</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13</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Clinical presentation of COPD </a:t>
            </a:r>
            <a:r>
              <a:rPr lang="mr-IN" baseline="0" dirty="0" smtClean="0"/>
              <a:t>–</a:t>
            </a:r>
            <a:r>
              <a:rPr lang="en-US" baseline="0" dirty="0" smtClean="0"/>
              <a:t> DYSPNOEA that is persistent, progressive and worse with exercise. CHRONIC COUGH </a:t>
            </a:r>
            <a:r>
              <a:rPr lang="mr-IN" baseline="0" dirty="0" smtClean="0"/>
              <a:t>–</a:t>
            </a:r>
            <a:r>
              <a:rPr lang="en-US" baseline="0" dirty="0" smtClean="0"/>
              <a:t> may be intermittent and un-productive. Recurrent wheeze (POLYPHONIC). Chronic SPUTUM production. History or LRTIs + RFs + </a:t>
            </a:r>
            <a:r>
              <a:rPr lang="en-US" baseline="0" dirty="0" err="1" smtClean="0"/>
              <a:t>FHx</a:t>
            </a:r>
            <a:r>
              <a:rPr lang="en-US" baseline="0" dirty="0" smtClean="0"/>
              <a:t> of COPD.</a:t>
            </a:r>
            <a:endParaRPr lang="en-US" dirty="0" smtClean="0"/>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14</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bloater = hypoxic drive as C02 retention due to</a:t>
            </a:r>
            <a:r>
              <a:rPr lang="en-US" baseline="0" dirty="0" smtClean="0"/>
              <a:t> increased dead space (for any given minute ventilation the greater the dead space = poorer the co2 elimination)</a:t>
            </a:r>
            <a:r>
              <a:rPr lang="en-US" dirty="0" smtClean="0"/>
              <a:t> (becomes insensitive to it) therefore</a:t>
            </a:r>
            <a:r>
              <a:rPr lang="en-US" baseline="0" dirty="0" smtClean="0"/>
              <a:t> not breathless</a:t>
            </a:r>
            <a:r>
              <a:rPr lang="en-US" dirty="0" smtClean="0"/>
              <a:t>. More likely to develop </a:t>
            </a:r>
            <a:r>
              <a:rPr lang="en-US" dirty="0" err="1" smtClean="0"/>
              <a:t>cor</a:t>
            </a:r>
            <a:r>
              <a:rPr lang="en-US" dirty="0" smtClean="0"/>
              <a:t> pulmonale due to vasoconstriction.</a:t>
            </a:r>
            <a:r>
              <a:rPr lang="en-US" baseline="0" dirty="0" smtClean="0"/>
              <a:t> </a:t>
            </a:r>
            <a:endParaRPr lang="en-US" dirty="0" smtClean="0"/>
          </a:p>
          <a:p>
            <a:r>
              <a:rPr lang="en-US" dirty="0" smtClean="0"/>
              <a:t>Pink puffer =</a:t>
            </a:r>
            <a:r>
              <a:rPr lang="en-US" baseline="0" dirty="0" smtClean="0"/>
              <a:t> </a:t>
            </a:r>
            <a:r>
              <a:rPr lang="en-US" dirty="0" smtClean="0"/>
              <a:t>compensatory hyperventilation (increased minute ventilation),</a:t>
            </a:r>
            <a:r>
              <a:rPr lang="en-US" baseline="0" dirty="0" smtClean="0"/>
              <a:t> no cyanosis. Pulmonary capillary bed is damaged unlike bronchitis</a:t>
            </a:r>
          </a:p>
          <a:p>
            <a:r>
              <a:rPr lang="en-US" baseline="0" dirty="0" smtClean="0"/>
              <a:t>IN REALITY = SPECTRUM!!</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15</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16</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a:t>
            </a:r>
            <a:r>
              <a:rPr lang="mr-IN" dirty="0" smtClean="0"/>
              <a:t>–</a:t>
            </a:r>
            <a:r>
              <a:rPr lang="en-US" dirty="0" smtClean="0"/>
              <a:t> 2017 POCKET GUIDE (worth</a:t>
            </a:r>
            <a:r>
              <a:rPr lang="en-US" baseline="0" dirty="0" smtClean="0"/>
              <a:t> a read guys and girls). Assessment of a patient dyspnoea is either via the MRC score (learn this) or the COPD Assessment Test (CAT). Spirometry is POST-bronchodilator (15-20minutes).</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17</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18</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ndara"/>
                <a:cs typeface="Candara"/>
              </a:rPr>
              <a:t>A1AT </a:t>
            </a:r>
            <a:r>
              <a:rPr lang="mr-IN" sz="1200" dirty="0" smtClean="0">
                <a:latin typeface="Candara"/>
                <a:cs typeface="Candara"/>
              </a:rPr>
              <a:t>–</a:t>
            </a:r>
            <a:r>
              <a:rPr lang="en-US" sz="1200" dirty="0" smtClean="0">
                <a:latin typeface="Candara"/>
                <a:cs typeface="Candara"/>
              </a:rPr>
              <a:t> future role of AAT augmentation therapy (IV)?? </a:t>
            </a: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19</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phosphodiesterase</a:t>
            </a:r>
            <a:r>
              <a:rPr lang="en-US" dirty="0" smtClean="0"/>
              <a:t> type 4 inhibitor) PDE4 inhibition interferes with the breakdown of </a:t>
            </a:r>
            <a:r>
              <a:rPr lang="en-US" dirty="0" err="1" smtClean="0"/>
              <a:t>cAMP</a:t>
            </a:r>
            <a:r>
              <a:rPr lang="en-US" dirty="0" smtClean="0"/>
              <a:t>, leading to the accumulation of intracellular </a:t>
            </a:r>
            <a:r>
              <a:rPr lang="en-US" dirty="0" err="1" smtClean="0"/>
              <a:t>cAMP</a:t>
            </a:r>
            <a:r>
              <a:rPr lang="en-US" dirty="0" smtClean="0"/>
              <a:t>. In turn, an elevated concentration of intracellular </a:t>
            </a:r>
            <a:r>
              <a:rPr lang="en-US" dirty="0" err="1" smtClean="0"/>
              <a:t>cAMP</a:t>
            </a:r>
            <a:r>
              <a:rPr lang="en-US" dirty="0" smtClean="0"/>
              <a:t> activates protein kinase A, which enhances phosphorylation of proteins. This chain of biochemical reactions and physiological processes should: </a:t>
            </a:r>
          </a:p>
          <a:p>
            <a:r>
              <a:rPr lang="en-US" dirty="0" smtClean="0"/>
              <a:t>Inhibit numerous inflammatory cell functions, e.g. proliferation and release of cytokines and </a:t>
            </a:r>
            <a:r>
              <a:rPr lang="en-US" dirty="0" err="1" smtClean="0"/>
              <a:t>chemokines</a:t>
            </a:r>
            <a:r>
              <a:rPr lang="en-US" dirty="0" smtClean="0"/>
              <a:t>, reactive oxygen species, </a:t>
            </a:r>
            <a:r>
              <a:rPr lang="en-US" dirty="0" err="1" smtClean="0"/>
              <a:t>arachidonic</a:t>
            </a:r>
            <a:r>
              <a:rPr lang="en-US" dirty="0" smtClean="0"/>
              <a:t> acid metabolites, chemotaxis and proteases</a:t>
            </a:r>
            <a:r>
              <a:rPr lang="en-US" baseline="30000" dirty="0" smtClean="0"/>
              <a:t>8 </a:t>
            </a:r>
            <a:endParaRPr lang="en-US" dirty="0" smtClean="0"/>
          </a:p>
          <a:p>
            <a:r>
              <a:rPr lang="en-US" dirty="0" smtClean="0"/>
              <a:t>Modulate human airway epithelial cells that might support </a:t>
            </a:r>
            <a:r>
              <a:rPr lang="en-US" dirty="0" err="1" smtClean="0"/>
              <a:t>mucociliary</a:t>
            </a:r>
            <a:r>
              <a:rPr lang="en-US" dirty="0" smtClean="0"/>
              <a:t> clearance</a:t>
            </a:r>
            <a:r>
              <a:rPr lang="en-US" baseline="30000" dirty="0" smtClean="0"/>
              <a:t>10 </a:t>
            </a:r>
            <a:endParaRPr lang="en-US" dirty="0" smtClean="0"/>
          </a:p>
          <a:p>
            <a:r>
              <a:rPr lang="en-US" dirty="0" smtClean="0"/>
              <a:t>Modulate human lung fibroblasts to potentially prevent a fibrotic response</a:t>
            </a:r>
            <a:r>
              <a:rPr lang="en-US" baseline="30000" dirty="0" smtClean="0"/>
              <a:t>12</a:t>
            </a:r>
            <a:r>
              <a:rPr lang="en-US" dirty="0" smtClean="0"/>
              <a:t> </a:t>
            </a:r>
          </a:p>
          <a:p>
            <a:r>
              <a:rPr lang="en-US" dirty="0" smtClean="0"/>
              <a:t>Inhibit proliferation of pulmonary artery smooth muscle cells, and improve endothelial barrier integrity, thereby reducing pulmonary vascular remodelling.</a:t>
            </a:r>
            <a:r>
              <a:rPr lang="en-US" baseline="30000" dirty="0" smtClean="0"/>
              <a:t>11</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20</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a:t>
            </a:fld>
            <a:endParaRPr lang="en-GB"/>
          </a:p>
        </p:txBody>
      </p:sp>
    </p:spTree>
    <p:extLst>
      <p:ext uri="{BB962C8B-B14F-4D97-AF65-F5344CB8AC3E}">
        <p14:creationId xmlns:p14="http://schemas.microsoft.com/office/powerpoint/2010/main" val="1153501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a:t>
            </a:r>
            <a:r>
              <a:rPr lang="mr-IN" dirty="0" smtClean="0"/>
              <a:t>–</a:t>
            </a:r>
            <a:r>
              <a:rPr lang="en-US" dirty="0" smtClean="0"/>
              <a:t> 2017 POCKET GUIDE (worth</a:t>
            </a:r>
            <a:r>
              <a:rPr lang="en-US" baseline="0" dirty="0" smtClean="0"/>
              <a:t> a read guys and girls). Assessment of a patient dyspnoea is either via the MRC score (learn this) or the COPD Assessment Test (CAT)</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21</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 ICS </a:t>
            </a:r>
            <a:r>
              <a:rPr lang="mr-IN" dirty="0" smtClean="0"/>
              <a:t>–</a:t>
            </a:r>
            <a:r>
              <a:rPr lang="en-US" dirty="0" smtClean="0"/>
              <a:t> emerging evidence that unless COPD patient has an eosinophil</a:t>
            </a:r>
            <a:r>
              <a:rPr lang="en-US" baseline="0" dirty="0" smtClean="0"/>
              <a:t> count of </a:t>
            </a:r>
            <a:r>
              <a:rPr lang="en-US" dirty="0" smtClean="0"/>
              <a:t>4% or greater or 300 cells per </a:t>
            </a:r>
            <a:r>
              <a:rPr lang="en-US" dirty="0" err="1" smtClean="0"/>
              <a:t>μL</a:t>
            </a:r>
            <a:r>
              <a:rPr lang="en-US" baseline="0" dirty="0" smtClean="0"/>
              <a:t> then ICS have little therapeutic benefit with regards to exacerbation prevention = a more tailored approach to COPD </a:t>
            </a:r>
            <a:r>
              <a:rPr lang="en-US" baseline="0" dirty="0" err="1" smtClean="0"/>
              <a:t>rx</a:t>
            </a:r>
            <a:r>
              <a:rPr lang="en-US" baseline="0" dirty="0" smtClean="0"/>
              <a:t> in the future??</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22</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NIV</a:t>
            </a:r>
            <a:r>
              <a:rPr lang="en-US" baseline="0" dirty="0" smtClean="0"/>
              <a:t> </a:t>
            </a:r>
            <a:r>
              <a:rPr lang="mr-IN" baseline="0" dirty="0" smtClean="0"/>
              <a:t>–</a:t>
            </a:r>
            <a:r>
              <a:rPr lang="en-US" baseline="0" dirty="0" smtClean="0"/>
              <a:t> </a:t>
            </a:r>
            <a:r>
              <a:rPr lang="en-US" baseline="0" dirty="0" err="1" smtClean="0"/>
              <a:t>BiPaP</a:t>
            </a:r>
            <a:r>
              <a:rPr lang="en-US" baseline="0" dirty="0" smtClean="0"/>
              <a:t> in COPD exacerbations associated with T2RF as will remove C02. </a:t>
            </a:r>
            <a:r>
              <a:rPr lang="en-US" baseline="0" dirty="0" err="1" smtClean="0"/>
              <a:t>Vs</a:t>
            </a:r>
            <a:r>
              <a:rPr lang="en-US" baseline="0" dirty="0" smtClean="0"/>
              <a:t> CPAP which is just used for treating </a:t>
            </a:r>
            <a:r>
              <a:rPr lang="en-US" baseline="0" dirty="0" err="1" smtClean="0"/>
              <a:t>hypoxaemia</a:t>
            </a:r>
            <a:r>
              <a:rPr lang="en-US" baseline="0" dirty="0" smtClean="0"/>
              <a:t> and reducing the work of breathing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S.Pneumoniae</a:t>
            </a:r>
            <a:r>
              <a:rPr lang="en-US" baseline="0" dirty="0" smtClean="0"/>
              <a:t>, H.influenzae and </a:t>
            </a:r>
            <a:r>
              <a:rPr lang="en-US" baseline="0" dirty="0" err="1" smtClean="0"/>
              <a:t>M.catarrhalis</a:t>
            </a:r>
            <a:r>
              <a:rPr lang="en-US" baseline="0" dirty="0" smtClean="0"/>
              <a:t> = 3 common COPD exacerbation pathogens</a:t>
            </a: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23</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Indistinct</a:t>
            </a:r>
            <a:r>
              <a:rPr lang="en-US" baseline="0" dirty="0" smtClean="0"/>
              <a:t> border + silhouette sign (Loss of silhouette sign more usefully = loss of lung/soft tissue interface </a:t>
            </a:r>
            <a:r>
              <a:rPr lang="en-US" baseline="0" dirty="0" err="1" smtClean="0"/>
              <a:t>e.g</a:t>
            </a:r>
            <a:r>
              <a:rPr lang="en-US" baseline="0" dirty="0" smtClean="0"/>
              <a:t> in this photo = R heart border loss = anterior pathology in the right middle lobe) + air </a:t>
            </a:r>
            <a:r>
              <a:rPr lang="en-US" baseline="0" dirty="0" err="1" smtClean="0"/>
              <a:t>bronchograms</a:t>
            </a:r>
            <a:r>
              <a:rPr lang="en-US" baseline="0" dirty="0" smtClean="0"/>
              <a:t>. Pneumonia = a RADIOLOGICAL diagnosis. LRTI = clinical. </a:t>
            </a:r>
            <a:r>
              <a:rPr lang="en-US" baseline="0" dirty="0" err="1" smtClean="0"/>
              <a:t>S.pneumoniae</a:t>
            </a:r>
            <a:r>
              <a:rPr lang="en-US" baseline="0" dirty="0" smtClean="0"/>
              <a:t> = lung cavitation and empyema potentially.</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24</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Pneumonia</a:t>
            </a:r>
            <a:r>
              <a:rPr lang="en-US" baseline="0" dirty="0" smtClean="0"/>
              <a:t> increases risk of AF </a:t>
            </a:r>
            <a:r>
              <a:rPr lang="mr-IN" baseline="0" dirty="0" smtClean="0"/>
              <a:t>–</a:t>
            </a:r>
            <a:r>
              <a:rPr lang="en-US" baseline="0" dirty="0" smtClean="0"/>
              <a:t> origin in the pulmonary veins</a:t>
            </a:r>
            <a:endParaRPr lang="en-US" dirty="0" smtClean="0"/>
          </a:p>
          <a:p>
            <a:r>
              <a:rPr lang="en-US" baseline="0" dirty="0" smtClean="0"/>
              <a:t>Question: what signs might you expect in pneumonia?? </a:t>
            </a:r>
            <a:r>
              <a:rPr lang="mr-IN" baseline="0" dirty="0" smtClean="0"/>
              <a:t>–</a:t>
            </a:r>
            <a:r>
              <a:rPr lang="en-US" baseline="0" dirty="0" smtClean="0"/>
              <a:t> intercostal recessions, reduced chest movement, decreased expansion, dull to percuss, crackles, absent/reduced breath sounds,+/- pleural rub early on (‘fresh snow’ sounds), bronchial breathing and whispering pectoriloquy + signs of SEPSIS and HYPOXIA if severe!! New onset cough, </a:t>
            </a:r>
            <a:r>
              <a:rPr lang="en-US" baseline="0" dirty="0" err="1" smtClean="0"/>
              <a:t>pleuritic</a:t>
            </a:r>
            <a:r>
              <a:rPr lang="en-US" baseline="0" dirty="0" smtClean="0"/>
              <a:t> chest pain, hemoptysis potentially and sputum</a:t>
            </a:r>
          </a:p>
          <a:p>
            <a:r>
              <a:rPr lang="en-US" sz="1200" kern="1200" dirty="0" smtClean="0">
                <a:solidFill>
                  <a:schemeClr val="tx1"/>
                </a:solidFill>
                <a:effectLst/>
                <a:latin typeface="+mn-lt"/>
                <a:ea typeface="+mn-ea"/>
                <a:cs typeface="+mn-cs"/>
              </a:rPr>
              <a:t>RF</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Age &lt;16 or &gt;65 years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Co-morbidities</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CF</a:t>
            </a:r>
          </a:p>
          <a:p>
            <a:pPr lvl="1"/>
            <a:r>
              <a:rPr lang="en-US" sz="1200" kern="1200" dirty="0" err="1" smtClean="0">
                <a:solidFill>
                  <a:schemeClr val="tx1"/>
                </a:solidFill>
                <a:effectLst/>
                <a:latin typeface="+mn-lt"/>
                <a:ea typeface="+mn-ea"/>
                <a:cs typeface="+mn-cs"/>
              </a:rPr>
              <a:t>Asplenia</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Bronchiectasis</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COPD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Lifestyle</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Cigarette smoking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Excess alcohol</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IV drug use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Iatrogenic</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Immunosuppressant therapy (including prolonged corticosteroids)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25</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26</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Urea INCREASE</a:t>
            </a:r>
            <a:r>
              <a:rPr lang="en-US" baseline="0" dirty="0" smtClean="0"/>
              <a:t> </a:t>
            </a:r>
            <a:r>
              <a:rPr lang="mr-IN" baseline="0" dirty="0" smtClean="0"/>
              <a:t>–</a:t>
            </a:r>
            <a:r>
              <a:rPr lang="en-US" baseline="0" dirty="0" smtClean="0"/>
              <a:t> I believe this is due to renal insufficiency and dehydration essentially.</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27</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28</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mj-lt"/>
              <a:buAutoNum type="arabicPeriod"/>
            </a:pPr>
            <a:r>
              <a:rPr lang="en-US" sz="1200" dirty="0" smtClean="0">
                <a:latin typeface="Candara"/>
                <a:cs typeface="Candara"/>
                <a:sym typeface="Wingdings"/>
              </a:rPr>
              <a:t>What might you see on a CXR w/ PCP? </a:t>
            </a:r>
            <a:r>
              <a:rPr lang="en-US" sz="1200" b="1" dirty="0" smtClean="0">
                <a:latin typeface="Candara"/>
                <a:cs typeface="Candara"/>
                <a:sym typeface="Wingdings"/>
              </a:rPr>
              <a:t>‘ground</a:t>
            </a:r>
            <a:r>
              <a:rPr lang="en-US" sz="1200" b="1" baseline="0" dirty="0" smtClean="0">
                <a:latin typeface="Candara"/>
                <a:cs typeface="Candara"/>
                <a:sym typeface="Wingdings"/>
              </a:rPr>
              <a:t> glass appearance’ on CT (HRCT). PERI-HILAR OPACITIES on CXR &amp; sub-pleural ‘blebs’ - </a:t>
            </a:r>
            <a:r>
              <a:rPr lang="en-US" b="1" dirty="0" smtClean="0"/>
              <a:t>chest radiographs classically demonstrate bilateral, diffuse, often </a:t>
            </a:r>
            <a:r>
              <a:rPr lang="en-US" b="1" dirty="0" err="1" smtClean="0"/>
              <a:t>perihilar</a:t>
            </a:r>
            <a:r>
              <a:rPr lang="en-US" b="1" dirty="0" smtClean="0"/>
              <a:t>, fine, reticular interstitial </a:t>
            </a:r>
            <a:r>
              <a:rPr lang="en-US" b="1" dirty="0" err="1" smtClean="0"/>
              <a:t>opacification</a:t>
            </a:r>
            <a:r>
              <a:rPr lang="en-US" b="1" dirty="0" smtClean="0"/>
              <a:t>, which may appear somewhat granular. </a:t>
            </a:r>
            <a:r>
              <a:rPr lang="en-US" sz="1200" b="1" baseline="0" dirty="0" smtClean="0">
                <a:latin typeface="Candara"/>
                <a:cs typeface="Candara"/>
                <a:sym typeface="Wingdings"/>
              </a:rPr>
              <a:t>10-15% of CXRs will ne normal. In the context of a CD4 count &lt;200/mm3.</a:t>
            </a:r>
          </a:p>
          <a:p>
            <a:pPr marL="342900" indent="-342900">
              <a:lnSpc>
                <a:spcPct val="150000"/>
              </a:lnSpc>
              <a:buFont typeface="+mj-lt"/>
              <a:buAutoNum type="arabicPeriod"/>
            </a:pPr>
            <a:endParaRPr lang="en-US" sz="1200" b="1" dirty="0" smtClean="0">
              <a:latin typeface="Candara"/>
              <a:cs typeface="Candara"/>
              <a:sym typeface="Wingdings"/>
            </a:endParaRPr>
          </a:p>
          <a:p>
            <a:pPr marL="342900" indent="-342900">
              <a:lnSpc>
                <a:spcPct val="150000"/>
              </a:lnSpc>
              <a:buFont typeface="+mj-lt"/>
              <a:buAutoNum type="arabicPeriod"/>
            </a:pPr>
            <a:r>
              <a:rPr lang="en-US" sz="1200" dirty="0" smtClean="0">
                <a:latin typeface="Candara"/>
                <a:cs typeface="Candara"/>
                <a:sym typeface="Wingdings"/>
              </a:rPr>
              <a:t>How might a patient with PCP present (HINT: exercise)</a:t>
            </a:r>
            <a:r>
              <a:rPr lang="en-US" sz="1200" b="1" dirty="0" smtClean="0">
                <a:latin typeface="Candara"/>
                <a:cs typeface="Candara"/>
                <a:sym typeface="Wingdings"/>
              </a:rPr>
              <a:t>? Dry cough,</a:t>
            </a:r>
            <a:r>
              <a:rPr lang="en-US" sz="1200" b="1" baseline="0" dirty="0" smtClean="0">
                <a:latin typeface="Candara"/>
                <a:cs typeface="Candara"/>
                <a:sym typeface="Wingdings"/>
              </a:rPr>
              <a:t> EXERTIONAL dyspnoea (often profound), fever, often insidious onset. Co-existing opportunistic infections may also be present.</a:t>
            </a:r>
          </a:p>
          <a:p>
            <a:pPr marL="342900" indent="-342900">
              <a:lnSpc>
                <a:spcPct val="150000"/>
              </a:lnSpc>
              <a:buFont typeface="+mj-lt"/>
              <a:buAutoNum type="arabicPeriod"/>
            </a:pPr>
            <a:endParaRPr lang="en-US" sz="1200" b="1" dirty="0" smtClean="0">
              <a:latin typeface="Candara"/>
              <a:cs typeface="Candara"/>
              <a:sym typeface="Wingdings"/>
            </a:endParaRPr>
          </a:p>
          <a:p>
            <a:pPr marL="342900" indent="-342900">
              <a:lnSpc>
                <a:spcPct val="150000"/>
              </a:lnSpc>
              <a:buFont typeface="+mj-lt"/>
              <a:buAutoNum type="arabicPeriod"/>
            </a:pPr>
            <a:r>
              <a:rPr lang="en-US" sz="1200" dirty="0" smtClean="0">
                <a:latin typeface="Candara"/>
                <a:cs typeface="Candara"/>
                <a:sym typeface="Wingdings"/>
              </a:rPr>
              <a:t>Antibiotic of choice for </a:t>
            </a:r>
            <a:r>
              <a:rPr lang="en-US" sz="1200" dirty="0" err="1" smtClean="0">
                <a:latin typeface="Candara"/>
                <a:cs typeface="Candara"/>
                <a:sym typeface="Wingdings"/>
              </a:rPr>
              <a:t>PCP?</a:t>
            </a:r>
            <a:r>
              <a:rPr lang="en-US" sz="1200" b="1" dirty="0" err="1" smtClean="0">
                <a:latin typeface="Candara"/>
                <a:cs typeface="Candara"/>
                <a:sym typeface="Wingdings"/>
              </a:rPr>
              <a:t>Hig</a:t>
            </a:r>
            <a:r>
              <a:rPr lang="en-US" sz="1200" b="1" baseline="0" dirty="0" err="1" smtClean="0">
                <a:latin typeface="Candara"/>
                <a:cs typeface="Candara"/>
                <a:sym typeface="Wingdings"/>
              </a:rPr>
              <a:t>h</a:t>
            </a:r>
            <a:r>
              <a:rPr lang="en-US" sz="1200" b="1" baseline="0" dirty="0" smtClean="0">
                <a:latin typeface="Candara"/>
                <a:cs typeface="Candara"/>
                <a:sym typeface="Wingdings"/>
              </a:rPr>
              <a:t> dose SEPTRIN (co-</a:t>
            </a:r>
            <a:r>
              <a:rPr lang="en-US" sz="1200" b="1" baseline="0" dirty="0" err="1" smtClean="0">
                <a:latin typeface="Candara"/>
                <a:cs typeface="Candara"/>
                <a:sym typeface="Wingdings"/>
              </a:rPr>
              <a:t>trimoxazole</a:t>
            </a:r>
            <a:r>
              <a:rPr lang="en-US" sz="1200" b="1" baseline="0" dirty="0" smtClean="0">
                <a:latin typeface="Candara"/>
                <a:cs typeface="Candara"/>
                <a:sym typeface="Wingdings"/>
              </a:rPr>
              <a:t>). </a:t>
            </a:r>
            <a:r>
              <a:rPr lang="en-GB" sz="1200" kern="1200" dirty="0" smtClean="0">
                <a:solidFill>
                  <a:schemeClr val="tx1"/>
                </a:solidFill>
                <a:effectLst/>
                <a:latin typeface="+mn-lt"/>
                <a:ea typeface="+mn-ea"/>
                <a:cs typeface="+mn-cs"/>
              </a:rPr>
              <a:t>Prophylaxis = co-</a:t>
            </a:r>
            <a:r>
              <a:rPr lang="en-GB" sz="1200" kern="1200" dirty="0" err="1" smtClean="0">
                <a:solidFill>
                  <a:schemeClr val="tx1"/>
                </a:solidFill>
                <a:effectLst/>
                <a:latin typeface="+mn-lt"/>
                <a:ea typeface="+mn-ea"/>
                <a:cs typeface="+mn-cs"/>
              </a:rPr>
              <a:t>trimoxazole</a:t>
            </a:r>
            <a:r>
              <a:rPr lang="en-GB" sz="1200" kern="1200" dirty="0" smtClean="0">
                <a:solidFill>
                  <a:schemeClr val="tx1"/>
                </a:solidFill>
                <a:effectLst/>
                <a:latin typeface="+mn-lt"/>
                <a:ea typeface="+mn-ea"/>
                <a:cs typeface="+mn-cs"/>
              </a:rPr>
              <a:t> or neb. </a:t>
            </a:r>
            <a:r>
              <a:rPr lang="en-GB" sz="1200" kern="1200" dirty="0" err="1" smtClean="0">
                <a:solidFill>
                  <a:schemeClr val="tx1"/>
                </a:solidFill>
                <a:effectLst/>
                <a:latin typeface="+mn-lt"/>
                <a:ea typeface="+mn-ea"/>
                <a:cs typeface="+mn-cs"/>
              </a:rPr>
              <a:t>pentamidine</a:t>
            </a:r>
            <a:r>
              <a:rPr lang="en-GB" sz="1200" kern="1200" dirty="0" smtClean="0">
                <a:solidFill>
                  <a:schemeClr val="tx1"/>
                </a:solidFill>
                <a:effectLst/>
                <a:latin typeface="+mn-lt"/>
                <a:ea typeface="+mn-ea"/>
                <a:cs typeface="+mn-cs"/>
              </a:rPr>
              <a:t>.</a:t>
            </a:r>
            <a:r>
              <a:rPr lang="en-GB" dirty="0" smtClean="0">
                <a:effectLst/>
              </a:rPr>
              <a:t> </a:t>
            </a:r>
            <a:endParaRPr lang="en-US" sz="1200" b="1" baseline="0" dirty="0" smtClean="0">
              <a:latin typeface="Candara"/>
              <a:cs typeface="Candara"/>
              <a:sym typeface="Wingdings"/>
            </a:endParaRPr>
          </a:p>
          <a:p>
            <a:pPr marL="342900" indent="-342900">
              <a:lnSpc>
                <a:spcPct val="150000"/>
              </a:lnSpc>
              <a:buFont typeface="+mj-lt"/>
              <a:buAutoNum type="arabicPeriod"/>
            </a:pPr>
            <a:endParaRPr lang="en-US" sz="1200" dirty="0" smtClean="0">
              <a:latin typeface="Candara"/>
              <a:cs typeface="Candara"/>
              <a:sym typeface="Wingdings"/>
            </a:endParaRPr>
          </a:p>
          <a:p>
            <a:pPr marL="342900" indent="-342900">
              <a:lnSpc>
                <a:spcPct val="150000"/>
              </a:lnSpc>
              <a:buFont typeface="+mj-lt"/>
              <a:buAutoNum type="arabicPeriod"/>
            </a:pPr>
            <a:r>
              <a:rPr lang="en-US" sz="1200" dirty="0" smtClean="0">
                <a:latin typeface="Candara"/>
                <a:cs typeface="Candara"/>
                <a:sym typeface="Wingdings"/>
              </a:rPr>
              <a:t>16</a:t>
            </a:r>
            <a:r>
              <a:rPr lang="en-US" sz="1200" baseline="0" dirty="0" smtClean="0">
                <a:latin typeface="Candara"/>
                <a:cs typeface="Candara"/>
                <a:sym typeface="Wingdings"/>
              </a:rPr>
              <a:t> </a:t>
            </a:r>
            <a:r>
              <a:rPr lang="en-US" sz="1200" dirty="0" smtClean="0">
                <a:latin typeface="Candara"/>
                <a:cs typeface="Candara"/>
                <a:sym typeface="Wingdings"/>
              </a:rPr>
              <a:t>- year old with CAP symptoms + COLD agglutinins? </a:t>
            </a:r>
            <a:r>
              <a:rPr lang="en-US" sz="1200" b="1" dirty="0" smtClean="0">
                <a:latin typeface="Candara"/>
                <a:cs typeface="Candara"/>
                <a:sym typeface="Wingdings"/>
              </a:rPr>
              <a:t>Mycoplasma</a:t>
            </a:r>
            <a:r>
              <a:rPr lang="en-US" sz="1200" b="1" baseline="0" dirty="0" smtClean="0">
                <a:latin typeface="Candara"/>
                <a:cs typeface="Candara"/>
                <a:sym typeface="Wingdings"/>
              </a:rPr>
              <a:t> pneumoniae </a:t>
            </a:r>
            <a:r>
              <a:rPr lang="mr-IN" sz="1200" b="1" baseline="0" dirty="0" smtClean="0">
                <a:latin typeface="Candara"/>
                <a:cs typeface="Candara"/>
                <a:sym typeface="Wingdings"/>
              </a:rPr>
              <a:t>–</a:t>
            </a:r>
            <a:r>
              <a:rPr lang="en-US" sz="1200" b="1" baseline="0" dirty="0" smtClean="0">
                <a:latin typeface="Candara"/>
                <a:cs typeface="Candara"/>
                <a:sym typeface="Wingdings"/>
              </a:rPr>
              <a:t> atypical pneumonia </a:t>
            </a:r>
            <a:r>
              <a:rPr lang="mr-IN" sz="1200" b="1" baseline="0" dirty="0" smtClean="0">
                <a:latin typeface="Candara"/>
                <a:cs typeface="Candara"/>
                <a:sym typeface="Wingdings"/>
              </a:rPr>
              <a:t>–</a:t>
            </a:r>
            <a:r>
              <a:rPr lang="en-US" sz="1200" b="1" baseline="0" dirty="0" smtClean="0">
                <a:latin typeface="Candara"/>
                <a:cs typeface="Candara"/>
                <a:sym typeface="Wingdings"/>
              </a:rPr>
              <a:t> cold agglutinins = at cold temperatures &lt;31 degrees C Abs (often </a:t>
            </a:r>
            <a:r>
              <a:rPr lang="en-US" sz="1200" b="1" baseline="0" dirty="0" err="1" smtClean="0">
                <a:latin typeface="Candara"/>
                <a:cs typeface="Candara"/>
                <a:sym typeface="Wingdings"/>
              </a:rPr>
              <a:t>IgM</a:t>
            </a:r>
            <a:r>
              <a:rPr lang="en-US" sz="1200" b="1" baseline="0" dirty="0" smtClean="0">
                <a:latin typeface="Candara"/>
                <a:cs typeface="Candara"/>
                <a:sym typeface="Wingdings"/>
              </a:rPr>
              <a:t>) </a:t>
            </a:r>
            <a:r>
              <a:rPr lang="en-US" sz="1200" b="1" baseline="0" dirty="0" err="1" smtClean="0">
                <a:latin typeface="Candara"/>
                <a:cs typeface="Candara"/>
                <a:sym typeface="Wingdings"/>
              </a:rPr>
              <a:t>vs</a:t>
            </a:r>
            <a:r>
              <a:rPr lang="en-US" sz="1200" b="1" baseline="0" dirty="0" smtClean="0">
                <a:latin typeface="Candara"/>
                <a:cs typeface="Candara"/>
                <a:sym typeface="Wingdings"/>
              </a:rPr>
              <a:t> RBCs lead to a AUTOIMMUNE hemolysis</a:t>
            </a:r>
          </a:p>
          <a:p>
            <a:pPr marL="0" indent="0">
              <a:lnSpc>
                <a:spcPct val="150000"/>
              </a:lnSpc>
              <a:buFont typeface="+mj-lt"/>
              <a:buNone/>
            </a:pPr>
            <a:r>
              <a:rPr lang="en-US" sz="1200" b="1" baseline="0" dirty="0" smtClean="0">
                <a:latin typeface="Candara"/>
                <a:cs typeface="Candara"/>
                <a:sym typeface="Wingdings"/>
              </a:rPr>
              <a:t> </a:t>
            </a:r>
            <a:endParaRPr lang="en-US" sz="1200" dirty="0" smtClean="0">
              <a:latin typeface="Candara"/>
              <a:cs typeface="Candara"/>
              <a:sym typeface="Wingdings"/>
            </a:endParaRPr>
          </a:p>
          <a:p>
            <a:pPr marL="228600" indent="-228600">
              <a:lnSpc>
                <a:spcPct val="150000"/>
              </a:lnSpc>
              <a:buFont typeface="+mj-lt"/>
              <a:buAutoNum type="arabicPeriod" startAt="5"/>
            </a:pPr>
            <a:r>
              <a:rPr lang="en-US" sz="1200" dirty="0" smtClean="0">
                <a:latin typeface="Candara"/>
                <a:cs typeface="Candara"/>
                <a:sym typeface="Wingdings"/>
              </a:rPr>
              <a:t>Patient is a HOT TUB enthusiastic who presents with abdominal pain, diarrhea, </a:t>
            </a:r>
            <a:r>
              <a:rPr lang="en-US" sz="1200" dirty="0" err="1" smtClean="0">
                <a:latin typeface="Candara"/>
                <a:cs typeface="Candara"/>
                <a:sym typeface="Wingdings"/>
              </a:rPr>
              <a:t>lymphocytopenia</a:t>
            </a:r>
            <a:r>
              <a:rPr lang="en-US" sz="1200" dirty="0" smtClean="0">
                <a:latin typeface="Candara"/>
                <a:cs typeface="Candara"/>
                <a:sym typeface="Wingdings"/>
              </a:rPr>
              <a:t>  and hyponatremia? </a:t>
            </a:r>
            <a:r>
              <a:rPr lang="en-US" b="1" dirty="0" smtClean="0"/>
              <a:t>Legionnaires' disease </a:t>
            </a:r>
            <a:r>
              <a:rPr lang="mr-IN" b="1" dirty="0" smtClean="0"/>
              <a:t>–</a:t>
            </a:r>
            <a:r>
              <a:rPr lang="en-US" b="1" dirty="0" smtClean="0"/>
              <a:t> sputum culture and urinary antigen. Rx = </a:t>
            </a:r>
            <a:r>
              <a:rPr lang="en-GB" sz="1200" kern="1200" dirty="0" smtClean="0">
                <a:solidFill>
                  <a:schemeClr val="tx1"/>
                </a:solidFill>
                <a:effectLst/>
                <a:latin typeface="+mn-lt"/>
                <a:ea typeface="+mn-ea"/>
                <a:cs typeface="+mn-cs"/>
              </a:rPr>
              <a:t>flouroquinolone +/- clarithromycin.</a:t>
            </a:r>
            <a:r>
              <a:rPr lang="en-GB" dirty="0" smtClean="0">
                <a:effectLst/>
              </a:rPr>
              <a:t> </a:t>
            </a:r>
          </a:p>
          <a:p>
            <a:pPr marL="0" indent="0">
              <a:lnSpc>
                <a:spcPct val="150000"/>
              </a:lnSpc>
              <a:buFont typeface="+mj-lt"/>
              <a:buNone/>
            </a:pPr>
            <a:endParaRPr lang="en-US" sz="1200" b="1" dirty="0" smtClean="0">
              <a:latin typeface="+mn-lt"/>
              <a:cs typeface="+mn-cs"/>
              <a:sym typeface="Wingdings"/>
            </a:endParaRPr>
          </a:p>
          <a:p>
            <a:pPr marL="228600" indent="-228600">
              <a:lnSpc>
                <a:spcPct val="150000"/>
              </a:lnSpc>
              <a:buFont typeface="+mj-lt"/>
              <a:buAutoNum type="arabicPeriod" startAt="5"/>
            </a:pPr>
            <a:r>
              <a:rPr lang="en-US" sz="1200" dirty="0" smtClean="0">
                <a:latin typeface="Candara"/>
                <a:cs typeface="Candara"/>
                <a:sym typeface="Wingdings"/>
              </a:rPr>
              <a:t>5 complications of severe pneumonia?</a:t>
            </a:r>
          </a:p>
          <a:p>
            <a:r>
              <a:rPr lang="en-US" b="1" dirty="0" err="1" smtClean="0">
                <a:effectLst/>
              </a:rPr>
              <a:t>Septicaemia</a:t>
            </a:r>
            <a:r>
              <a:rPr lang="en-US" b="1" dirty="0" smtClean="0">
                <a:effectLst/>
              </a:rPr>
              <a:t> – spread from lung parenchyma, can lead to metastatic infection e.g. endocarditis</a:t>
            </a:r>
          </a:p>
          <a:p>
            <a:r>
              <a:rPr lang="en-US" b="1" dirty="0" smtClean="0">
                <a:effectLst/>
              </a:rPr>
              <a:t>Lung </a:t>
            </a:r>
            <a:r>
              <a:rPr lang="en-US" b="1" dirty="0" err="1" smtClean="0">
                <a:effectLst/>
              </a:rPr>
              <a:t>abcess</a:t>
            </a:r>
            <a:r>
              <a:rPr lang="en-US" b="1" dirty="0" smtClean="0">
                <a:effectLst/>
              </a:rPr>
              <a:t> – look for swinging fever, foul-smelling sputum, weight loss, </a:t>
            </a:r>
            <a:r>
              <a:rPr lang="en-US" b="1" dirty="0" err="1" smtClean="0">
                <a:effectLst/>
              </a:rPr>
              <a:t>haemoptysis</a:t>
            </a:r>
            <a:r>
              <a:rPr lang="en-US" b="1" dirty="0" smtClean="0">
                <a:effectLst/>
              </a:rPr>
              <a:t>, </a:t>
            </a:r>
            <a:r>
              <a:rPr lang="en-US" b="1" dirty="0" err="1" smtClean="0">
                <a:effectLst/>
              </a:rPr>
              <a:t>pleuritic</a:t>
            </a:r>
            <a:r>
              <a:rPr lang="en-US" b="1" dirty="0" smtClean="0">
                <a:effectLst/>
              </a:rPr>
              <a:t> chest pain</a:t>
            </a:r>
          </a:p>
          <a:p>
            <a:r>
              <a:rPr lang="en-US" b="1" dirty="0" smtClean="0">
                <a:effectLst/>
              </a:rPr>
              <a:t>Atrial </a:t>
            </a:r>
            <a:r>
              <a:rPr lang="en-US" b="1" dirty="0" err="1" smtClean="0">
                <a:effectLst/>
              </a:rPr>
              <a:t>fibrilation</a:t>
            </a:r>
            <a:r>
              <a:rPr lang="en-US" b="1" dirty="0" smtClean="0">
                <a:effectLst/>
              </a:rPr>
              <a:t> esp. in elderly, may require beta-blocker</a:t>
            </a:r>
          </a:p>
          <a:p>
            <a:r>
              <a:rPr lang="en-US" b="1" dirty="0" smtClean="0">
                <a:effectLst/>
              </a:rPr>
              <a:t>Pericarditis/myocarditis may complicate pneumonia</a:t>
            </a:r>
          </a:p>
          <a:p>
            <a:r>
              <a:rPr lang="en-US" b="1" dirty="0" smtClean="0">
                <a:effectLst/>
              </a:rPr>
              <a:t>Hypotension – may be due to dehydration and sepsis-induced vasodilatation</a:t>
            </a:r>
          </a:p>
          <a:p>
            <a:r>
              <a:rPr lang="en-US" b="1" dirty="0" smtClean="0">
                <a:effectLst/>
              </a:rPr>
              <a:t>Empyema – if recurrent fever, yellowish pleural effusion aspirated</a:t>
            </a:r>
          </a:p>
          <a:p>
            <a:r>
              <a:rPr lang="en-US" b="1" dirty="0" smtClean="0">
                <a:effectLst/>
              </a:rPr>
              <a:t>Respiratory failure – type 1 is common, act if PaCO2 &gt;6kPa</a:t>
            </a:r>
          </a:p>
          <a:p>
            <a:r>
              <a:rPr lang="en-US" b="1" dirty="0" smtClean="0">
                <a:effectLst/>
              </a:rPr>
              <a:t>Other:</a:t>
            </a:r>
            <a:r>
              <a:rPr lang="en-US" b="1" baseline="0" dirty="0" smtClean="0">
                <a:effectLst/>
              </a:rPr>
              <a:t> worsening of pre-existing HF</a:t>
            </a:r>
            <a:endParaRPr lang="en-US" b="1" dirty="0" smtClean="0">
              <a:effectLst/>
            </a:endParaRPr>
          </a:p>
          <a:p>
            <a:endParaRPr lang="en-US" b="1" dirty="0" smtClean="0">
              <a:effectLst/>
            </a:endParaRPr>
          </a:p>
          <a:p>
            <a:pPr marL="0" indent="0">
              <a:lnSpc>
                <a:spcPct val="150000"/>
              </a:lnSpc>
              <a:buFont typeface="+mj-lt"/>
              <a:buNone/>
            </a:pPr>
            <a:r>
              <a:rPr lang="en-US" sz="1200" dirty="0" smtClean="0">
                <a:latin typeface="Candara"/>
                <a:cs typeface="Candara"/>
                <a:sym typeface="Wingdings"/>
              </a:rPr>
              <a:t>7.</a:t>
            </a:r>
            <a:r>
              <a:rPr lang="en-US" sz="1200" baseline="0" dirty="0" smtClean="0">
                <a:latin typeface="Candara"/>
                <a:cs typeface="Candara"/>
                <a:sym typeface="Wingdings"/>
              </a:rPr>
              <a:t> </a:t>
            </a:r>
            <a:r>
              <a:rPr lang="en-US" sz="1200" dirty="0" smtClean="0">
                <a:latin typeface="Candara"/>
                <a:cs typeface="Candara"/>
                <a:sym typeface="Wingdings"/>
              </a:rPr>
              <a:t>3 organisms that are more commonly associated with HAP?</a:t>
            </a:r>
          </a:p>
          <a:p>
            <a:pPr marL="0" indent="0">
              <a:lnSpc>
                <a:spcPct val="150000"/>
              </a:lnSpc>
              <a:buFont typeface="+mj-lt"/>
              <a:buNone/>
            </a:pPr>
            <a:r>
              <a:rPr lang="en-US" sz="1200" b="1" dirty="0" err="1" smtClean="0">
                <a:latin typeface="Candara"/>
                <a:cs typeface="Candara"/>
                <a:sym typeface="Wingdings"/>
              </a:rPr>
              <a:t>S.aureus</a:t>
            </a:r>
            <a:r>
              <a:rPr lang="en-US" sz="1200" b="1" baseline="0" dirty="0" smtClean="0">
                <a:latin typeface="Candara"/>
                <a:cs typeface="Candara"/>
                <a:sym typeface="Wingdings"/>
              </a:rPr>
              <a:t>, Klebsiella </a:t>
            </a:r>
            <a:r>
              <a:rPr lang="en-US" sz="1200" b="1" baseline="0" dirty="0" err="1" smtClean="0">
                <a:latin typeface="Candara"/>
                <a:cs typeface="Candara"/>
                <a:sym typeface="Wingdings"/>
              </a:rPr>
              <a:t>spp</a:t>
            </a:r>
            <a:r>
              <a:rPr lang="en-US" sz="1200" b="1" baseline="0" dirty="0" smtClean="0">
                <a:latin typeface="Candara"/>
                <a:cs typeface="Candara"/>
                <a:sym typeface="Wingdings"/>
              </a:rPr>
              <a:t>, Pseudomonas aeruginosa &amp; other </a:t>
            </a:r>
            <a:r>
              <a:rPr lang="en-US" b="1" dirty="0" err="1" smtClean="0"/>
              <a:t>Enterobacteriaceae</a:t>
            </a:r>
            <a:r>
              <a:rPr lang="en-US" dirty="0" smtClean="0"/>
              <a:t> </a:t>
            </a:r>
            <a:r>
              <a:rPr lang="en-US" sz="1200" b="1" baseline="0" dirty="0" smtClean="0">
                <a:latin typeface="Candara"/>
                <a:cs typeface="Candara"/>
                <a:sym typeface="Wingdings"/>
              </a:rPr>
              <a:t> (</a:t>
            </a:r>
            <a:r>
              <a:rPr lang="en-US" sz="1200" b="1" baseline="0" dirty="0" err="1" smtClean="0">
                <a:latin typeface="Candara"/>
                <a:cs typeface="Candara"/>
                <a:sym typeface="Wingdings"/>
              </a:rPr>
              <a:t>E.coli</a:t>
            </a:r>
            <a:r>
              <a:rPr lang="en-US" sz="1200" b="1" baseline="0" dirty="0" smtClean="0">
                <a:latin typeface="Candara"/>
                <a:cs typeface="Candara"/>
                <a:sym typeface="Wingdings"/>
              </a:rPr>
              <a:t> etc.) </a:t>
            </a:r>
            <a:r>
              <a:rPr lang="mr-IN" sz="1200" b="1" baseline="0" dirty="0" smtClean="0">
                <a:latin typeface="Candara"/>
                <a:cs typeface="Candara"/>
                <a:sym typeface="Wingdings"/>
              </a:rPr>
              <a:t>–</a:t>
            </a:r>
            <a:r>
              <a:rPr lang="en-US" sz="1200" b="1" baseline="0" dirty="0" smtClean="0">
                <a:latin typeface="Candara"/>
                <a:cs typeface="Candara"/>
                <a:sym typeface="Wingdings"/>
              </a:rPr>
              <a:t> RFs include </a:t>
            </a:r>
            <a:r>
              <a:rPr lang="mr-IN" sz="1200" b="1" baseline="0" dirty="0" smtClean="0">
                <a:latin typeface="Candara"/>
                <a:cs typeface="Candara"/>
                <a:sym typeface="Wingdings"/>
              </a:rPr>
              <a:t>–</a:t>
            </a:r>
            <a:r>
              <a:rPr lang="en-US" sz="1200" b="1" baseline="0" dirty="0" smtClean="0">
                <a:latin typeface="Candara"/>
                <a:cs typeface="Candara"/>
                <a:sym typeface="Wingdings"/>
              </a:rPr>
              <a:t> increasing age, mechanical ventilation and respiratory tract obstruction. </a:t>
            </a:r>
          </a:p>
          <a:p>
            <a:pPr marL="0" indent="0">
              <a:lnSpc>
                <a:spcPct val="150000"/>
              </a:lnSpc>
              <a:buFont typeface="+mj-lt"/>
              <a:buNone/>
            </a:pPr>
            <a:endParaRPr lang="en-US" sz="1200" b="1" dirty="0" smtClean="0">
              <a:latin typeface="Candara"/>
              <a:cs typeface="Candara"/>
              <a:sym typeface="Wingdings"/>
            </a:endParaRPr>
          </a:p>
          <a:p>
            <a:pPr marL="0" indent="0">
              <a:lnSpc>
                <a:spcPct val="150000"/>
              </a:lnSpc>
              <a:buFont typeface="+mj-lt"/>
              <a:buNone/>
            </a:pPr>
            <a:r>
              <a:rPr lang="en-US" sz="1200" dirty="0" smtClean="0">
                <a:latin typeface="Candara"/>
                <a:cs typeface="Candara"/>
                <a:sym typeface="Wingdings"/>
              </a:rPr>
              <a:t>8. 92 year old lady . 2/52Hx of ‘bad flu’ and acute on chronic confusion. Lives in a nursing home. Coarse </a:t>
            </a:r>
            <a:r>
              <a:rPr lang="en-US" sz="1200" dirty="0" err="1" smtClean="0">
                <a:latin typeface="Candara"/>
                <a:cs typeface="Candara"/>
                <a:sym typeface="Wingdings"/>
              </a:rPr>
              <a:t>crepitations</a:t>
            </a:r>
            <a:r>
              <a:rPr lang="en-US" sz="1200" dirty="0" smtClean="0">
                <a:latin typeface="Candara"/>
                <a:cs typeface="Candara"/>
                <a:sym typeface="Wingdings"/>
              </a:rPr>
              <a:t> at left lung base and multiple </a:t>
            </a:r>
            <a:r>
              <a:rPr lang="en-US" sz="1200" dirty="0" err="1" smtClean="0">
                <a:latin typeface="Candara"/>
                <a:cs typeface="Candara"/>
                <a:sym typeface="Wingdings"/>
              </a:rPr>
              <a:t>cavitating</a:t>
            </a:r>
            <a:r>
              <a:rPr lang="en-US" sz="1200" dirty="0" smtClean="0">
                <a:latin typeface="Candara"/>
                <a:cs typeface="Candara"/>
                <a:sym typeface="Wingdings"/>
              </a:rPr>
              <a:t> lesions on imaging (L-lung)? </a:t>
            </a:r>
            <a:r>
              <a:rPr lang="en-US" sz="1200" b="1" dirty="0" err="1" smtClean="0">
                <a:latin typeface="Candara"/>
                <a:cs typeface="Candara"/>
                <a:sym typeface="Wingdings"/>
              </a:rPr>
              <a:t>S.aureus</a:t>
            </a:r>
            <a:r>
              <a:rPr lang="en-US" sz="1200" b="1" baseline="0" dirty="0" smtClean="0">
                <a:latin typeface="Candara"/>
                <a:cs typeface="Candara"/>
                <a:sym typeface="Wingdings"/>
              </a:rPr>
              <a:t> infection</a:t>
            </a:r>
          </a:p>
          <a:p>
            <a:pPr marL="0" indent="0">
              <a:lnSpc>
                <a:spcPct val="150000"/>
              </a:lnSpc>
              <a:buFont typeface="+mj-lt"/>
              <a:buNone/>
            </a:pPr>
            <a:endParaRPr lang="en-US" sz="1200" b="1" dirty="0" smtClean="0">
              <a:latin typeface="Candara"/>
              <a:cs typeface="Candara"/>
              <a:sym typeface="Wingdings"/>
            </a:endParaRPr>
          </a:p>
          <a:p>
            <a:pPr marL="0" indent="0">
              <a:lnSpc>
                <a:spcPct val="150000"/>
              </a:lnSpc>
              <a:buFont typeface="+mj-lt"/>
              <a:buNone/>
            </a:pPr>
            <a:r>
              <a:rPr lang="en-US" sz="1200" dirty="0" smtClean="0">
                <a:latin typeface="Candara"/>
                <a:cs typeface="Candara"/>
                <a:sym typeface="Wingdings"/>
              </a:rPr>
              <a:t>9. What % of CAP will have no identifiable pathogen?</a:t>
            </a:r>
          </a:p>
          <a:p>
            <a:pPr marL="0" indent="0">
              <a:lnSpc>
                <a:spcPct val="150000"/>
              </a:lnSpc>
              <a:buFont typeface="+mj-lt"/>
              <a:buNone/>
            </a:pPr>
            <a:r>
              <a:rPr lang="en-US" sz="1200" b="1" dirty="0" smtClean="0">
                <a:latin typeface="Candara"/>
                <a:cs typeface="Candara"/>
                <a:sym typeface="Wingdings"/>
              </a:rPr>
              <a:t>Around 30%</a:t>
            </a:r>
          </a:p>
          <a:p>
            <a:pPr marL="0" indent="0">
              <a:lnSpc>
                <a:spcPct val="150000"/>
              </a:lnSpc>
              <a:buFont typeface="+mj-lt"/>
              <a:buNone/>
            </a:pPr>
            <a:endParaRPr lang="en-US" sz="1200" b="1" dirty="0" smtClean="0">
              <a:latin typeface="Candara"/>
              <a:cs typeface="Candara"/>
              <a:sym typeface="Wingdings"/>
            </a:endParaRPr>
          </a:p>
          <a:p>
            <a:pPr marL="0" indent="0">
              <a:lnSpc>
                <a:spcPct val="150000"/>
              </a:lnSpc>
              <a:buFont typeface="+mj-lt"/>
              <a:buNone/>
            </a:pPr>
            <a:r>
              <a:rPr lang="en-US" sz="1200" b="1" dirty="0" smtClean="0">
                <a:latin typeface="Candara"/>
                <a:cs typeface="Candara"/>
                <a:sym typeface="Wingdings"/>
              </a:rPr>
              <a:t>10.</a:t>
            </a:r>
            <a:r>
              <a:rPr lang="en-US" sz="1200" b="1" baseline="0" dirty="0" smtClean="0">
                <a:latin typeface="Candara"/>
                <a:cs typeface="Candara"/>
                <a:sym typeface="Wingdings"/>
              </a:rPr>
              <a:t> An empyema is a collection of pus in a pre-existing cavity/space such as the pleural space. </a:t>
            </a:r>
            <a:r>
              <a:rPr lang="en-US" sz="1200" b="1" baseline="0" dirty="0" err="1" smtClean="0">
                <a:latin typeface="Candara"/>
                <a:cs typeface="Candara"/>
                <a:sym typeface="Wingdings"/>
              </a:rPr>
              <a:t>Absecess</a:t>
            </a:r>
            <a:r>
              <a:rPr lang="en-US" sz="1200" b="1" baseline="0" dirty="0" smtClean="0">
                <a:latin typeface="Candara"/>
                <a:cs typeface="Candara"/>
                <a:sym typeface="Wingdings"/>
              </a:rPr>
              <a:t> </a:t>
            </a:r>
            <a:r>
              <a:rPr lang="en-US" sz="1200" b="1" baseline="0" dirty="0" err="1" smtClean="0">
                <a:latin typeface="Candara"/>
                <a:cs typeface="Candara"/>
                <a:sym typeface="Wingdings"/>
              </a:rPr>
              <a:t>e.g</a:t>
            </a:r>
            <a:r>
              <a:rPr lang="en-US" sz="1200" b="1" baseline="0" dirty="0" smtClean="0">
                <a:latin typeface="Candara"/>
                <a:cs typeface="Candara"/>
                <a:sym typeface="Wingdings"/>
              </a:rPr>
              <a:t> lung abscess is within the lung parenchyma (parenchymal necrosis). </a:t>
            </a:r>
            <a:r>
              <a:rPr lang="en-US" dirty="0" smtClean="0"/>
              <a:t>Empyema is defined as pus in the pleural space. It typically is a complication of pneumonia. However, it can also arise from penetrating chest trauma, esophageal rupture, complication from lung surgery, or inoculation of the pleural cavity after </a:t>
            </a:r>
            <a:r>
              <a:rPr lang="en-US" dirty="0" err="1" smtClean="0"/>
              <a:t>thoracentesis</a:t>
            </a:r>
            <a:r>
              <a:rPr lang="en-US" dirty="0" smtClean="0"/>
              <a:t> or chest tube placement. </a:t>
            </a:r>
            <a:endParaRPr lang="en-US" sz="1200" b="1" dirty="0" smtClean="0">
              <a:latin typeface="Candara"/>
              <a:cs typeface="Candara"/>
              <a:sym typeface="Wingdings"/>
            </a:endParaRP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29</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you see/find on examination??</a:t>
            </a:r>
          </a:p>
          <a:p>
            <a:r>
              <a:rPr lang="en-US" dirty="0" smtClean="0"/>
              <a:t>Meniscus sign</a:t>
            </a:r>
            <a:r>
              <a:rPr lang="en-US" baseline="0" dirty="0" smtClean="0"/>
              <a:t> on RHS </a:t>
            </a:r>
            <a:r>
              <a:rPr lang="mr-IN" baseline="0" dirty="0" smtClean="0"/>
              <a:t>–</a:t>
            </a:r>
            <a:r>
              <a:rPr lang="en-US" baseline="0" dirty="0" smtClean="0"/>
              <a:t> stony dull to percuss. May be mediastinal shift if </a:t>
            </a:r>
            <a:r>
              <a:rPr lang="en-US" baseline="0" dirty="0" err="1" smtClean="0"/>
              <a:t>v.large</a:t>
            </a:r>
            <a:r>
              <a:rPr lang="en-US" baseline="0" dirty="0" smtClean="0"/>
              <a:t> effusion.</a:t>
            </a: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30</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*infection in the lung decreases regional ventilation</a:t>
            </a:r>
            <a:r>
              <a:rPr lang="en-US" baseline="0" dirty="0" smtClean="0"/>
              <a:t> therefore the V/Q is decreased.</a:t>
            </a:r>
            <a:endParaRPr lang="en-US" dirty="0" smtClean="0"/>
          </a:p>
          <a:p>
            <a:r>
              <a:rPr lang="en-US" dirty="0" smtClean="0"/>
              <a:t>Which drugs are commonly associated with respiratory depression?</a:t>
            </a:r>
            <a:r>
              <a:rPr lang="en-US" baseline="0" dirty="0" smtClean="0"/>
              <a:t> OPIODS (pin-point pupils on examination). </a:t>
            </a:r>
            <a:r>
              <a:rPr lang="en-US" baseline="0" dirty="0" err="1" smtClean="0"/>
              <a:t>Nb</a:t>
            </a:r>
            <a:r>
              <a:rPr lang="en-US" baseline="0" dirty="0" smtClean="0"/>
              <a:t> effects of V/Q mismatch may be reduced to an extent by hypoxic vasoconstriction. </a:t>
            </a:r>
          </a:p>
          <a:p>
            <a:r>
              <a:rPr lang="en-US" b="1" dirty="0" smtClean="0"/>
              <a:t>Answer to Q: </a:t>
            </a:r>
            <a:r>
              <a:rPr lang="en-US" b="1" dirty="0" err="1" smtClean="0"/>
              <a:t>Eisenmenger's</a:t>
            </a:r>
            <a:r>
              <a:rPr lang="en-US" b="1" dirty="0" smtClean="0"/>
              <a:t> syndrome </a:t>
            </a:r>
            <a:r>
              <a:rPr lang="mr-IN" b="1" dirty="0" smtClean="0"/>
              <a:t>–</a:t>
            </a:r>
            <a:r>
              <a:rPr lang="en-US" b="1" dirty="0" smtClean="0"/>
              <a:t> pulmonary hypertension</a:t>
            </a:r>
            <a:r>
              <a:rPr lang="en-US" b="1" baseline="0" dirty="0" smtClean="0"/>
              <a:t> </a:t>
            </a:r>
            <a:r>
              <a:rPr lang="en-US" b="1" dirty="0" smtClean="0"/>
              <a:t>(scarring of lung tissue</a:t>
            </a:r>
            <a:r>
              <a:rPr lang="en-US" b="1" baseline="0" dirty="0" smtClean="0"/>
              <a:t> and pulmonary vasculature damage) &gt; R-sided cardiac hypertrophy &gt; R pressure then becomes greater than left pressure &gt; shunt reversal and therefore cyanosis.</a:t>
            </a:r>
            <a:endParaRPr lang="en-US" baseline="0" dirty="0" smtClean="0"/>
          </a:p>
          <a:p>
            <a:r>
              <a:rPr lang="en-US" baseline="0" dirty="0" smtClean="0"/>
              <a:t>‘LAVISH’ </a:t>
            </a:r>
          </a:p>
          <a:p>
            <a:r>
              <a:rPr lang="en-US" dirty="0" smtClean="0">
                <a:effectLst/>
              </a:rPr>
              <a:t>Low inspired O2 ( decreased PiO2) </a:t>
            </a:r>
            <a:r>
              <a:rPr lang="mr-IN" dirty="0" smtClean="0">
                <a:effectLst/>
              </a:rPr>
              <a:t>–</a:t>
            </a:r>
            <a:r>
              <a:rPr lang="en-US" dirty="0" smtClean="0">
                <a:effectLst/>
              </a:rPr>
              <a:t> </a:t>
            </a:r>
            <a:r>
              <a:rPr lang="en-US" dirty="0" err="1" smtClean="0">
                <a:effectLst/>
              </a:rPr>
              <a:t>e.g</a:t>
            </a:r>
            <a:r>
              <a:rPr lang="en-US" dirty="0" smtClean="0">
                <a:effectLst/>
              </a:rPr>
              <a:t> at </a:t>
            </a:r>
            <a:r>
              <a:rPr lang="en-US" dirty="0" err="1" smtClean="0">
                <a:effectLst/>
              </a:rPr>
              <a:t>altitiude</a:t>
            </a:r>
            <a:endParaRPr lang="en-US" dirty="0" smtClean="0">
              <a:effectLst/>
            </a:endParaRPr>
          </a:p>
          <a:p>
            <a:r>
              <a:rPr lang="en-US" dirty="0" smtClean="0">
                <a:effectLst/>
              </a:rPr>
              <a:t>Alveolar </a:t>
            </a:r>
            <a:r>
              <a:rPr lang="en-US" dirty="0" err="1" smtClean="0">
                <a:effectLst/>
              </a:rPr>
              <a:t>hypoventillation</a:t>
            </a:r>
            <a:endParaRPr lang="en-US" dirty="0" smtClean="0">
              <a:effectLst/>
            </a:endParaRPr>
          </a:p>
          <a:p>
            <a:r>
              <a:rPr lang="en-US" dirty="0" smtClean="0">
                <a:effectLst/>
              </a:rPr>
              <a:t>Ventilation/perfusion (V/Q) mismatch</a:t>
            </a:r>
          </a:p>
          <a:p>
            <a:r>
              <a:rPr lang="en-US" dirty="0" smtClean="0">
                <a:effectLst/>
              </a:rPr>
              <a:t>Impaired diffusion</a:t>
            </a:r>
          </a:p>
          <a:p>
            <a:r>
              <a:rPr lang="en-US" dirty="0" err="1" smtClean="0">
                <a:effectLst/>
              </a:rPr>
              <a:t>SHunt</a:t>
            </a:r>
            <a:r>
              <a:rPr lang="en-US" dirty="0" smtClean="0">
                <a:effectLst/>
              </a:rPr>
              <a:t> e.g. pulmonary AV shunt</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4</a:t>
            </a:fld>
            <a:endParaRPr lang="en-GB"/>
          </a:p>
        </p:txBody>
      </p:sp>
    </p:spTree>
    <p:extLst>
      <p:ext uri="{BB962C8B-B14F-4D97-AF65-F5344CB8AC3E}">
        <p14:creationId xmlns:p14="http://schemas.microsoft.com/office/powerpoint/2010/main" val="4013939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LDH </a:t>
            </a:r>
            <a:r>
              <a:rPr lang="mr-IN" dirty="0" smtClean="0"/>
              <a:t>–</a:t>
            </a:r>
            <a:r>
              <a:rPr lang="en-US" dirty="0" smtClean="0"/>
              <a:t> marker</a:t>
            </a:r>
            <a:r>
              <a:rPr lang="en-US" baseline="0" dirty="0" smtClean="0"/>
              <a:t> of ongoing INFLAMMATION </a:t>
            </a:r>
            <a:r>
              <a:rPr lang="mr-IN" baseline="0" dirty="0" smtClean="0"/>
              <a:t>–</a:t>
            </a:r>
            <a:r>
              <a:rPr lang="en-US" baseline="0" dirty="0" smtClean="0"/>
              <a:t> classically high in exudates </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31</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32</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CHF- related effusions </a:t>
            </a:r>
            <a:r>
              <a:rPr lang="mr-IN" dirty="0" smtClean="0"/>
              <a:t>–</a:t>
            </a:r>
            <a:r>
              <a:rPr lang="en-US" dirty="0" smtClean="0"/>
              <a:t> 75% will resolve with 2 days of diuretic Rx</a:t>
            </a:r>
          </a:p>
          <a:p>
            <a:r>
              <a:rPr lang="en-US" dirty="0" smtClean="0"/>
              <a:t>Parapneumonic effusions =</a:t>
            </a:r>
            <a:r>
              <a:rPr lang="en-US" baseline="0" dirty="0" smtClean="0"/>
              <a:t> priority</a:t>
            </a:r>
            <a:endParaRPr lang="en-US" dirty="0" smtClean="0"/>
          </a:p>
          <a:p>
            <a:r>
              <a:rPr lang="en-US" dirty="0" smtClean="0"/>
              <a:t>Small effusions</a:t>
            </a:r>
            <a:r>
              <a:rPr lang="en-US" baseline="0" dirty="0" smtClean="0"/>
              <a:t> = therapeutic </a:t>
            </a:r>
            <a:r>
              <a:rPr lang="en-US" baseline="0" dirty="0" err="1" smtClean="0"/>
              <a:t>thoracentesis</a:t>
            </a:r>
            <a:endParaRPr lang="en-US" baseline="0" dirty="0" smtClean="0"/>
          </a:p>
          <a:p>
            <a:r>
              <a:rPr lang="en-US" baseline="0" dirty="0" smtClean="0"/>
              <a:t>Complicated effusions or </a:t>
            </a:r>
            <a:r>
              <a:rPr lang="en-US" baseline="0" dirty="0" err="1" smtClean="0"/>
              <a:t>empyemas</a:t>
            </a:r>
            <a:r>
              <a:rPr lang="en-US" baseline="0" dirty="0" smtClean="0"/>
              <a:t> </a:t>
            </a:r>
            <a:r>
              <a:rPr lang="mr-IN" baseline="0" dirty="0" smtClean="0"/>
              <a:t>–</a:t>
            </a:r>
            <a:r>
              <a:rPr lang="en-US" baseline="0" dirty="0" smtClean="0"/>
              <a:t> tube </a:t>
            </a:r>
            <a:r>
              <a:rPr lang="en-US" baseline="0" dirty="0" err="1" smtClean="0"/>
              <a:t>thoracostomy</a:t>
            </a:r>
            <a:endParaRPr lang="en-US" baseline="0" dirty="0" smtClean="0"/>
          </a:p>
          <a:p>
            <a:r>
              <a:rPr lang="en-US" baseline="0" dirty="0"/>
              <a:t>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0165026-B2CB-47E0-9D0D-5070FA7AFFE2}" type="slidenum">
              <a:rPr lang="en-GB" smtClean="0"/>
              <a:t>33</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Lifeinthefastlane.com</a:t>
            </a:r>
            <a:r>
              <a:rPr lang="en-US" baseline="0" dirty="0" smtClean="0"/>
              <a:t> = really useful site to look at for this</a:t>
            </a:r>
          </a:p>
          <a:p>
            <a:endParaRPr lang="en-US" baseline="0" dirty="0" smtClean="0"/>
          </a:p>
        </p:txBody>
      </p:sp>
      <p:sp>
        <p:nvSpPr>
          <p:cNvPr id="4" name="Slide Number Placeholder 3"/>
          <p:cNvSpPr>
            <a:spLocks noGrp="1"/>
          </p:cNvSpPr>
          <p:nvPr>
            <p:ph type="sldNum" sz="quarter" idx="10"/>
          </p:nvPr>
        </p:nvSpPr>
        <p:spPr/>
        <p:txBody>
          <a:bodyPr/>
          <a:lstStyle/>
          <a:p>
            <a:fld id="{D0165026-B2CB-47E0-9D0D-5070FA7AFFE2}" type="slidenum">
              <a:rPr lang="en-GB" smtClean="0"/>
              <a:t>34</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Erythema</a:t>
            </a:r>
            <a:r>
              <a:rPr lang="en-US" baseline="0" dirty="0" smtClean="0"/>
              <a:t> </a:t>
            </a:r>
            <a:r>
              <a:rPr lang="en-US" baseline="0" dirty="0" err="1" smtClean="0"/>
              <a:t>nodosum</a:t>
            </a:r>
            <a:r>
              <a:rPr lang="en-US" baseline="0" dirty="0" smtClean="0"/>
              <a:t> - a</a:t>
            </a:r>
            <a:r>
              <a:rPr lang="en-US" dirty="0" smtClean="0"/>
              <a:t>lso occurs in IBD.</a:t>
            </a:r>
            <a:r>
              <a:rPr lang="en-US" baseline="0" dirty="0" smtClean="0"/>
              <a:t> Usually self-limiting in 2-6 weeks. Usually isolated to the extensor surfaces of the legs.</a:t>
            </a:r>
          </a:p>
          <a:p>
            <a:r>
              <a:rPr lang="en-US" baseline="0" dirty="0" smtClean="0"/>
              <a:t>RHS = lupus </a:t>
            </a:r>
            <a:r>
              <a:rPr lang="en-US" baseline="0" dirty="0" err="1" smtClean="0"/>
              <a:t>pernio</a:t>
            </a:r>
            <a:r>
              <a:rPr lang="en-US" baseline="0" dirty="0" smtClean="0"/>
              <a:t> (cutaneous sarcoidosis manifestation) = PATHOGNOMONIC of sarcoidosis </a:t>
            </a:r>
            <a:r>
              <a:rPr lang="mr-IN" baseline="0" dirty="0" smtClean="0"/>
              <a:t>–</a:t>
            </a:r>
            <a:r>
              <a:rPr lang="en-US" baseline="0" dirty="0" smtClean="0"/>
              <a:t> associated with poorer outcomes. Granulomatous infiltration</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35</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DDx</a:t>
            </a:r>
            <a:r>
              <a:rPr lang="en-GB" dirty="0" smtClean="0"/>
              <a:t>: Infection, </a:t>
            </a:r>
            <a:r>
              <a:rPr lang="en-GB" dirty="0" err="1" smtClean="0"/>
              <a:t>maliganacy</a:t>
            </a:r>
            <a:r>
              <a:rPr lang="en-GB" dirty="0" smtClean="0"/>
              <a:t>, EEA, industrial dust disease, </a:t>
            </a:r>
            <a:r>
              <a:rPr lang="en-GB" dirty="0" err="1" smtClean="0"/>
              <a:t>histocytosis</a:t>
            </a:r>
            <a:r>
              <a:rPr lang="en-GB" baseline="0" dirty="0" smtClean="0"/>
              <a:t> and Tb</a:t>
            </a:r>
            <a:endParaRPr lang="en-GB" dirty="0" smtClean="0"/>
          </a:p>
          <a:p>
            <a:r>
              <a:rPr lang="en-GB" sz="1200" kern="1200" dirty="0" smtClean="0">
                <a:solidFill>
                  <a:schemeClr val="tx1"/>
                </a:solidFill>
                <a:effectLst/>
                <a:latin typeface="+mn-lt"/>
                <a:ea typeface="+mn-ea"/>
                <a:cs typeface="+mn-cs"/>
              </a:rPr>
              <a:t>Prognosis: the disease is known to be more severe in certain races, in </a:t>
            </a:r>
            <a:r>
              <a:rPr lang="en-GB" sz="1200" b="1" kern="1200" dirty="0" smtClean="0">
                <a:solidFill>
                  <a:schemeClr val="tx1"/>
                </a:solidFill>
                <a:effectLst/>
                <a:latin typeface="+mn-lt"/>
                <a:ea typeface="+mn-ea"/>
                <a:cs typeface="+mn-cs"/>
              </a:rPr>
              <a:t>black Americans mortality rates of 10%</a:t>
            </a:r>
            <a:r>
              <a:rPr lang="en-GB" sz="1200" kern="1200" dirty="0" smtClean="0">
                <a:solidFill>
                  <a:schemeClr val="tx1"/>
                </a:solidFill>
                <a:effectLst/>
                <a:latin typeface="+mn-lt"/>
                <a:ea typeface="+mn-ea"/>
                <a:cs typeface="+mn-cs"/>
              </a:rPr>
              <a:t> have been seen. </a:t>
            </a:r>
            <a:r>
              <a:rPr lang="en-GB" sz="1200" b="1" kern="1200" dirty="0" smtClean="0">
                <a:solidFill>
                  <a:schemeClr val="tx1"/>
                </a:solidFill>
                <a:effectLst/>
                <a:latin typeface="+mn-lt"/>
                <a:ea typeface="+mn-ea"/>
                <a:cs typeface="+mn-cs"/>
              </a:rPr>
              <a:t>Progressive fibrosis, pulmonary artery hypertension</a:t>
            </a:r>
            <a:r>
              <a:rPr lang="en-GB" sz="1200" kern="1200" dirty="0" smtClean="0">
                <a:solidFill>
                  <a:schemeClr val="tx1"/>
                </a:solidFill>
                <a:effectLst/>
                <a:latin typeface="+mn-lt"/>
                <a:ea typeface="+mn-ea"/>
                <a:cs typeface="+mn-cs"/>
              </a:rPr>
              <a:t> and </a:t>
            </a:r>
            <a:r>
              <a:rPr lang="en-GB" sz="1200" b="1" kern="1200" dirty="0" err="1" smtClean="0">
                <a:solidFill>
                  <a:schemeClr val="tx1"/>
                </a:solidFill>
                <a:effectLst/>
                <a:latin typeface="+mn-lt"/>
                <a:ea typeface="+mn-ea"/>
                <a:cs typeface="+mn-cs"/>
              </a:rPr>
              <a:t>cor</a:t>
            </a:r>
            <a:r>
              <a:rPr lang="en-GB" sz="1200" b="1" kern="1200" dirty="0" smtClean="0">
                <a:solidFill>
                  <a:schemeClr val="tx1"/>
                </a:solidFill>
                <a:effectLst/>
                <a:latin typeface="+mn-lt"/>
                <a:ea typeface="+mn-ea"/>
                <a:cs typeface="+mn-cs"/>
              </a:rPr>
              <a:t> pulmonale</a:t>
            </a:r>
            <a:r>
              <a:rPr lang="en-GB" sz="1200" kern="1200" dirty="0" smtClean="0">
                <a:solidFill>
                  <a:schemeClr val="tx1"/>
                </a:solidFill>
                <a:effectLst/>
                <a:latin typeface="+mn-lt"/>
                <a:ea typeface="+mn-ea"/>
                <a:cs typeface="+mn-cs"/>
              </a:rPr>
              <a:t> are the most frequent causes of death. Less commonly myocardial disease may result in death.</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36</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DDx</a:t>
            </a:r>
            <a:r>
              <a:rPr lang="en-GB" dirty="0" smtClean="0"/>
              <a:t>: Infection, </a:t>
            </a:r>
            <a:r>
              <a:rPr lang="en-GB" dirty="0" err="1" smtClean="0"/>
              <a:t>maliganacy</a:t>
            </a:r>
            <a:r>
              <a:rPr lang="en-GB" dirty="0" smtClean="0"/>
              <a:t>, EEA, industrial dust disease, </a:t>
            </a:r>
            <a:r>
              <a:rPr lang="en-GB" dirty="0" err="1" smtClean="0"/>
              <a:t>histocytosis</a:t>
            </a:r>
            <a:r>
              <a:rPr lang="en-GB" baseline="0" dirty="0" smtClean="0"/>
              <a:t> and Tb</a:t>
            </a:r>
            <a:endParaRPr lang="en-GB" dirty="0" smtClean="0"/>
          </a:p>
          <a:p>
            <a:r>
              <a:rPr lang="en-GB" sz="1200" kern="1200" dirty="0" smtClean="0">
                <a:solidFill>
                  <a:schemeClr val="tx1"/>
                </a:solidFill>
                <a:effectLst/>
                <a:latin typeface="+mn-lt"/>
                <a:ea typeface="+mn-ea"/>
                <a:cs typeface="+mn-cs"/>
              </a:rPr>
              <a:t>Prognosis: the disease is known to be more severe in certain races, in </a:t>
            </a:r>
            <a:r>
              <a:rPr lang="en-GB" sz="1200" b="1" kern="1200" dirty="0" smtClean="0">
                <a:solidFill>
                  <a:schemeClr val="tx1"/>
                </a:solidFill>
                <a:effectLst/>
                <a:latin typeface="+mn-lt"/>
                <a:ea typeface="+mn-ea"/>
                <a:cs typeface="+mn-cs"/>
              </a:rPr>
              <a:t>black Americans mortality rates of 10%</a:t>
            </a:r>
            <a:r>
              <a:rPr lang="en-GB" sz="1200" kern="1200" dirty="0" smtClean="0">
                <a:solidFill>
                  <a:schemeClr val="tx1"/>
                </a:solidFill>
                <a:effectLst/>
                <a:latin typeface="+mn-lt"/>
                <a:ea typeface="+mn-ea"/>
                <a:cs typeface="+mn-cs"/>
              </a:rPr>
              <a:t> have been seen. </a:t>
            </a:r>
            <a:r>
              <a:rPr lang="en-GB" sz="1200" b="1" kern="1200" dirty="0" smtClean="0">
                <a:solidFill>
                  <a:schemeClr val="tx1"/>
                </a:solidFill>
                <a:effectLst/>
                <a:latin typeface="+mn-lt"/>
                <a:ea typeface="+mn-ea"/>
                <a:cs typeface="+mn-cs"/>
              </a:rPr>
              <a:t>Progressive fibrosis, pulmonary artery hypertension</a:t>
            </a:r>
            <a:r>
              <a:rPr lang="en-GB" sz="1200" kern="1200" dirty="0" smtClean="0">
                <a:solidFill>
                  <a:schemeClr val="tx1"/>
                </a:solidFill>
                <a:effectLst/>
                <a:latin typeface="+mn-lt"/>
                <a:ea typeface="+mn-ea"/>
                <a:cs typeface="+mn-cs"/>
              </a:rPr>
              <a:t> and </a:t>
            </a:r>
            <a:r>
              <a:rPr lang="en-GB" sz="1200" b="1" kern="1200" dirty="0" err="1" smtClean="0">
                <a:solidFill>
                  <a:schemeClr val="tx1"/>
                </a:solidFill>
                <a:effectLst/>
                <a:latin typeface="+mn-lt"/>
                <a:ea typeface="+mn-ea"/>
                <a:cs typeface="+mn-cs"/>
              </a:rPr>
              <a:t>cor</a:t>
            </a:r>
            <a:r>
              <a:rPr lang="en-GB" sz="1200" b="1" kern="1200" dirty="0" smtClean="0">
                <a:solidFill>
                  <a:schemeClr val="tx1"/>
                </a:solidFill>
                <a:effectLst/>
                <a:latin typeface="+mn-lt"/>
                <a:ea typeface="+mn-ea"/>
                <a:cs typeface="+mn-cs"/>
              </a:rPr>
              <a:t> pulmonale</a:t>
            </a:r>
            <a:r>
              <a:rPr lang="en-GB" sz="1200" kern="1200" dirty="0" smtClean="0">
                <a:solidFill>
                  <a:schemeClr val="tx1"/>
                </a:solidFill>
                <a:effectLst/>
                <a:latin typeface="+mn-lt"/>
                <a:ea typeface="+mn-ea"/>
                <a:cs typeface="+mn-cs"/>
              </a:rPr>
              <a:t> are the most frequent causes of death. Less commonly myocardial disease may result in death.</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37</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Widespread B/L pulmonary oedema</a:t>
            </a:r>
            <a:r>
              <a:rPr lang="en-US" baseline="0" dirty="0" smtClean="0"/>
              <a:t> and pulmonary hemorrhages</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38</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 </a:t>
            </a:r>
            <a:r>
              <a:rPr lang="mr-IN" dirty="0" smtClean="0"/>
              <a:t>–</a:t>
            </a:r>
            <a:r>
              <a:rPr lang="en-US" dirty="0" smtClean="0"/>
              <a:t> treat underlying disease</a:t>
            </a:r>
            <a:r>
              <a:rPr lang="en-US" baseline="0" dirty="0" smtClean="0"/>
              <a:t>, NIV, conservative fluid management, </a:t>
            </a:r>
            <a:r>
              <a:rPr lang="en-US" baseline="0" dirty="0" err="1" smtClean="0"/>
              <a:t>Abx</a:t>
            </a:r>
            <a:r>
              <a:rPr lang="en-US" baseline="0" dirty="0" smtClean="0"/>
              <a:t> if infectious cause and sedation</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39</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40</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 =</a:t>
            </a:r>
            <a:r>
              <a:rPr lang="en-US" baseline="0" dirty="0" smtClean="0"/>
              <a:t> resistive loads (bronchospasm, oedema, upper airway obstruction) , lung elastic loads (alveolar oedema, atelectasis, infection) , chest wall elastic loads (ascites, abdominal distention, obesity, pleural effusion, rib #) and minute ventilation loads (</a:t>
            </a:r>
            <a:r>
              <a:rPr lang="en-US" baseline="0" dirty="0" err="1" smtClean="0"/>
              <a:t>hypovolaemia</a:t>
            </a:r>
            <a:r>
              <a:rPr lang="en-US" baseline="0" dirty="0" smtClean="0"/>
              <a:t>, PE, sepsis)</a:t>
            </a:r>
            <a:endParaRPr lang="en-US" dirty="0" smtClean="0"/>
          </a:p>
          <a:p>
            <a:r>
              <a:rPr lang="en-US" dirty="0" smtClean="0"/>
              <a:t>CAPACITY</a:t>
            </a:r>
            <a:r>
              <a:rPr lang="en-US" baseline="0" dirty="0" smtClean="0"/>
              <a:t> </a:t>
            </a:r>
            <a:r>
              <a:rPr lang="mr-IN" baseline="0" dirty="0" smtClean="0"/>
              <a:t>–</a:t>
            </a:r>
            <a:r>
              <a:rPr lang="en-US" baseline="0" dirty="0" smtClean="0"/>
              <a:t> NEUROMUSCULAR COMPETENCE </a:t>
            </a:r>
            <a:r>
              <a:rPr lang="en-US" baseline="0" dirty="0" err="1" smtClean="0"/>
              <a:t>e.g</a:t>
            </a:r>
            <a:r>
              <a:rPr lang="en-US" baseline="0" dirty="0" smtClean="0"/>
              <a:t> impaired respiratory drive (OD, brain stem lesion) , impaired neurotransmission (GBS, MND, MG, phrenic nerve palsy) , muscle weakness (fatigue, </a:t>
            </a:r>
            <a:r>
              <a:rPr lang="en-US" baseline="0" dirty="0" err="1" smtClean="0"/>
              <a:t>hypoxaemia</a:t>
            </a:r>
            <a:r>
              <a:rPr lang="en-US" baseline="0" dirty="0" smtClean="0"/>
              <a:t> (e.g. anaemia), myopathy, </a:t>
            </a:r>
            <a:r>
              <a:rPr lang="en-US" baseline="0" dirty="0" err="1" smtClean="0"/>
              <a:t>undernutrition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5</a:t>
            </a:fld>
            <a:endParaRPr lang="en-GB"/>
          </a:p>
        </p:txBody>
      </p:sp>
    </p:spTree>
    <p:extLst>
      <p:ext uri="{BB962C8B-B14F-4D97-AF65-F5344CB8AC3E}">
        <p14:creationId xmlns:p14="http://schemas.microsoft.com/office/powerpoint/2010/main" val="1693155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41</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Signs</a:t>
            </a:r>
            <a:r>
              <a:rPr lang="en-US" baseline="0" dirty="0" smtClean="0"/>
              <a:t> ~ </a:t>
            </a:r>
            <a:r>
              <a:rPr lang="en-US" dirty="0" smtClean="0"/>
              <a:t>Presentation is variable and may initially have no symptoms. With time severe dyspnea, tachycardia and hypotension occur. Distended neck veins and tracheal deviation are also often present. Eventually impaired venous return results in cardiac arrest and death. This can occur within minutes.</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42</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ndara"/>
                <a:cs typeface="Candara"/>
              </a:rPr>
              <a:t>Important to rule out the following during primary survey:</a:t>
            </a:r>
          </a:p>
          <a:p>
            <a:r>
              <a:rPr lang="en-US" dirty="0" smtClean="0">
                <a:latin typeface="Candara"/>
                <a:cs typeface="Candara"/>
              </a:rPr>
              <a:t>‘ATOM FC’</a:t>
            </a:r>
          </a:p>
          <a:p>
            <a:r>
              <a:rPr lang="en-US" dirty="0" smtClean="0">
                <a:latin typeface="Candara"/>
                <a:cs typeface="Candara"/>
              </a:rPr>
              <a:t>Airway obstruction</a:t>
            </a:r>
          </a:p>
          <a:p>
            <a:r>
              <a:rPr lang="en-US" dirty="0" smtClean="0">
                <a:latin typeface="Candara"/>
                <a:cs typeface="Candara"/>
              </a:rPr>
              <a:t>Tension pneumothorax</a:t>
            </a:r>
          </a:p>
          <a:p>
            <a:r>
              <a:rPr lang="en-US" dirty="0" smtClean="0">
                <a:latin typeface="Candara"/>
                <a:cs typeface="Candara"/>
              </a:rPr>
              <a:t>Open pneumothorax</a:t>
            </a:r>
          </a:p>
          <a:p>
            <a:r>
              <a:rPr lang="en-US" dirty="0" smtClean="0">
                <a:latin typeface="Candara"/>
                <a:cs typeface="Candara"/>
              </a:rPr>
              <a:t>Massive </a:t>
            </a:r>
            <a:r>
              <a:rPr lang="en-US" dirty="0" err="1" smtClean="0">
                <a:latin typeface="Candara"/>
                <a:cs typeface="Candara"/>
              </a:rPr>
              <a:t>haemorrhage</a:t>
            </a:r>
            <a:r>
              <a:rPr lang="en-US" dirty="0" smtClean="0">
                <a:latin typeface="Candara"/>
                <a:cs typeface="Candara"/>
              </a:rPr>
              <a:t> (&gt;1500ml)</a:t>
            </a:r>
          </a:p>
          <a:p>
            <a:endParaRPr lang="en-US" dirty="0" smtClean="0">
              <a:latin typeface="Candara"/>
              <a:cs typeface="Candara"/>
            </a:endParaRPr>
          </a:p>
          <a:p>
            <a:r>
              <a:rPr lang="en-US" dirty="0" smtClean="0">
                <a:latin typeface="Candara"/>
                <a:cs typeface="Candara"/>
              </a:rPr>
              <a:t>Flail chest – abnormal breathing within lung tissue</a:t>
            </a:r>
          </a:p>
          <a:p>
            <a:r>
              <a:rPr lang="en-US" dirty="0" smtClean="0">
                <a:latin typeface="Candara"/>
                <a:cs typeface="Candara"/>
              </a:rPr>
              <a:t>Cardiac tamponade</a:t>
            </a: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43</a:t>
            </a:fld>
            <a:endParaRPr lang="en-GB"/>
          </a:p>
        </p:txBody>
      </p:sp>
    </p:spTree>
    <p:extLst>
      <p:ext uri="{BB962C8B-B14F-4D97-AF65-F5344CB8AC3E}">
        <p14:creationId xmlns:p14="http://schemas.microsoft.com/office/powerpoint/2010/main" val="3354707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sz="1800" dirty="0">
                <a:highlight>
                  <a:srgbClr val="FFFFFF"/>
                </a:highlight>
                <a:latin typeface="Arial"/>
                <a:ea typeface="Arial"/>
                <a:cs typeface="Arial"/>
                <a:sym typeface="Arial"/>
              </a:rPr>
              <a:t>Hygiene hypothesis- growing up in a relatively clean environment may predispose towards an </a:t>
            </a:r>
            <a:r>
              <a:rPr lang="en-US" sz="1800" dirty="0" err="1">
                <a:highlight>
                  <a:srgbClr val="FFFFFF"/>
                </a:highlight>
                <a:latin typeface="Arial"/>
                <a:ea typeface="Arial"/>
                <a:cs typeface="Arial"/>
                <a:sym typeface="Arial"/>
              </a:rPr>
              <a:t>IgE</a:t>
            </a:r>
            <a:r>
              <a:rPr lang="en-US" sz="1800" dirty="0">
                <a:highlight>
                  <a:srgbClr val="FFFFFF"/>
                </a:highlight>
                <a:latin typeface="Arial"/>
                <a:ea typeface="Arial"/>
                <a:cs typeface="Arial"/>
                <a:sym typeface="Arial"/>
              </a:rPr>
              <a:t> response to allergens</a:t>
            </a: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326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NSAIDs - Samter’s triad (asprin exacerbated respiratory disease) → block COX-1, decrease thromboxane + anti-inflam prostiglandins → increased pro-inflamatory prostaglandins </a:t>
            </a:r>
          </a:p>
          <a:p>
            <a:pPr lvl="0" rtl="0">
              <a:spcBef>
                <a:spcPts val="0"/>
              </a:spcBef>
              <a:buNone/>
            </a:pPr>
            <a:r>
              <a:rPr lang="en-US"/>
              <a:t>BB - Beta-adrenoreceptors allow widening of airways </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66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704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Get students to remember triggers </a:t>
            </a:r>
          </a:p>
          <a:p>
            <a:pPr lvl="0">
              <a:spcBef>
                <a:spcPts val="0"/>
              </a:spcBef>
              <a:buNone/>
            </a:pPr>
            <a:r>
              <a:rPr lang="en-US" dirty="0"/>
              <a:t>Students explain S&amp;S due to pathophysiology </a:t>
            </a:r>
          </a:p>
          <a:p>
            <a:pPr lvl="0" rtl="0">
              <a:spcBef>
                <a:spcPts val="0"/>
              </a:spcBef>
              <a:buNone/>
            </a:pPr>
            <a:endParaRPr dirty="0"/>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4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dirty="0" smtClean="0"/>
              <a:t>Therefore</a:t>
            </a:r>
            <a:r>
              <a:rPr lang="en-GB" baseline="0" dirty="0" smtClean="0"/>
              <a:t> is what type of respiratory disease? Obstructive because FEV1/FVC &lt; 0.7 </a:t>
            </a:r>
            <a:endParaRPr dirty="0"/>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27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30200" algn="just" rtl="0">
              <a:lnSpc>
                <a:spcPct val="150000"/>
              </a:lnSpc>
              <a:spcBef>
                <a:spcPts val="0"/>
              </a:spcBef>
              <a:buClr>
                <a:schemeClr val="dk1"/>
              </a:buClr>
              <a:buSzPct val="100000"/>
              <a:buFont typeface="Candara"/>
              <a:buAutoNum type="arabicPeriod"/>
            </a:pPr>
            <a:r>
              <a:rPr lang="en-US" sz="1600" dirty="0">
                <a:latin typeface="Candara"/>
                <a:ea typeface="Candara"/>
                <a:cs typeface="Candara"/>
                <a:sym typeface="Candara"/>
              </a:rPr>
              <a:t>SABA (short acting beta agonist) - Salbutamol</a:t>
            </a:r>
          </a:p>
          <a:p>
            <a:pPr marL="457200" lvl="0" indent="-330200" algn="just" rtl="0">
              <a:lnSpc>
                <a:spcPct val="150000"/>
              </a:lnSpc>
              <a:spcBef>
                <a:spcPts val="0"/>
              </a:spcBef>
              <a:buClr>
                <a:schemeClr val="dk1"/>
              </a:buClr>
              <a:buSzPct val="100000"/>
              <a:buFont typeface="Candara"/>
              <a:buAutoNum type="arabicPeriod"/>
            </a:pPr>
            <a:r>
              <a:rPr lang="en-US" sz="1600" dirty="0">
                <a:latin typeface="Candara"/>
                <a:ea typeface="Candara"/>
                <a:cs typeface="Candara"/>
                <a:sym typeface="Candara"/>
              </a:rPr>
              <a:t>ICS  (inhaled corticosteroid) - </a:t>
            </a:r>
            <a:r>
              <a:rPr lang="en-US" sz="1600" dirty="0" err="1">
                <a:latin typeface="Candara"/>
                <a:ea typeface="Candara"/>
                <a:cs typeface="Candara"/>
                <a:sym typeface="Candara"/>
              </a:rPr>
              <a:t>beclomethasone</a:t>
            </a:r>
            <a:r>
              <a:rPr lang="en-US" sz="1600" dirty="0">
                <a:latin typeface="Candara"/>
                <a:ea typeface="Candara"/>
                <a:cs typeface="Candara"/>
                <a:sym typeface="Candara"/>
              </a:rPr>
              <a:t> </a:t>
            </a:r>
          </a:p>
          <a:p>
            <a:pPr marL="457200" lvl="0" indent="-330200" algn="just" rtl="0">
              <a:lnSpc>
                <a:spcPct val="150000"/>
              </a:lnSpc>
              <a:spcBef>
                <a:spcPts val="0"/>
              </a:spcBef>
              <a:buClr>
                <a:schemeClr val="dk1"/>
              </a:buClr>
              <a:buSzPct val="100000"/>
              <a:buFont typeface="Candara"/>
              <a:buAutoNum type="arabicPeriod"/>
            </a:pPr>
            <a:endParaRPr sz="1600" dirty="0">
              <a:latin typeface="Candara"/>
              <a:ea typeface="Candara"/>
              <a:cs typeface="Candara"/>
              <a:sym typeface="Candara"/>
            </a:endParaRPr>
          </a:p>
          <a:p>
            <a:pPr marL="914400" lvl="1" indent="-330200" algn="just" rtl="0">
              <a:lnSpc>
                <a:spcPct val="150000"/>
              </a:lnSpc>
              <a:spcBef>
                <a:spcPts val="0"/>
              </a:spcBef>
              <a:buClr>
                <a:schemeClr val="dk1"/>
              </a:buClr>
              <a:buSzPct val="100000"/>
              <a:buFont typeface="Candara"/>
              <a:buAutoNum type="alphaLcPeriod"/>
            </a:pPr>
            <a:r>
              <a:rPr lang="en-US" sz="1600" dirty="0">
                <a:latin typeface="Candara"/>
                <a:ea typeface="Candara"/>
                <a:cs typeface="Candara"/>
                <a:sym typeface="Candara"/>
              </a:rPr>
              <a:t>LABA - </a:t>
            </a:r>
            <a:r>
              <a:rPr lang="en-US" sz="1600" dirty="0" err="1">
                <a:latin typeface="Candara"/>
                <a:ea typeface="Candara"/>
                <a:cs typeface="Candara"/>
                <a:sym typeface="Candara"/>
              </a:rPr>
              <a:t>salmeterol</a:t>
            </a:r>
            <a:r>
              <a:rPr lang="en-US" sz="1600" dirty="0">
                <a:latin typeface="Candara"/>
                <a:ea typeface="Candara"/>
                <a:cs typeface="Candara"/>
                <a:sym typeface="Candara"/>
              </a:rPr>
              <a:t> </a:t>
            </a:r>
          </a:p>
          <a:p>
            <a:pPr marL="914400" lvl="1" indent="-330200" algn="just" rtl="0">
              <a:lnSpc>
                <a:spcPct val="150000"/>
              </a:lnSpc>
              <a:spcBef>
                <a:spcPts val="0"/>
              </a:spcBef>
              <a:buClr>
                <a:schemeClr val="dk1"/>
              </a:buClr>
              <a:buSzPct val="100000"/>
              <a:buFont typeface="Candara"/>
              <a:buAutoNum type="alphaLcPeriod"/>
            </a:pPr>
            <a:r>
              <a:rPr lang="en-US" sz="1600" dirty="0">
                <a:latin typeface="Candara"/>
                <a:ea typeface="Candara"/>
                <a:cs typeface="Candara"/>
                <a:sym typeface="Candara"/>
              </a:rPr>
              <a:t>increase ICS - up to 800mcg</a:t>
            </a:r>
          </a:p>
          <a:p>
            <a:pPr marL="914400" lvl="1" indent="-330200" algn="just" rtl="0">
              <a:lnSpc>
                <a:spcPct val="150000"/>
              </a:lnSpc>
              <a:spcBef>
                <a:spcPts val="0"/>
              </a:spcBef>
              <a:buClr>
                <a:schemeClr val="dk1"/>
              </a:buClr>
              <a:buSzPct val="100000"/>
              <a:buFont typeface="Candara"/>
              <a:buAutoNum type="alphaLcPeriod"/>
            </a:pPr>
            <a:r>
              <a:rPr lang="en-US" sz="1600" dirty="0">
                <a:latin typeface="Candara"/>
                <a:ea typeface="Candara"/>
                <a:cs typeface="Candara"/>
                <a:sym typeface="Candara"/>
              </a:rPr>
              <a:t>theophylline (aminophylline) or leukotriene antagonist (</a:t>
            </a:r>
            <a:r>
              <a:rPr lang="en-US" sz="1600" dirty="0" err="1">
                <a:latin typeface="Candara"/>
                <a:ea typeface="Candara"/>
                <a:cs typeface="Candara"/>
                <a:sym typeface="Candara"/>
              </a:rPr>
              <a:t>montelukast</a:t>
            </a:r>
            <a:r>
              <a:rPr lang="en-US" sz="1600" dirty="0">
                <a:latin typeface="Candara"/>
                <a:ea typeface="Candara"/>
                <a:cs typeface="Candara"/>
                <a:sym typeface="Candara"/>
              </a:rPr>
              <a:t>)</a:t>
            </a:r>
          </a:p>
          <a:p>
            <a:pPr marL="457200" lvl="0" indent="-330200" algn="just" rtl="0">
              <a:lnSpc>
                <a:spcPct val="150000"/>
              </a:lnSpc>
              <a:spcBef>
                <a:spcPts val="0"/>
              </a:spcBef>
              <a:buClr>
                <a:schemeClr val="dk1"/>
              </a:buClr>
              <a:buSzPct val="100000"/>
              <a:buFont typeface="Candara"/>
              <a:buAutoNum type="arabicPeriod"/>
            </a:pPr>
            <a:r>
              <a:rPr lang="en-US" sz="1600" dirty="0">
                <a:latin typeface="Candara"/>
                <a:ea typeface="Candara"/>
                <a:cs typeface="Candara"/>
                <a:sym typeface="Candara"/>
              </a:rPr>
              <a:t>Increase ICS (2000mcg), add theophylline </a:t>
            </a:r>
          </a:p>
          <a:p>
            <a:pPr marL="457200" lvl="0" indent="-330200" algn="just" rtl="0">
              <a:lnSpc>
                <a:spcPct val="150000"/>
              </a:lnSpc>
              <a:spcBef>
                <a:spcPts val="0"/>
              </a:spcBef>
              <a:buClr>
                <a:schemeClr val="dk1"/>
              </a:buClr>
              <a:buSzPct val="100000"/>
              <a:buFont typeface="Candara"/>
              <a:buAutoNum type="arabicPeriod"/>
            </a:pPr>
            <a:r>
              <a:rPr lang="en-US" sz="1600" dirty="0">
                <a:latin typeface="Candara"/>
                <a:ea typeface="Candara"/>
                <a:cs typeface="Candara"/>
                <a:sym typeface="Candara"/>
              </a:rPr>
              <a:t>Oral prednisolone </a:t>
            </a:r>
          </a:p>
          <a:p>
            <a:pPr lvl="0" rtl="0">
              <a:spcBef>
                <a:spcPts val="0"/>
              </a:spcBef>
              <a:buNone/>
            </a:pPr>
            <a:endParaRPr dirty="0"/>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240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54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that some patient may have a MIXED disease pattern.</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6</a:t>
            </a:fld>
            <a:endParaRPr lang="en-GB"/>
          </a:p>
        </p:txBody>
      </p:sp>
    </p:spTree>
    <p:extLst>
      <p:ext uri="{BB962C8B-B14F-4D97-AF65-F5344CB8AC3E}">
        <p14:creationId xmlns:p14="http://schemas.microsoft.com/office/powerpoint/2010/main" val="450324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GB" dirty="0" smtClean="0"/>
              <a:t>ABCDE</a:t>
            </a:r>
            <a:r>
              <a:rPr lang="en-GB" baseline="0" dirty="0" smtClean="0"/>
              <a:t> O SH*T ME = everything before the * give straight away, other elements if refractory to initial treatment </a:t>
            </a:r>
            <a:endParaRPr dirty="0"/>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54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20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0817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4813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577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421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2863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Hampton’s Hump = wedge shaped infarct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D0165026-B2CB-47E0-9D0D-5070FA7AFFE2}" type="slidenum">
              <a:rPr lang="en-GB" smtClean="0"/>
              <a:t>58</a:t>
            </a:fld>
            <a:endParaRPr lang="en-GB"/>
          </a:p>
        </p:txBody>
      </p:sp>
    </p:spTree>
    <p:extLst>
      <p:ext uri="{BB962C8B-B14F-4D97-AF65-F5344CB8AC3E}">
        <p14:creationId xmlns:p14="http://schemas.microsoft.com/office/powerpoint/2010/main" val="1545311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Westermark</a:t>
            </a:r>
            <a:r>
              <a:rPr lang="en-GB" dirty="0" smtClean="0"/>
              <a:t> Sign </a:t>
            </a:r>
            <a:r>
              <a:rPr lang="en-GB" dirty="0" smtClean="0">
                <a:sym typeface="Wingdings" panose="05000000000000000000" pitchFamily="2" charset="2"/>
              </a:rPr>
              <a:t> collapse of vasculature distal to PE</a:t>
            </a:r>
            <a:r>
              <a:rPr lang="en-GB" baseline="0" dirty="0" smtClean="0">
                <a:sym typeface="Wingdings" panose="05000000000000000000" pitchFamily="2" charset="2"/>
              </a:rPr>
              <a:t> </a:t>
            </a:r>
            <a:r>
              <a:rPr lang="en-GB" dirty="0" smtClean="0">
                <a:sym typeface="Wingdings" panose="05000000000000000000" pitchFamily="2" charset="2"/>
              </a:rPr>
              <a:t>leading to a</a:t>
            </a:r>
            <a:r>
              <a:rPr lang="en-GB" baseline="0" dirty="0" smtClean="0">
                <a:sym typeface="Wingdings" panose="05000000000000000000" pitchFamily="2" charset="2"/>
              </a:rPr>
              <a:t> sharp cut off </a:t>
            </a:r>
            <a:endParaRPr lang="en-GB" dirty="0"/>
          </a:p>
        </p:txBody>
      </p:sp>
      <p:sp>
        <p:nvSpPr>
          <p:cNvPr id="4" name="Slide Number Placeholder 3"/>
          <p:cNvSpPr>
            <a:spLocks noGrp="1"/>
          </p:cNvSpPr>
          <p:nvPr>
            <p:ph type="sldNum" sz="quarter" idx="10"/>
          </p:nvPr>
        </p:nvSpPr>
        <p:spPr/>
        <p:txBody>
          <a:bodyPr/>
          <a:lstStyle/>
          <a:p>
            <a:fld id="{D0165026-B2CB-47E0-9D0D-5070FA7AFFE2}" type="slidenum">
              <a:rPr lang="en-GB" smtClean="0"/>
              <a:t>59</a:t>
            </a:fld>
            <a:endParaRPr lang="en-GB"/>
          </a:p>
        </p:txBody>
      </p:sp>
    </p:spTree>
    <p:extLst>
      <p:ext uri="{BB962C8B-B14F-4D97-AF65-F5344CB8AC3E}">
        <p14:creationId xmlns:p14="http://schemas.microsoft.com/office/powerpoint/2010/main" val="527585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Fleischner</a:t>
            </a:r>
            <a:r>
              <a:rPr lang="en-GB" baseline="0" dirty="0" smtClean="0"/>
              <a:t> sign </a:t>
            </a:r>
            <a:r>
              <a:rPr lang="en-GB" baseline="0" dirty="0" smtClean="0">
                <a:sym typeface="Wingdings" panose="05000000000000000000" pitchFamily="2" charset="2"/>
              </a:rPr>
              <a:t> dilated central pulmonary vessel </a:t>
            </a:r>
            <a:endParaRPr lang="en-GB" dirty="0"/>
          </a:p>
        </p:txBody>
      </p:sp>
      <p:sp>
        <p:nvSpPr>
          <p:cNvPr id="4" name="Slide Number Placeholder 3"/>
          <p:cNvSpPr>
            <a:spLocks noGrp="1"/>
          </p:cNvSpPr>
          <p:nvPr>
            <p:ph type="sldNum" sz="quarter" idx="10"/>
          </p:nvPr>
        </p:nvSpPr>
        <p:spPr/>
        <p:txBody>
          <a:bodyPr/>
          <a:lstStyle/>
          <a:p>
            <a:fld id="{D0165026-B2CB-47E0-9D0D-5070FA7AFFE2}" type="slidenum">
              <a:rPr lang="en-GB" smtClean="0"/>
              <a:t>60</a:t>
            </a:fld>
            <a:endParaRPr lang="en-GB"/>
          </a:p>
        </p:txBody>
      </p:sp>
    </p:spTree>
    <p:extLst>
      <p:ext uri="{BB962C8B-B14F-4D97-AF65-F5344CB8AC3E}">
        <p14:creationId xmlns:p14="http://schemas.microsoft.com/office/powerpoint/2010/main" val="267054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Obstructive lung disorders - lung volume alters airway resistance because of the radial traction exerted on the airways by surrounding lung tissue. High lung volumes are associated with greater traction and decreased airway resistance. Patients with increased airway resistance (asthma) learn to breathe at higher lung volumes to offset the high airway resistance associated with there disease.”</a:t>
            </a:r>
          </a:p>
          <a:p>
            <a:r>
              <a:rPr lang="en-US" dirty="0" smtClean="0"/>
              <a:t>In a patient with obstructive lung disease</a:t>
            </a:r>
            <a:r>
              <a:rPr lang="en-US" baseline="0" dirty="0" smtClean="0"/>
              <a:t> </a:t>
            </a:r>
            <a:r>
              <a:rPr lang="en-US" dirty="0" smtClean="0"/>
              <a:t>there isn't enough fibrous tissue to apply radial traction on the walls of the bronchioles,</a:t>
            </a:r>
            <a:r>
              <a:rPr lang="en-US" baseline="0" dirty="0" smtClean="0"/>
              <a:t> </a:t>
            </a:r>
            <a:r>
              <a:rPr lang="en-US" dirty="0" smtClean="0"/>
              <a:t>therefore they tend to collapse in hence obstruct</a:t>
            </a:r>
            <a:r>
              <a:rPr lang="en-US" baseline="0" dirty="0" smtClean="0"/>
              <a:t> the airway</a:t>
            </a:r>
            <a:r>
              <a:rPr lang="en-US" dirty="0" smtClean="0"/>
              <a:t>.</a:t>
            </a:r>
            <a:br>
              <a:rPr lang="en-US" dirty="0" smtClean="0"/>
            </a:br>
            <a:r>
              <a:rPr lang="en-US" dirty="0" smtClean="0"/>
              <a:t>At the same time because of the lesser amount of fibrous tissue</a:t>
            </a:r>
            <a:r>
              <a:rPr lang="en-US" baseline="0" dirty="0" smtClean="0"/>
              <a:t> </a:t>
            </a:r>
            <a:r>
              <a:rPr lang="en-US" dirty="0" smtClean="0"/>
              <a:t>there is lesser recoil of lung compared to the negative intra-thoracic pressure</a:t>
            </a:r>
            <a:r>
              <a:rPr lang="en-US" baseline="0" dirty="0" smtClean="0"/>
              <a:t> </a:t>
            </a:r>
            <a:r>
              <a:rPr lang="en-US" dirty="0" smtClean="0"/>
              <a:t>so here the negative </a:t>
            </a:r>
            <a:r>
              <a:rPr lang="en-US" dirty="0" err="1" smtClean="0"/>
              <a:t>intrapleural</a:t>
            </a:r>
            <a:r>
              <a:rPr lang="en-US" dirty="0" smtClean="0"/>
              <a:t> pressure wins over the recoil force and the lung volume </a:t>
            </a:r>
            <a:r>
              <a:rPr lang="en-US" dirty="0" err="1" smtClean="0"/>
              <a:t>exapands</a:t>
            </a:r>
            <a:r>
              <a:rPr lang="en-US" baseline="0" dirty="0" smtClean="0"/>
              <a:t> </a:t>
            </a:r>
            <a:r>
              <a:rPr lang="en-US" dirty="0" smtClean="0"/>
              <a:t>so this increase in volume would</a:t>
            </a:r>
            <a:r>
              <a:rPr lang="en-US" baseline="0" dirty="0" smtClean="0"/>
              <a:t> </a:t>
            </a:r>
            <a:r>
              <a:rPr lang="en-US" dirty="0" smtClean="0"/>
              <a:t>somewhat help the patient to help relieve the airway resistance</a:t>
            </a:r>
            <a:r>
              <a:rPr lang="en-US" baseline="0" dirty="0" smtClean="0"/>
              <a:t> because </a:t>
            </a:r>
            <a:r>
              <a:rPr lang="en-US" dirty="0" smtClean="0"/>
              <a:t>the air passages will open somewhat at high volumes offsetting at least some of the increased airway resistance</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7</a:t>
            </a:fld>
            <a:endParaRPr lang="en-GB"/>
          </a:p>
        </p:txBody>
      </p:sp>
    </p:spTree>
    <p:extLst>
      <p:ext uri="{BB962C8B-B14F-4D97-AF65-F5344CB8AC3E}">
        <p14:creationId xmlns:p14="http://schemas.microsoft.com/office/powerpoint/2010/main" val="17258118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ECG </a:t>
            </a:r>
            <a:r>
              <a:rPr lang="en-US" smtClean="0"/>
              <a:t>changes in PE?</a:t>
            </a:r>
            <a:endParaRPr dirty="0"/>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4341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5026-B2CB-47E0-9D0D-5070FA7AFFE2}" type="slidenum">
              <a:rPr lang="en-GB" smtClean="0"/>
              <a:t>62</a:t>
            </a:fld>
            <a:endParaRPr lang="en-GB"/>
          </a:p>
        </p:txBody>
      </p:sp>
    </p:spTree>
    <p:extLst>
      <p:ext uri="{BB962C8B-B14F-4D97-AF65-F5344CB8AC3E}">
        <p14:creationId xmlns:p14="http://schemas.microsoft.com/office/powerpoint/2010/main" val="4200342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900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610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Saddle</a:t>
            </a:r>
            <a:r>
              <a:rPr lang="en-GB" baseline="0" dirty="0" smtClean="0"/>
              <a:t> Embolus = MASSIVE PE </a:t>
            </a:r>
            <a:endParaRPr lang="en-GB" dirty="0"/>
          </a:p>
        </p:txBody>
      </p:sp>
      <p:sp>
        <p:nvSpPr>
          <p:cNvPr id="4" name="Slide Number Placeholder 3"/>
          <p:cNvSpPr>
            <a:spLocks noGrp="1"/>
          </p:cNvSpPr>
          <p:nvPr>
            <p:ph type="sldNum" sz="quarter" idx="10"/>
          </p:nvPr>
        </p:nvSpPr>
        <p:spPr/>
        <p:txBody>
          <a:bodyPr/>
          <a:lstStyle/>
          <a:p>
            <a:fld id="{D0165026-B2CB-47E0-9D0D-5070FA7AFFE2}" type="slidenum">
              <a:rPr lang="en-GB" smtClean="0"/>
              <a:t>65</a:t>
            </a:fld>
            <a:endParaRPr lang="en-GB"/>
          </a:p>
        </p:txBody>
      </p:sp>
    </p:spTree>
    <p:extLst>
      <p:ext uri="{BB962C8B-B14F-4D97-AF65-F5344CB8AC3E}">
        <p14:creationId xmlns:p14="http://schemas.microsoft.com/office/powerpoint/2010/main" val="34010440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ECG changes in PE?</a:t>
            </a:r>
            <a:endParaRPr dirty="0"/>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3424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www.zuniv.net</a:t>
            </a:r>
            <a:r>
              <a:rPr lang="en-US" dirty="0" smtClean="0"/>
              <a:t>/physiology/book/chapter13.html</a:t>
            </a:r>
          </a:p>
          <a:p>
            <a:r>
              <a:rPr lang="en-US" dirty="0" err="1" smtClean="0"/>
              <a:t>Podmedics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67</a:t>
            </a:fld>
            <a:endParaRPr lang="en-GB"/>
          </a:p>
        </p:txBody>
      </p:sp>
    </p:spTree>
    <p:extLst>
      <p:ext uri="{BB962C8B-B14F-4D97-AF65-F5344CB8AC3E}">
        <p14:creationId xmlns:p14="http://schemas.microsoft.com/office/powerpoint/2010/main" val="388629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CVID </a:t>
            </a:r>
            <a:r>
              <a:rPr lang="mr-IN" i="0" dirty="0" smtClean="0"/>
              <a:t>–</a:t>
            </a:r>
            <a:r>
              <a:rPr lang="en-US" i="0" dirty="0" smtClean="0"/>
              <a:t> a type of</a:t>
            </a:r>
            <a:r>
              <a:rPr lang="en-US" i="0" baseline="0" dirty="0" smtClean="0"/>
              <a:t> </a:t>
            </a:r>
            <a:r>
              <a:rPr lang="en-US" i="0" dirty="0" smtClean="0"/>
              <a:t>“late onset” </a:t>
            </a:r>
            <a:r>
              <a:rPr lang="en-US" i="0" dirty="0" err="1" smtClean="0"/>
              <a:t>hypogammaglobulinemia</a:t>
            </a:r>
            <a:r>
              <a:rPr lang="en-US" i="0" dirty="0" smtClean="0"/>
              <a:t>. Usually</a:t>
            </a:r>
            <a:r>
              <a:rPr lang="en-US" i="0" baseline="0" dirty="0" smtClean="0"/>
              <a:t> presents in the 3</a:t>
            </a:r>
            <a:r>
              <a:rPr lang="en-US" i="0" baseline="30000" dirty="0" smtClean="0"/>
              <a:t>rd</a:t>
            </a:r>
            <a:r>
              <a:rPr lang="en-US" i="0" baseline="0" dirty="0" smtClean="0"/>
              <a:t> of 4</a:t>
            </a:r>
            <a:r>
              <a:rPr lang="en-US" i="0" baseline="30000" dirty="0" smtClean="0"/>
              <a:t>th</a:t>
            </a:r>
            <a:r>
              <a:rPr lang="en-US" i="0" baseline="0" dirty="0" smtClean="0"/>
              <a:t> decades of life. </a:t>
            </a:r>
            <a:r>
              <a:rPr lang="en-US" dirty="0" smtClean="0"/>
              <a:t>Compared to other human immune defects, CVID is a relatively frequent form of primary immunodeficiency, found in about 1 in 25,000 persons; this is the reason it is called “common.” The degree and type of deficiency of serum </a:t>
            </a:r>
            <a:r>
              <a:rPr lang="en-US" dirty="0" err="1" smtClean="0"/>
              <a:t>immunoglobulins</a:t>
            </a:r>
            <a:r>
              <a:rPr lang="en-US" dirty="0" smtClean="0"/>
              <a:t>, and the clinical course, varies from patient to patient, hence, the word “variable.” In some patients, there is a decrease in both </a:t>
            </a:r>
            <a:r>
              <a:rPr lang="en-US" dirty="0" err="1" smtClean="0"/>
              <a:t>IgG</a:t>
            </a:r>
            <a:r>
              <a:rPr lang="en-US" dirty="0" smtClean="0"/>
              <a:t> and IgA; in others, all three major types of </a:t>
            </a:r>
            <a:r>
              <a:rPr lang="en-US" dirty="0" err="1" smtClean="0"/>
              <a:t>immunoglobulins</a:t>
            </a:r>
            <a:r>
              <a:rPr lang="en-US" dirty="0" smtClean="0"/>
              <a:t> (</a:t>
            </a:r>
            <a:r>
              <a:rPr lang="en-US" dirty="0" err="1" smtClean="0"/>
              <a:t>IgG</a:t>
            </a:r>
            <a:r>
              <a:rPr lang="en-US" dirty="0" smtClean="0"/>
              <a:t>, IgA and </a:t>
            </a:r>
            <a:r>
              <a:rPr lang="en-US" dirty="0" err="1" smtClean="0"/>
              <a:t>IgM</a:t>
            </a:r>
            <a:r>
              <a:rPr lang="en-US" dirty="0" smtClean="0"/>
              <a:t>) are decreased. In still others there are defects of the T-cells, and this may also contribute to increased susceptibility to infections as well as autoimmunity, granulomata and tumors.</a:t>
            </a:r>
            <a:endParaRPr lang="en-US" i="0" dirty="0" smtClean="0"/>
          </a:p>
          <a:p>
            <a:endParaRPr lang="en-US" i="1" dirty="0" smtClean="0"/>
          </a:p>
          <a:p>
            <a:r>
              <a:rPr lang="en-US" i="1" dirty="0" smtClean="0"/>
              <a:t>P aeruginosa</a:t>
            </a:r>
            <a:r>
              <a:rPr lang="en-US" dirty="0" smtClean="0"/>
              <a:t> is an opportunistic pathogen. It rarely causes disease in healthy persons. In most cases of infection, the integrity of a physical barrier to infection (</a:t>
            </a:r>
            <a:r>
              <a:rPr lang="en-US" dirty="0" err="1" smtClean="0"/>
              <a:t>eg</a:t>
            </a:r>
            <a:r>
              <a:rPr lang="en-US" dirty="0" smtClean="0"/>
              <a:t>, skin, mucous membrane) is lost or an underlying immune deficiency (</a:t>
            </a:r>
            <a:r>
              <a:rPr lang="en-US" dirty="0" err="1" smtClean="0"/>
              <a:t>eg</a:t>
            </a:r>
            <a:r>
              <a:rPr lang="en-US" dirty="0" smtClean="0"/>
              <a:t>, neutropenia, immunosuppression) is present. Adding to its pathogenicity, this bacterium has minimal nutritional requirements and can tolerate a wide variety of physical conditions.</a:t>
            </a:r>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8</a:t>
            </a:fld>
            <a:endParaRPr lang="en-GB"/>
          </a:p>
        </p:txBody>
      </p:sp>
    </p:spTree>
    <p:extLst>
      <p:ext uri="{BB962C8B-B14F-4D97-AF65-F5344CB8AC3E}">
        <p14:creationId xmlns:p14="http://schemas.microsoft.com/office/powerpoint/2010/main" val="359954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Cylindrical is the most</a:t>
            </a:r>
            <a:r>
              <a:rPr lang="en-US" baseline="0" dirty="0" smtClean="0"/>
              <a:t> common type ~ 47% Varicose ~ 10%</a:t>
            </a:r>
          </a:p>
          <a:p>
            <a:endParaRPr lang="en-US" baseline="0" dirty="0" smtClean="0">
              <a:solidFill>
                <a:srgbClr val="000000"/>
              </a:solidFill>
            </a:endParaRPr>
          </a:p>
          <a:p>
            <a:r>
              <a:rPr lang="en-US" b="1" dirty="0" smtClean="0">
                <a:solidFill>
                  <a:srgbClr val="000000"/>
                </a:solidFill>
                <a:latin typeface="Candara"/>
                <a:cs typeface="Candara"/>
              </a:rPr>
              <a:t>post-infective</a:t>
            </a:r>
            <a:r>
              <a:rPr lang="en-US" dirty="0" smtClean="0">
                <a:solidFill>
                  <a:srgbClr val="000000"/>
                </a:solidFill>
                <a:latin typeface="Candara"/>
                <a:cs typeface="Candara"/>
              </a:rPr>
              <a:t> (most common) </a:t>
            </a:r>
          </a:p>
          <a:p>
            <a:r>
              <a:rPr lang="en-US" dirty="0" err="1" smtClean="0">
                <a:solidFill>
                  <a:srgbClr val="000000"/>
                </a:solidFill>
                <a:latin typeface="Candara"/>
                <a:cs typeface="Candara"/>
              </a:rPr>
              <a:t>necrotising</a:t>
            </a:r>
            <a:r>
              <a:rPr lang="en-US" dirty="0" smtClean="0">
                <a:solidFill>
                  <a:srgbClr val="000000"/>
                </a:solidFill>
                <a:latin typeface="Candara"/>
                <a:cs typeface="Candara"/>
              </a:rPr>
              <a:t> bacterial pneumonia, </a:t>
            </a:r>
            <a:r>
              <a:rPr lang="en-US" dirty="0" err="1" smtClean="0">
                <a:solidFill>
                  <a:srgbClr val="000000"/>
                </a:solidFill>
                <a:latin typeface="Candara"/>
                <a:cs typeface="Candara"/>
              </a:rPr>
              <a:t>e.g</a:t>
            </a:r>
            <a:r>
              <a:rPr lang="en-US" dirty="0" smtClean="0">
                <a:solidFill>
                  <a:srgbClr val="000000"/>
                </a:solidFill>
                <a:latin typeface="Candara"/>
                <a:cs typeface="Candara"/>
              </a:rPr>
              <a:t> </a:t>
            </a:r>
            <a:r>
              <a:rPr lang="en-US" i="1" dirty="0" smtClean="0">
                <a:solidFill>
                  <a:srgbClr val="000000"/>
                </a:solidFill>
                <a:latin typeface="Candara"/>
                <a:cs typeface="Candara"/>
              </a:rPr>
              <a:t>Staph. </a:t>
            </a:r>
            <a:r>
              <a:rPr lang="en-US" i="1" dirty="0" err="1" smtClean="0">
                <a:solidFill>
                  <a:srgbClr val="000000"/>
                </a:solidFill>
                <a:latin typeface="Candara"/>
                <a:cs typeface="Candara"/>
              </a:rPr>
              <a:t>aureus</a:t>
            </a:r>
            <a:r>
              <a:rPr lang="en-US" dirty="0" smtClean="0">
                <a:solidFill>
                  <a:srgbClr val="000000"/>
                </a:solidFill>
                <a:latin typeface="Candara"/>
                <a:cs typeface="Candara"/>
              </a:rPr>
              <a:t>, </a:t>
            </a:r>
            <a:r>
              <a:rPr lang="en-US" i="1" dirty="0" smtClean="0">
                <a:solidFill>
                  <a:srgbClr val="000000"/>
                </a:solidFill>
                <a:latin typeface="Candara"/>
                <a:cs typeface="Candara"/>
              </a:rPr>
              <a:t>Klebsiella, B. pertussis</a:t>
            </a:r>
            <a:r>
              <a:rPr lang="en-US" dirty="0" smtClean="0">
                <a:solidFill>
                  <a:srgbClr val="000000"/>
                </a:solidFill>
                <a:latin typeface="Candara"/>
                <a:cs typeface="Candara"/>
              </a:rPr>
              <a:t> </a:t>
            </a:r>
          </a:p>
          <a:p>
            <a:r>
              <a:rPr lang="en-US" dirty="0" smtClean="0">
                <a:solidFill>
                  <a:srgbClr val="000000"/>
                </a:solidFill>
                <a:latin typeface="Candara"/>
                <a:cs typeface="Candara"/>
              </a:rPr>
              <a:t>granulomatous disease, </a:t>
            </a:r>
            <a:r>
              <a:rPr lang="en-US" dirty="0" err="1" smtClean="0">
                <a:solidFill>
                  <a:srgbClr val="000000"/>
                </a:solidFill>
                <a:latin typeface="Candara"/>
                <a:cs typeface="Candara"/>
              </a:rPr>
              <a:t>e.g</a:t>
            </a:r>
            <a:r>
              <a:rPr lang="en-US" dirty="0" smtClean="0">
                <a:solidFill>
                  <a:srgbClr val="000000"/>
                </a:solidFill>
                <a:latin typeface="Candara"/>
                <a:cs typeface="Candara"/>
              </a:rPr>
              <a:t> </a:t>
            </a:r>
            <a:r>
              <a:rPr lang="en-US" dirty="0" smtClean="0">
                <a:solidFill>
                  <a:srgbClr val="000000"/>
                </a:solidFill>
                <a:latin typeface="Candara"/>
                <a:cs typeface="Candara"/>
                <a:hlinkClick r:id="rId3"/>
              </a:rPr>
              <a:t>tuberculosis</a:t>
            </a:r>
            <a:r>
              <a:rPr lang="en-US" dirty="0" smtClean="0">
                <a:solidFill>
                  <a:srgbClr val="000000"/>
                </a:solidFill>
                <a:latin typeface="Candara"/>
                <a:cs typeface="Candara"/>
              </a:rPr>
              <a:t>, </a:t>
            </a:r>
            <a:r>
              <a:rPr lang="en-US" dirty="0" smtClean="0">
                <a:solidFill>
                  <a:srgbClr val="000000"/>
                </a:solidFill>
                <a:latin typeface="Candara"/>
                <a:cs typeface="Candara"/>
                <a:hlinkClick r:id="rId4"/>
              </a:rPr>
              <a:t>MAIC</a:t>
            </a:r>
            <a:r>
              <a:rPr lang="en-US" dirty="0" smtClean="0">
                <a:solidFill>
                  <a:srgbClr val="000000"/>
                </a:solidFill>
                <a:latin typeface="Candara"/>
                <a:cs typeface="Candara"/>
              </a:rPr>
              <a:t>, </a:t>
            </a:r>
            <a:r>
              <a:rPr lang="en-US" dirty="0" smtClean="0">
                <a:solidFill>
                  <a:srgbClr val="000000"/>
                </a:solidFill>
                <a:latin typeface="Candara"/>
                <a:cs typeface="Candara"/>
                <a:hlinkClick r:id="rId5"/>
              </a:rPr>
              <a:t>histoplasmosis </a:t>
            </a:r>
            <a:endParaRPr lang="en-US" dirty="0" smtClean="0">
              <a:solidFill>
                <a:srgbClr val="000000"/>
              </a:solidFill>
              <a:latin typeface="Candara"/>
              <a:cs typeface="Candara"/>
            </a:endParaRPr>
          </a:p>
          <a:p>
            <a:r>
              <a:rPr lang="en-US" dirty="0" smtClean="0">
                <a:solidFill>
                  <a:srgbClr val="000000"/>
                </a:solidFill>
                <a:latin typeface="Candara"/>
                <a:cs typeface="Candara"/>
                <a:hlinkClick r:id="rId6"/>
              </a:rPr>
              <a:t>allergic bronchopulmonary aspergillosis (ABPA)</a:t>
            </a:r>
            <a:endParaRPr lang="en-US" dirty="0" smtClean="0">
              <a:solidFill>
                <a:srgbClr val="000000"/>
              </a:solidFill>
              <a:latin typeface="Candara"/>
              <a:cs typeface="Candara"/>
            </a:endParaRPr>
          </a:p>
          <a:p>
            <a:r>
              <a:rPr lang="en-US" dirty="0" smtClean="0">
                <a:solidFill>
                  <a:srgbClr val="000000"/>
                </a:solidFill>
                <a:latin typeface="Candara"/>
                <a:cs typeface="Candara"/>
              </a:rPr>
              <a:t>measles</a:t>
            </a: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9</a:t>
            </a:fld>
            <a:endParaRPr lang="en-GB"/>
          </a:p>
        </p:txBody>
      </p:sp>
    </p:spTree>
    <p:extLst>
      <p:ext uri="{BB962C8B-B14F-4D97-AF65-F5344CB8AC3E}">
        <p14:creationId xmlns:p14="http://schemas.microsoft.com/office/powerpoint/2010/main" val="39582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lgn="just">
              <a:lnSpc>
                <a:spcPct val="150000"/>
              </a:lnSpc>
              <a:tabLst>
                <a:tab pos="90488" algn="l"/>
              </a:tabLst>
            </a:pPr>
            <a:r>
              <a:rPr lang="en-US" sz="1500" i="1" dirty="0" smtClean="0">
                <a:latin typeface="Candara"/>
                <a:cs typeface="Candara"/>
              </a:rPr>
              <a:t>Q:   What is the gold standard for imaging? </a:t>
            </a:r>
            <a:r>
              <a:rPr lang="en-US" sz="1500" dirty="0" smtClean="0">
                <a:latin typeface="Candara"/>
                <a:cs typeface="Candara"/>
              </a:rPr>
              <a:t>High-resolution CT (HRCT)</a:t>
            </a:r>
          </a:p>
          <a:p>
            <a:pPr lvl="1"/>
            <a:r>
              <a:rPr lang="en-US" sz="1200" kern="1200" dirty="0" smtClean="0">
                <a:solidFill>
                  <a:schemeClr val="tx1"/>
                </a:solidFill>
                <a:effectLst/>
                <a:latin typeface="+mn-lt"/>
                <a:ea typeface="+mn-ea"/>
                <a:cs typeface="+mn-cs"/>
              </a:rPr>
              <a:t>Thickened, dilated bronchi and cysts at the end of the bronchioles</a:t>
            </a:r>
            <a:endParaRPr lang="en-GB"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Airways larger than associated blood vessels = big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brochoarterial</a:t>
            </a:r>
            <a:r>
              <a:rPr lang="en-US" sz="1200" kern="1200" baseline="0" dirty="0" smtClean="0">
                <a:solidFill>
                  <a:schemeClr val="tx1"/>
                </a:solidFill>
                <a:effectLst/>
                <a:latin typeface="+mn-lt"/>
                <a:ea typeface="+mn-ea"/>
                <a:cs typeface="+mn-cs"/>
              </a:rPr>
              <a:t> ratio</a:t>
            </a:r>
            <a:endParaRPr lang="en-US" sz="1500" dirty="0" smtClean="0">
              <a:latin typeface="Candara"/>
              <a:cs typeface="Candara"/>
            </a:endParaRPr>
          </a:p>
          <a:p>
            <a:pPr marL="0" lvl="2" algn="just">
              <a:lnSpc>
                <a:spcPct val="150000"/>
              </a:lnSpc>
              <a:tabLst>
                <a:tab pos="90488" algn="l"/>
              </a:tabLst>
            </a:pPr>
            <a:r>
              <a:rPr lang="en-US" sz="1500" i="1" dirty="0" smtClean="0">
                <a:latin typeface="Candara"/>
                <a:cs typeface="Candara"/>
              </a:rPr>
              <a:t>Q: What is the mainstay of treatment in BE? </a:t>
            </a:r>
            <a:r>
              <a:rPr lang="en-US" sz="1500" dirty="0" smtClean="0">
                <a:latin typeface="Candara"/>
                <a:cs typeface="Candara"/>
              </a:rPr>
              <a:t>Antibiotic therapy, physiotherapy (</a:t>
            </a:r>
            <a:r>
              <a:rPr lang="en-US" sz="1500" dirty="0" err="1" smtClean="0">
                <a:latin typeface="Candara"/>
                <a:cs typeface="Candara"/>
              </a:rPr>
              <a:t>e.g</a:t>
            </a:r>
            <a:r>
              <a:rPr lang="en-US" sz="1500" dirty="0" smtClean="0">
                <a:latin typeface="Candara"/>
                <a:cs typeface="Candara"/>
              </a:rPr>
              <a:t> postural drainage) &amp; airway pharmacotherapy (</a:t>
            </a:r>
            <a:r>
              <a:rPr lang="en-US" sz="1500" dirty="0" err="1" smtClean="0">
                <a:latin typeface="Candara"/>
                <a:cs typeface="Candara"/>
              </a:rPr>
              <a:t>mucolytics</a:t>
            </a:r>
            <a:r>
              <a:rPr lang="en-US" sz="1500" dirty="0" smtClean="0">
                <a:latin typeface="Candara"/>
                <a:cs typeface="Candara"/>
              </a:rPr>
              <a:t>, Inhaled corticosteroids (anti-inflammatory agents) (in adults) </a:t>
            </a:r>
            <a:r>
              <a:rPr lang="en-US" sz="1500" dirty="0" err="1" smtClean="0">
                <a:latin typeface="Candara"/>
                <a:cs typeface="Candara"/>
              </a:rPr>
              <a:t>ect</a:t>
            </a:r>
            <a:r>
              <a:rPr lang="en-US" sz="1500" dirty="0" smtClean="0">
                <a:latin typeface="Candara"/>
                <a:cs typeface="Candara"/>
              </a:rPr>
              <a:t>.)</a:t>
            </a:r>
          </a:p>
          <a:p>
            <a:pPr marL="0" lvl="2" algn="just">
              <a:lnSpc>
                <a:spcPct val="150000"/>
              </a:lnSpc>
              <a:tabLst>
                <a:tab pos="90488" algn="l"/>
              </a:tabLst>
            </a:pPr>
            <a:r>
              <a:rPr lang="en-US" sz="1500" i="1" dirty="0" smtClean="0">
                <a:latin typeface="Candara"/>
                <a:cs typeface="Candara"/>
              </a:rPr>
              <a:t>Q: Name two complications of BE? </a:t>
            </a:r>
            <a:r>
              <a:rPr lang="en-US" sz="1500" dirty="0" smtClean="0">
                <a:latin typeface="Candara"/>
                <a:cs typeface="Candara"/>
              </a:rPr>
              <a:t>empyema and lung abscess </a:t>
            </a:r>
          </a:p>
          <a:p>
            <a:endParaRPr lang="en-US" dirty="0"/>
          </a:p>
        </p:txBody>
      </p:sp>
      <p:sp>
        <p:nvSpPr>
          <p:cNvPr id="4" name="Slide Number Placeholder 3"/>
          <p:cNvSpPr>
            <a:spLocks noGrp="1"/>
          </p:cNvSpPr>
          <p:nvPr>
            <p:ph type="sldNum" sz="quarter" idx="10"/>
          </p:nvPr>
        </p:nvSpPr>
        <p:spPr/>
        <p:txBody>
          <a:bodyPr/>
          <a:lstStyle/>
          <a:p>
            <a:fld id="{D0165026-B2CB-47E0-9D0D-5070FA7AFFE2}" type="slidenum">
              <a:rPr lang="en-GB" smtClean="0"/>
              <a:t>10</a:t>
            </a:fld>
            <a:endParaRPr lang="en-GB"/>
          </a:p>
        </p:txBody>
      </p:sp>
    </p:spTree>
    <p:extLst>
      <p:ext uri="{BB962C8B-B14F-4D97-AF65-F5344CB8AC3E}">
        <p14:creationId xmlns:p14="http://schemas.microsoft.com/office/powerpoint/2010/main" val="335470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342F8B-A6F5-4BA0-A5D4-9FF295966828}" type="datetimeFigureOut">
              <a:rPr lang="en-US"/>
              <a:pPr>
                <a:defRPr/>
              </a:pPr>
              <a:t>3/18/17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70C4DF-0A60-4C64-9007-4D0DFAF2C41F}" type="slidenum">
              <a:rPr lang="en-US"/>
              <a:pPr>
                <a:defRPr/>
              </a:pPr>
              <a:t>‹#›</a:t>
            </a:fld>
            <a:endParaRPr lang="en-US"/>
          </a:p>
        </p:txBody>
      </p:sp>
    </p:spTree>
    <p:extLst>
      <p:ext uri="{BB962C8B-B14F-4D97-AF65-F5344CB8AC3E}">
        <p14:creationId xmlns:p14="http://schemas.microsoft.com/office/powerpoint/2010/main" val="37352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7F43DC-BF8D-431C-963F-44F0AF192E55}" type="datetimeFigureOut">
              <a:rPr lang="en-US"/>
              <a:pPr>
                <a:defRPr/>
              </a:pPr>
              <a:t>3/18/17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8A442B-EE9F-42CD-A5E8-BACB76E34AEB}" type="slidenum">
              <a:rPr lang="en-US"/>
              <a:pPr>
                <a:defRPr/>
              </a:pPr>
              <a:t>‹#›</a:t>
            </a:fld>
            <a:endParaRPr lang="en-US"/>
          </a:p>
        </p:txBody>
      </p:sp>
    </p:spTree>
    <p:extLst>
      <p:ext uri="{BB962C8B-B14F-4D97-AF65-F5344CB8AC3E}">
        <p14:creationId xmlns:p14="http://schemas.microsoft.com/office/powerpoint/2010/main" val="3990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9B77C0-EAC6-4979-B212-20321CD22A99}" type="datetimeFigureOut">
              <a:rPr lang="en-US"/>
              <a:pPr>
                <a:defRPr/>
              </a:pPr>
              <a:t>3/18/17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3767E6-FCDA-4B0C-8A71-18D4D1763BEA}" type="slidenum">
              <a:rPr lang="en-US"/>
              <a:pPr>
                <a:defRPr/>
              </a:pPr>
              <a:t>‹#›</a:t>
            </a:fld>
            <a:endParaRPr lang="en-US"/>
          </a:p>
        </p:txBody>
      </p:sp>
    </p:spTree>
    <p:extLst>
      <p:ext uri="{BB962C8B-B14F-4D97-AF65-F5344CB8AC3E}">
        <p14:creationId xmlns:p14="http://schemas.microsoft.com/office/powerpoint/2010/main" val="362312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533404-EC59-4E77-A534-7851BA0F75EB}" type="datetimeFigureOut">
              <a:rPr lang="en-US"/>
              <a:pPr>
                <a:defRPr/>
              </a:pPr>
              <a:t>3/18/17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3E0C2-A9D6-4362-A777-52B824D5BF2E}" type="slidenum">
              <a:rPr lang="en-US"/>
              <a:pPr>
                <a:defRPr/>
              </a:pPr>
              <a:t>‹#›</a:t>
            </a:fld>
            <a:endParaRPr lang="en-US"/>
          </a:p>
        </p:txBody>
      </p:sp>
    </p:spTree>
    <p:extLst>
      <p:ext uri="{BB962C8B-B14F-4D97-AF65-F5344CB8AC3E}">
        <p14:creationId xmlns:p14="http://schemas.microsoft.com/office/powerpoint/2010/main" val="302669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96678A-D35E-47CB-90DB-A6D87C01FEF8}" type="datetimeFigureOut">
              <a:rPr lang="en-US"/>
              <a:pPr>
                <a:defRPr/>
              </a:pPr>
              <a:t>3/18/17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98D83C-22E2-438F-BA9A-9CE018348C2F}" type="slidenum">
              <a:rPr lang="en-US"/>
              <a:pPr>
                <a:defRPr/>
              </a:pPr>
              <a:t>‹#›</a:t>
            </a:fld>
            <a:endParaRPr lang="en-US"/>
          </a:p>
        </p:txBody>
      </p:sp>
    </p:spTree>
    <p:extLst>
      <p:ext uri="{BB962C8B-B14F-4D97-AF65-F5344CB8AC3E}">
        <p14:creationId xmlns:p14="http://schemas.microsoft.com/office/powerpoint/2010/main" val="87923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03B530-F5B1-494A-9659-A8E28923E1BB}" type="datetimeFigureOut">
              <a:rPr lang="en-US"/>
              <a:pPr>
                <a:defRPr/>
              </a:pPr>
              <a:t>3/18/17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2D896B-FBD6-41DF-8AE9-05CDA75D9B16}" type="slidenum">
              <a:rPr lang="en-US"/>
              <a:pPr>
                <a:defRPr/>
              </a:pPr>
              <a:t>‹#›</a:t>
            </a:fld>
            <a:endParaRPr lang="en-US"/>
          </a:p>
        </p:txBody>
      </p:sp>
    </p:spTree>
    <p:extLst>
      <p:ext uri="{BB962C8B-B14F-4D97-AF65-F5344CB8AC3E}">
        <p14:creationId xmlns:p14="http://schemas.microsoft.com/office/powerpoint/2010/main" val="97144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A69DAA-AA81-4BFE-85CE-3C0FDF59E9AF}" type="datetimeFigureOut">
              <a:rPr lang="en-US"/>
              <a:pPr>
                <a:defRPr/>
              </a:pPr>
              <a:t>3/18/17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A8730DD-2A6A-4AFC-88A9-DEFC47187257}" type="slidenum">
              <a:rPr lang="en-US"/>
              <a:pPr>
                <a:defRPr/>
              </a:pPr>
              <a:t>‹#›</a:t>
            </a:fld>
            <a:endParaRPr lang="en-US"/>
          </a:p>
        </p:txBody>
      </p:sp>
    </p:spTree>
    <p:extLst>
      <p:ext uri="{BB962C8B-B14F-4D97-AF65-F5344CB8AC3E}">
        <p14:creationId xmlns:p14="http://schemas.microsoft.com/office/powerpoint/2010/main" val="115781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3AFF9C-44D4-4B3D-8EA6-77D844CD4407}" type="datetimeFigureOut">
              <a:rPr lang="en-US"/>
              <a:pPr>
                <a:defRPr/>
              </a:pPr>
              <a:t>3/18/17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8563A6-C8E0-49C6-8A0A-B38125CC7955}" type="slidenum">
              <a:rPr lang="en-US"/>
              <a:pPr>
                <a:defRPr/>
              </a:pPr>
              <a:t>‹#›</a:t>
            </a:fld>
            <a:endParaRPr lang="en-US"/>
          </a:p>
        </p:txBody>
      </p:sp>
    </p:spTree>
    <p:extLst>
      <p:ext uri="{BB962C8B-B14F-4D97-AF65-F5344CB8AC3E}">
        <p14:creationId xmlns:p14="http://schemas.microsoft.com/office/powerpoint/2010/main" val="362165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CA6E35-A7A0-4762-9949-8B665A401D40}" type="datetimeFigureOut">
              <a:rPr lang="en-US"/>
              <a:pPr>
                <a:defRPr/>
              </a:pPr>
              <a:t>3/18/17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461198-5503-45AF-83A4-C6E466A9D851}" type="slidenum">
              <a:rPr lang="en-US"/>
              <a:pPr>
                <a:defRPr/>
              </a:pPr>
              <a:t>‹#›</a:t>
            </a:fld>
            <a:endParaRPr lang="en-US"/>
          </a:p>
        </p:txBody>
      </p:sp>
    </p:spTree>
    <p:extLst>
      <p:ext uri="{BB962C8B-B14F-4D97-AF65-F5344CB8AC3E}">
        <p14:creationId xmlns:p14="http://schemas.microsoft.com/office/powerpoint/2010/main" val="231019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E9B8F9-5D0D-4434-BB91-4D01AE5C1244}" type="datetimeFigureOut">
              <a:rPr lang="en-US"/>
              <a:pPr>
                <a:defRPr/>
              </a:pPr>
              <a:t>3/18/17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377F61-AF14-46FC-8304-9FAE58D41D2C}" type="slidenum">
              <a:rPr lang="en-US"/>
              <a:pPr>
                <a:defRPr/>
              </a:pPr>
              <a:t>‹#›</a:t>
            </a:fld>
            <a:endParaRPr lang="en-US"/>
          </a:p>
        </p:txBody>
      </p:sp>
    </p:spTree>
    <p:extLst>
      <p:ext uri="{BB962C8B-B14F-4D97-AF65-F5344CB8AC3E}">
        <p14:creationId xmlns:p14="http://schemas.microsoft.com/office/powerpoint/2010/main" val="301697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5FA00-51AA-4F38-9567-3B1A3EE6AACA}" type="datetimeFigureOut">
              <a:rPr lang="en-US"/>
              <a:pPr>
                <a:defRPr/>
              </a:pPr>
              <a:t>3/18/17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B8C7AB-EFA7-4C86-B807-35154BEACD49}" type="slidenum">
              <a:rPr lang="en-US"/>
              <a:pPr>
                <a:defRPr/>
              </a:pPr>
              <a:t>‹#›</a:t>
            </a:fld>
            <a:endParaRPr lang="en-US"/>
          </a:p>
        </p:txBody>
      </p:sp>
    </p:spTree>
    <p:extLst>
      <p:ext uri="{BB962C8B-B14F-4D97-AF65-F5344CB8AC3E}">
        <p14:creationId xmlns:p14="http://schemas.microsoft.com/office/powerpoint/2010/main" val="586121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1999159-DD90-4F21-813D-1D8A76F35544}" type="datetimeFigureOut">
              <a:rPr lang="en-US"/>
              <a:pPr>
                <a:defRPr/>
              </a:pPr>
              <a:t>3/18/17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C3CD84-68E3-4086-961F-359A9A3FFE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jpeg"/><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3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3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7238"/>
          </a:xfrm>
          <a:prstGeom prst="rect">
            <a:avLst/>
          </a:prstGeom>
        </p:spPr>
      </p:pic>
      <p:sp>
        <p:nvSpPr>
          <p:cNvPr id="6" name="TextBox 5"/>
          <p:cNvSpPr txBox="1"/>
          <p:nvPr/>
        </p:nvSpPr>
        <p:spPr>
          <a:xfrm>
            <a:off x="2099781" y="5687568"/>
            <a:ext cx="5779008" cy="707886"/>
          </a:xfrm>
          <a:prstGeom prst="rect">
            <a:avLst/>
          </a:prstGeom>
          <a:noFill/>
        </p:spPr>
        <p:txBody>
          <a:bodyPr wrap="square" rtlCol="0">
            <a:spAutoFit/>
          </a:bodyPr>
          <a:lstStyle/>
          <a:p>
            <a:pPr algn="ctr"/>
            <a:r>
              <a:rPr lang="en-US" sz="4000" dirty="0" smtClean="0">
                <a:solidFill>
                  <a:srgbClr val="660066"/>
                </a:solidFill>
                <a:latin typeface="Candara"/>
                <a:cs typeface="Candara"/>
              </a:rPr>
              <a:t>Respiratory medicine</a:t>
            </a:r>
            <a:endParaRPr lang="en-US" sz="4000" dirty="0">
              <a:solidFill>
                <a:srgbClr val="660066"/>
              </a:solidFill>
              <a:latin typeface="Candara"/>
              <a:cs typeface="Candara"/>
            </a:endParaRPr>
          </a:p>
        </p:txBody>
      </p:sp>
    </p:spTree>
    <p:extLst>
      <p:ext uri="{BB962C8B-B14F-4D97-AF65-F5344CB8AC3E}">
        <p14:creationId xmlns:p14="http://schemas.microsoft.com/office/powerpoint/2010/main" val="1400085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Bronchiectasis [3]</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6742872"/>
          </a:xfrm>
          <a:prstGeom prst="rect">
            <a:avLst/>
          </a:prstGeom>
          <a:noFill/>
        </p:spPr>
        <p:txBody>
          <a:bodyPr wrap="square" rtlCol="0">
            <a:spAutoFit/>
          </a:bodyPr>
          <a:lstStyle/>
          <a:p>
            <a:pPr marL="0" lvl="2" algn="just">
              <a:lnSpc>
                <a:spcPct val="150000"/>
              </a:lnSpc>
              <a:tabLst>
                <a:tab pos="90488" algn="l"/>
              </a:tabLst>
            </a:pPr>
            <a:r>
              <a:rPr lang="en-US" sz="1500" b="1" dirty="0" smtClean="0">
                <a:solidFill>
                  <a:srgbClr val="660066"/>
                </a:solidFill>
                <a:latin typeface="Candara"/>
                <a:cs typeface="Candara"/>
              </a:rPr>
              <a:t>Clinical features:</a:t>
            </a:r>
          </a:p>
          <a:p>
            <a:pPr marL="285750" lvl="2" indent="-285750" algn="just">
              <a:lnSpc>
                <a:spcPct val="150000"/>
              </a:lnSpc>
              <a:buFont typeface="Arial"/>
              <a:buChar char="•"/>
              <a:tabLst>
                <a:tab pos="90488" algn="l"/>
              </a:tabLst>
            </a:pPr>
            <a:r>
              <a:rPr lang="en-US" sz="1500" dirty="0" smtClean="0">
                <a:latin typeface="Candara"/>
                <a:cs typeface="Candara"/>
              </a:rPr>
              <a:t>Persistent COUGH </a:t>
            </a:r>
          </a:p>
          <a:p>
            <a:pPr marL="285750" lvl="2" indent="-285750" algn="just">
              <a:lnSpc>
                <a:spcPct val="150000"/>
              </a:lnSpc>
              <a:buFont typeface="Arial"/>
              <a:buChar char="•"/>
              <a:tabLst>
                <a:tab pos="90488" algn="l"/>
              </a:tabLst>
            </a:pPr>
            <a:r>
              <a:rPr lang="en-US" sz="1500" dirty="0" smtClean="0">
                <a:latin typeface="Candara"/>
                <a:cs typeface="Candara"/>
              </a:rPr>
              <a:t>One of the causes of CLUBBING (suppurative lung dx + can you </a:t>
            </a:r>
            <a:r>
              <a:rPr lang="en-US" sz="1500" u="sng" dirty="0" smtClean="0">
                <a:latin typeface="Candara"/>
                <a:cs typeface="Candara"/>
              </a:rPr>
              <a:t>name another cause</a:t>
            </a:r>
            <a:r>
              <a:rPr lang="en-US" sz="1500" dirty="0" smtClean="0">
                <a:latin typeface="Candara"/>
                <a:cs typeface="Candara"/>
              </a:rPr>
              <a:t>?)</a:t>
            </a:r>
          </a:p>
          <a:p>
            <a:pPr marL="285750" lvl="2" indent="-285750" algn="just">
              <a:lnSpc>
                <a:spcPct val="150000"/>
              </a:lnSpc>
              <a:buFont typeface="Arial"/>
              <a:buChar char="•"/>
              <a:tabLst>
                <a:tab pos="90488" algn="l"/>
              </a:tabLst>
            </a:pPr>
            <a:r>
              <a:rPr lang="en-US" sz="1500" dirty="0" smtClean="0">
                <a:latin typeface="Candara"/>
                <a:cs typeface="Candara"/>
              </a:rPr>
              <a:t>Purulent SPUTUM </a:t>
            </a:r>
            <a:r>
              <a:rPr lang="mr-IN" sz="1500" dirty="0" smtClean="0">
                <a:latin typeface="Candara"/>
                <a:cs typeface="Candara"/>
              </a:rPr>
              <a:t>–</a:t>
            </a:r>
            <a:r>
              <a:rPr lang="en-US" sz="1500" dirty="0" smtClean="0">
                <a:latin typeface="Candara"/>
                <a:cs typeface="Candara"/>
              </a:rPr>
              <a:t> BUT some patients may have a non-productive cough</a:t>
            </a:r>
          </a:p>
          <a:p>
            <a:pPr marL="285750" lvl="2" indent="-285750" algn="just">
              <a:lnSpc>
                <a:spcPct val="150000"/>
              </a:lnSpc>
              <a:buFont typeface="Arial"/>
              <a:buChar char="•"/>
              <a:tabLst>
                <a:tab pos="90488" algn="l"/>
              </a:tabLst>
            </a:pPr>
            <a:r>
              <a:rPr lang="en-US" sz="1500" dirty="0" smtClean="0">
                <a:latin typeface="Candara"/>
                <a:cs typeface="Candara"/>
              </a:rPr>
              <a:t>Dyspnoea</a:t>
            </a:r>
          </a:p>
          <a:p>
            <a:pPr marL="285750" lvl="2" indent="-285750" algn="just">
              <a:lnSpc>
                <a:spcPct val="150000"/>
              </a:lnSpc>
              <a:buFont typeface="Arial"/>
              <a:buChar char="•"/>
              <a:tabLst>
                <a:tab pos="90488" algn="l"/>
              </a:tabLst>
            </a:pPr>
            <a:r>
              <a:rPr lang="en-US" sz="1500" dirty="0" smtClean="0">
                <a:latin typeface="Candara"/>
                <a:cs typeface="Candara"/>
              </a:rPr>
              <a:t>No history of smoking + young age of onset = raises suspicion of BE</a:t>
            </a:r>
          </a:p>
          <a:p>
            <a:pPr marL="285750" lvl="2" indent="-285750" algn="just">
              <a:lnSpc>
                <a:spcPct val="150000"/>
              </a:lnSpc>
              <a:buFont typeface="Arial"/>
              <a:buChar char="•"/>
              <a:tabLst>
                <a:tab pos="90488" algn="l"/>
              </a:tabLst>
            </a:pPr>
            <a:r>
              <a:rPr lang="en-US" sz="1500" dirty="0" smtClean="0">
                <a:latin typeface="Candara"/>
                <a:cs typeface="Candara"/>
              </a:rPr>
              <a:t>Hemoptysis </a:t>
            </a:r>
          </a:p>
          <a:p>
            <a:pPr marL="285750" lvl="2" indent="-285750" algn="just">
              <a:lnSpc>
                <a:spcPct val="150000"/>
              </a:lnSpc>
              <a:buFont typeface="Arial"/>
              <a:buChar char="•"/>
              <a:tabLst>
                <a:tab pos="90488" algn="l"/>
              </a:tabLst>
            </a:pPr>
            <a:r>
              <a:rPr lang="en-US" sz="1500" dirty="0" smtClean="0">
                <a:latin typeface="Candara"/>
                <a:cs typeface="Candara"/>
              </a:rPr>
              <a:t>+/- recurrent pulmonary infections (LRTIs) w/ long recovery times</a:t>
            </a:r>
          </a:p>
          <a:p>
            <a:pPr marL="285750" lvl="2" indent="-285750" algn="just">
              <a:lnSpc>
                <a:spcPct val="150000"/>
              </a:lnSpc>
              <a:buFont typeface="Arial"/>
              <a:buChar char="•"/>
              <a:tabLst>
                <a:tab pos="90488" algn="l"/>
              </a:tabLst>
            </a:pPr>
            <a:r>
              <a:rPr lang="en-US" sz="1500" dirty="0" smtClean="0">
                <a:latin typeface="Candara"/>
                <a:cs typeface="Candara"/>
              </a:rPr>
              <a:t>May be referred as ‘treatment resistant asthma’ or a ‘lung cancer’</a:t>
            </a:r>
          </a:p>
          <a:p>
            <a:pPr marL="0" lvl="2" algn="just">
              <a:lnSpc>
                <a:spcPct val="150000"/>
              </a:lnSpc>
              <a:tabLst>
                <a:tab pos="90488" algn="l"/>
              </a:tabLst>
            </a:pPr>
            <a:r>
              <a:rPr lang="en-US" sz="1500" b="1" dirty="0" smtClean="0">
                <a:solidFill>
                  <a:srgbClr val="660066"/>
                </a:solidFill>
                <a:latin typeface="Candara"/>
                <a:cs typeface="Candara"/>
              </a:rPr>
              <a:t>Investigations:</a:t>
            </a:r>
          </a:p>
          <a:p>
            <a:pPr marL="0" lvl="2" algn="just">
              <a:lnSpc>
                <a:spcPct val="150000"/>
              </a:lnSpc>
              <a:tabLst>
                <a:tab pos="90488" algn="l"/>
              </a:tabLst>
            </a:pPr>
            <a:r>
              <a:rPr lang="en-US" sz="1500" dirty="0" smtClean="0">
                <a:latin typeface="Candara"/>
                <a:cs typeface="Candara"/>
              </a:rPr>
              <a:t>Include: Spirometry, sputum culture, CXR, immunology, serology, functional ciliary studies and bronchoscopy.</a:t>
            </a:r>
          </a:p>
          <a:p>
            <a:pPr marL="0" lvl="2" algn="just">
              <a:lnSpc>
                <a:spcPct val="150000"/>
              </a:lnSpc>
              <a:tabLst>
                <a:tab pos="90488" algn="l"/>
              </a:tabLst>
            </a:pPr>
            <a:r>
              <a:rPr lang="en-US" sz="1500" b="1" i="1" dirty="0" smtClean="0">
                <a:solidFill>
                  <a:srgbClr val="660066"/>
                </a:solidFill>
                <a:latin typeface="Candara"/>
                <a:cs typeface="Candara"/>
              </a:rPr>
              <a:t>Q: What is the gold standard for imaging? </a:t>
            </a:r>
          </a:p>
          <a:p>
            <a:pPr marL="0" lvl="2" algn="just">
              <a:lnSpc>
                <a:spcPct val="150000"/>
              </a:lnSpc>
              <a:tabLst>
                <a:tab pos="90488" algn="l"/>
              </a:tabLst>
            </a:pPr>
            <a:r>
              <a:rPr lang="en-US" sz="1500" b="1" i="1" dirty="0" smtClean="0">
                <a:solidFill>
                  <a:srgbClr val="660066"/>
                </a:solidFill>
                <a:latin typeface="Candara"/>
                <a:cs typeface="Candara"/>
              </a:rPr>
              <a:t>Q: What is the mainstay of treatment in BE? </a:t>
            </a:r>
            <a:endParaRPr lang="en-US" sz="1500" b="1" dirty="0" smtClean="0">
              <a:solidFill>
                <a:srgbClr val="660066"/>
              </a:solidFill>
              <a:latin typeface="Candara"/>
              <a:cs typeface="Candara"/>
            </a:endParaRPr>
          </a:p>
          <a:p>
            <a:pPr marL="0" lvl="2" algn="just">
              <a:lnSpc>
                <a:spcPct val="150000"/>
              </a:lnSpc>
              <a:tabLst>
                <a:tab pos="90488" algn="l"/>
              </a:tabLst>
            </a:pPr>
            <a:r>
              <a:rPr lang="en-US" sz="1500" b="1" i="1" dirty="0" smtClean="0">
                <a:solidFill>
                  <a:srgbClr val="660066"/>
                </a:solidFill>
                <a:latin typeface="Candara"/>
                <a:cs typeface="Candara"/>
              </a:rPr>
              <a:t>			Q: Name two complications of BE? </a:t>
            </a:r>
            <a:endParaRPr lang="en-US" sz="1500" b="1" dirty="0" smtClean="0">
              <a:solidFill>
                <a:srgbClr val="660066"/>
              </a:solidFill>
              <a:latin typeface="Candara"/>
              <a:cs typeface="Candara"/>
            </a:endParaRPr>
          </a:p>
          <a:p>
            <a:pPr marL="0" lvl="2" algn="just">
              <a:lnSpc>
                <a:spcPct val="150000"/>
              </a:lnSpc>
              <a:tabLst>
                <a:tab pos="90488" algn="l"/>
              </a:tabLst>
            </a:pPr>
            <a:endParaRPr lang="en-US" sz="1600" dirty="0" smtClean="0">
              <a:latin typeface="Candara"/>
              <a:cs typeface="Candara"/>
            </a:endParaRPr>
          </a:p>
          <a:p>
            <a:pPr marL="285750" lvl="2" indent="-285750" algn="just">
              <a:lnSpc>
                <a:spcPct val="150000"/>
              </a:lnSpc>
              <a:buFont typeface="Arial"/>
              <a:buChar char="•"/>
              <a:tabLst>
                <a:tab pos="90488" algn="l"/>
              </a:tabLst>
            </a:pPr>
            <a:endParaRPr lang="en-US" sz="1600" dirty="0" smtClean="0">
              <a:latin typeface="Candara"/>
              <a:cs typeface="Candara"/>
            </a:endParaRPr>
          </a:p>
          <a:p>
            <a:pPr marL="803275" lvl="2" indent="-342900" algn="just">
              <a:lnSpc>
                <a:spcPct val="150000"/>
              </a:lnSpc>
              <a:buFont typeface="Arial"/>
              <a:buChar char="•"/>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Tree>
    <p:extLst>
      <p:ext uri="{BB962C8B-B14F-4D97-AF65-F5344CB8AC3E}">
        <p14:creationId xmlns:p14="http://schemas.microsoft.com/office/powerpoint/2010/main" val="2045682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Bronchiectasis [4]</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4"/>
          <a:stretch>
            <a:fillRect/>
          </a:stretch>
        </p:blipFill>
        <p:spPr>
          <a:xfrm>
            <a:off x="1828800" y="0"/>
            <a:ext cx="5486400" cy="6858000"/>
          </a:xfrm>
          <a:prstGeom prst="rect">
            <a:avLst/>
          </a:prstGeom>
        </p:spPr>
      </p:pic>
      <p:pic>
        <p:nvPicPr>
          <p:cNvPr id="9" name="Picture 8"/>
          <p:cNvPicPr>
            <a:picLocks noChangeAspect="1"/>
          </p:cNvPicPr>
          <p:nvPr/>
        </p:nvPicPr>
        <p:blipFill>
          <a:blip r:embed="rId5"/>
          <a:stretch>
            <a:fillRect/>
          </a:stretch>
        </p:blipFill>
        <p:spPr>
          <a:xfrm>
            <a:off x="457200" y="3036332"/>
            <a:ext cx="1778000" cy="2235200"/>
          </a:xfrm>
          <a:prstGeom prst="rect">
            <a:avLst/>
          </a:prstGeom>
        </p:spPr>
      </p:pic>
    </p:spTree>
    <p:extLst>
      <p:ext uri="{BB962C8B-B14F-4D97-AF65-F5344CB8AC3E}">
        <p14:creationId xmlns:p14="http://schemas.microsoft.com/office/powerpoint/2010/main" val="4214486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[1]</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67093" y="791472"/>
            <a:ext cx="8990959" cy="6373540"/>
          </a:xfrm>
          <a:prstGeom prst="rect">
            <a:avLst/>
          </a:prstGeom>
          <a:noFill/>
        </p:spPr>
        <p:txBody>
          <a:bodyPr wrap="square" rtlCol="0">
            <a:spAutoFit/>
          </a:bodyPr>
          <a:lstStyle/>
          <a:p>
            <a:pPr marL="460375" lvl="2" algn="just">
              <a:lnSpc>
                <a:spcPct val="150000"/>
              </a:lnSpc>
              <a:tabLst>
                <a:tab pos="90488" algn="l"/>
              </a:tabLst>
            </a:pPr>
            <a:r>
              <a:rPr lang="en-US" sz="1500" b="1" dirty="0" smtClean="0">
                <a:solidFill>
                  <a:srgbClr val="660066"/>
                </a:solidFill>
                <a:latin typeface="Candara"/>
                <a:cs typeface="Candara"/>
              </a:rPr>
              <a:t>Definition:</a:t>
            </a:r>
            <a:br>
              <a:rPr lang="en-US" sz="1500" b="1" dirty="0" smtClean="0">
                <a:solidFill>
                  <a:srgbClr val="660066"/>
                </a:solidFill>
                <a:latin typeface="Candara"/>
                <a:cs typeface="Candara"/>
              </a:rPr>
            </a:br>
            <a:r>
              <a:rPr lang="en-US" sz="1500" b="1" dirty="0" smtClean="0">
                <a:latin typeface="Candara"/>
                <a:cs typeface="Candara"/>
              </a:rPr>
              <a:t>‘</a:t>
            </a:r>
            <a:r>
              <a:rPr lang="en-US" sz="1500" dirty="0" smtClean="0">
                <a:latin typeface="Candara"/>
                <a:cs typeface="Candara"/>
              </a:rPr>
              <a:t>Chronic airflow obstruction secondary to chronic bronchitis and/or emphysema that is NOT fully reversible’</a:t>
            </a:r>
          </a:p>
          <a:p>
            <a:pPr marL="803275" lvl="2" indent="-342900" algn="just">
              <a:lnSpc>
                <a:spcPct val="150000"/>
              </a:lnSpc>
              <a:buFont typeface="+mj-lt"/>
              <a:buAutoNum type="arabicPeriod"/>
              <a:tabLst>
                <a:tab pos="90488" algn="l"/>
              </a:tabLst>
            </a:pPr>
            <a:r>
              <a:rPr lang="en-US" sz="1500" b="1" dirty="0" smtClean="0">
                <a:solidFill>
                  <a:srgbClr val="660066"/>
                </a:solidFill>
                <a:latin typeface="Candara"/>
                <a:cs typeface="Candara"/>
              </a:rPr>
              <a:t>Emphysema </a:t>
            </a:r>
          </a:p>
          <a:p>
            <a:pPr marL="1260475" lvl="3" indent="-342900" algn="just">
              <a:lnSpc>
                <a:spcPct val="150000"/>
              </a:lnSpc>
              <a:buFont typeface="Arial"/>
              <a:buChar char="•"/>
              <a:tabLst>
                <a:tab pos="90488" algn="l"/>
              </a:tabLst>
            </a:pPr>
            <a:r>
              <a:rPr lang="en-US" sz="1500" dirty="0" smtClean="0">
                <a:latin typeface="Candara"/>
                <a:cs typeface="Candara"/>
              </a:rPr>
              <a:t>Destruction of lung parenchyma - enlarged </a:t>
            </a:r>
            <a:r>
              <a:rPr lang="en-US" sz="1500" dirty="0">
                <a:latin typeface="Candara"/>
                <a:cs typeface="Candara"/>
              </a:rPr>
              <a:t>air spaces distal to terminal bronchioles, with destruction of alveolar </a:t>
            </a:r>
            <a:r>
              <a:rPr lang="en-US" sz="1500" dirty="0" smtClean="0">
                <a:latin typeface="Candara"/>
                <a:cs typeface="Candara"/>
              </a:rPr>
              <a:t>walls (histology)</a:t>
            </a:r>
            <a:endParaRPr lang="en-US" sz="1500" dirty="0">
              <a:latin typeface="Candara"/>
              <a:cs typeface="Candara"/>
            </a:endParaRPr>
          </a:p>
          <a:p>
            <a:pPr marL="1260475" lvl="3" indent="-342900" algn="just">
              <a:lnSpc>
                <a:spcPct val="150000"/>
              </a:lnSpc>
              <a:buFont typeface="Arial"/>
              <a:buChar char="•"/>
              <a:tabLst>
                <a:tab pos="90488" algn="l"/>
              </a:tabLst>
            </a:pPr>
            <a:r>
              <a:rPr lang="en-US" sz="1500" dirty="0" err="1" smtClean="0">
                <a:latin typeface="Candara"/>
                <a:cs typeface="Candara"/>
              </a:rPr>
              <a:t>Centrilobular</a:t>
            </a:r>
            <a:r>
              <a:rPr lang="en-US" sz="1500" dirty="0" smtClean="0">
                <a:latin typeface="Candara"/>
                <a:cs typeface="Candara"/>
              </a:rPr>
              <a:t> (commoner = UPPER LOBE) or </a:t>
            </a:r>
            <a:r>
              <a:rPr lang="en-US" sz="1500" dirty="0" err="1" smtClean="0">
                <a:latin typeface="Candara"/>
                <a:cs typeface="Candara"/>
              </a:rPr>
              <a:t>panacinar</a:t>
            </a:r>
            <a:r>
              <a:rPr lang="en-US" sz="1500" dirty="0" smtClean="0">
                <a:latin typeface="Candara"/>
                <a:cs typeface="Candara"/>
              </a:rPr>
              <a:t> pattern (commoner in A1AT = LOWER LOBE). Lobules are MACROSCOPIC structures. If there are confluent areas of destruction &gt; macroscopic BULLAE &gt; increases AIR TRAPPING.</a:t>
            </a:r>
          </a:p>
          <a:p>
            <a:pPr marL="803275" lvl="2" indent="-342900" algn="just">
              <a:lnSpc>
                <a:spcPct val="150000"/>
              </a:lnSpc>
              <a:buFont typeface="+mj-lt"/>
              <a:buAutoNum type="arabicPeriod"/>
              <a:tabLst>
                <a:tab pos="90488" algn="l"/>
              </a:tabLst>
            </a:pPr>
            <a:r>
              <a:rPr lang="en-US" sz="1500" b="1" dirty="0" smtClean="0">
                <a:solidFill>
                  <a:srgbClr val="660066"/>
                </a:solidFill>
                <a:latin typeface="Candara"/>
                <a:cs typeface="Candara"/>
              </a:rPr>
              <a:t>Bronchitis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a:t>
            </a:r>
            <a:r>
              <a:rPr lang="en-US" sz="1500" dirty="0" smtClean="0">
                <a:latin typeface="Candara"/>
                <a:cs typeface="Candara"/>
              </a:rPr>
              <a:t>cough &amp; </a:t>
            </a:r>
            <a:r>
              <a:rPr lang="en-US" sz="1500" dirty="0">
                <a:latin typeface="Candara"/>
                <a:cs typeface="Candara"/>
              </a:rPr>
              <a:t>sputum production on most days for </a:t>
            </a:r>
            <a:r>
              <a:rPr lang="en-US" sz="1500" u="sng" dirty="0">
                <a:latin typeface="Candara"/>
                <a:cs typeface="Candara"/>
              </a:rPr>
              <a:t>3 months </a:t>
            </a:r>
            <a:r>
              <a:rPr lang="en-US" sz="1500" dirty="0">
                <a:latin typeface="Candara"/>
                <a:cs typeface="Candara"/>
              </a:rPr>
              <a:t>of </a:t>
            </a:r>
            <a:r>
              <a:rPr lang="en-US" sz="1500" u="sng" dirty="0">
                <a:latin typeface="Candara"/>
                <a:cs typeface="Candara"/>
              </a:rPr>
              <a:t>2 successive yrs</a:t>
            </a:r>
            <a:r>
              <a:rPr lang="en-US" sz="1500" dirty="0" smtClean="0">
                <a:latin typeface="Candara"/>
                <a:cs typeface="Candara"/>
              </a:rPr>
              <a:t>.</a:t>
            </a:r>
            <a:endParaRPr lang="en-US" sz="1500" b="1" dirty="0" smtClean="0">
              <a:solidFill>
                <a:srgbClr val="660066"/>
              </a:solidFill>
              <a:latin typeface="Candara"/>
              <a:cs typeface="Candara"/>
            </a:endParaRPr>
          </a:p>
          <a:p>
            <a:pPr marL="1260475" lvl="3" indent="-342900" algn="just">
              <a:lnSpc>
                <a:spcPct val="150000"/>
              </a:lnSpc>
              <a:buFont typeface="Arial"/>
              <a:buChar char="•"/>
              <a:tabLst>
                <a:tab pos="90488" algn="l"/>
              </a:tabLst>
            </a:pPr>
            <a:r>
              <a:rPr lang="en-US" sz="1500" dirty="0" err="1" smtClean="0">
                <a:latin typeface="Candara"/>
                <a:cs typeface="Candara"/>
              </a:rPr>
              <a:t>Submucosal</a:t>
            </a:r>
            <a:r>
              <a:rPr lang="en-US" sz="1500" dirty="0" smtClean="0">
                <a:latin typeface="Candara"/>
                <a:cs typeface="Candara"/>
              </a:rPr>
              <a:t> bronchial gland enlargement</a:t>
            </a:r>
          </a:p>
          <a:p>
            <a:pPr marL="1260475" lvl="3" indent="-342900" algn="just">
              <a:lnSpc>
                <a:spcPct val="150000"/>
              </a:lnSpc>
              <a:buFont typeface="Arial"/>
              <a:buChar char="•"/>
              <a:tabLst>
                <a:tab pos="90488" algn="l"/>
              </a:tabLst>
            </a:pPr>
            <a:r>
              <a:rPr lang="en-US" sz="1500" dirty="0" smtClean="0">
                <a:latin typeface="Candara"/>
                <a:cs typeface="Candara"/>
              </a:rPr>
              <a:t>Goblet cell metaplasia (abnormal change) &amp; mucus hypersecretion</a:t>
            </a:r>
          </a:p>
          <a:p>
            <a:pPr marL="1260475" lvl="3" indent="-342900" algn="just">
              <a:lnSpc>
                <a:spcPct val="150000"/>
              </a:lnSpc>
              <a:buFont typeface="Arial"/>
              <a:buChar char="•"/>
              <a:tabLst>
                <a:tab pos="90488" algn="l"/>
              </a:tabLst>
            </a:pPr>
            <a:r>
              <a:rPr lang="en-US" sz="1500" dirty="0">
                <a:latin typeface="Candara"/>
                <a:cs typeface="Candara"/>
              </a:rPr>
              <a:t>A</a:t>
            </a:r>
            <a:r>
              <a:rPr lang="en-US" sz="1500" dirty="0" smtClean="0">
                <a:latin typeface="Candara"/>
                <a:cs typeface="Candara"/>
              </a:rPr>
              <a:t>irway oedema </a:t>
            </a:r>
          </a:p>
          <a:p>
            <a:pPr marL="1260475" lvl="3" indent="-342900" algn="just">
              <a:lnSpc>
                <a:spcPct val="150000"/>
              </a:lnSpc>
              <a:buFont typeface="Arial"/>
              <a:buChar char="•"/>
              <a:tabLst>
                <a:tab pos="90488" algn="l"/>
              </a:tabLst>
            </a:pPr>
            <a:r>
              <a:rPr lang="en-US" sz="1500" dirty="0" smtClean="0">
                <a:latin typeface="Candara"/>
                <a:cs typeface="Candara"/>
              </a:rPr>
              <a:t>Inflamed bronchial tree</a:t>
            </a:r>
          </a:p>
          <a:p>
            <a:pPr marL="1260475" lvl="3" indent="-342900" algn="just">
              <a:lnSpc>
                <a:spcPct val="150000"/>
              </a:lnSpc>
              <a:buFont typeface="Arial"/>
              <a:buChar char="•"/>
              <a:tabLst>
                <a:tab pos="90488" algn="l"/>
              </a:tabLst>
            </a:pPr>
            <a:r>
              <a:rPr lang="en-US" sz="1500" dirty="0" smtClean="0">
                <a:latin typeface="Candara"/>
                <a:cs typeface="Candara"/>
              </a:rPr>
              <a:t>Smooth muscle and connective tissue hypertrophy </a:t>
            </a:r>
          </a:p>
          <a:p>
            <a:pPr marL="1717675" lvl="4" indent="-342900" algn="just">
              <a:lnSpc>
                <a:spcPct val="150000"/>
              </a:lnSpc>
              <a:buFont typeface="Arial"/>
              <a:buChar char="•"/>
              <a:tabLst>
                <a:tab pos="90488" algn="l"/>
              </a:tabLst>
            </a:pPr>
            <a:r>
              <a:rPr lang="en-US" sz="1500" dirty="0" smtClean="0">
                <a:latin typeface="Candara"/>
                <a:cs typeface="Candara"/>
              </a:rPr>
              <a:t>Airway epithelial squamous metaplasia </a:t>
            </a:r>
            <a:r>
              <a:rPr lang="en-US" sz="1500" dirty="0">
                <a:latin typeface="Candara"/>
                <a:cs typeface="Candara"/>
              </a:rPr>
              <a:t>&amp; ciliary dysfunction</a:t>
            </a:r>
            <a:endParaRPr lang="en-US" sz="1500" dirty="0" smtClean="0">
              <a:latin typeface="Candara"/>
              <a:cs typeface="Candara"/>
            </a:endParaRPr>
          </a:p>
          <a:p>
            <a:pPr marL="917575" lvl="3" algn="just">
              <a:lnSpc>
                <a:spcPct val="150000"/>
              </a:lnSpc>
              <a:tabLst>
                <a:tab pos="90488" algn="l"/>
              </a:tabLst>
            </a:pPr>
            <a:endParaRPr lang="en-US" sz="1600" dirty="0" smtClean="0">
              <a:latin typeface="Candara"/>
              <a:cs typeface="Candara"/>
            </a:endParaRPr>
          </a:p>
          <a:p>
            <a:pPr marL="460375" lvl="2" algn="just">
              <a:lnSpc>
                <a:spcPct val="150000"/>
              </a:lnSpc>
              <a:tabLst>
                <a:tab pos="90488" algn="l"/>
              </a:tabLst>
            </a:pPr>
            <a:r>
              <a:rPr lang="en-US" sz="1600" dirty="0" smtClean="0">
                <a:latin typeface="Candara"/>
                <a:cs typeface="Candara"/>
              </a:rPr>
              <a:t> </a:t>
            </a:r>
          </a:p>
        </p:txBody>
      </p:sp>
      <p:pic>
        <p:nvPicPr>
          <p:cNvPr id="8" name="Picture 7"/>
          <p:cNvPicPr>
            <a:picLocks noChangeAspect="1"/>
          </p:cNvPicPr>
          <p:nvPr/>
        </p:nvPicPr>
        <p:blipFill>
          <a:blip r:embed="rId4"/>
          <a:stretch>
            <a:fillRect/>
          </a:stretch>
        </p:blipFill>
        <p:spPr>
          <a:xfrm rot="818021">
            <a:off x="1219200" y="1213226"/>
            <a:ext cx="6692900" cy="4381500"/>
          </a:xfrm>
          <a:prstGeom prst="rect">
            <a:avLst/>
          </a:prstGeom>
        </p:spPr>
      </p:pic>
    </p:spTree>
    <p:extLst>
      <p:ext uri="{BB962C8B-B14F-4D97-AF65-F5344CB8AC3E}">
        <p14:creationId xmlns:p14="http://schemas.microsoft.com/office/powerpoint/2010/main" val="295951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[1]</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67093" y="791472"/>
            <a:ext cx="8990959" cy="6373540"/>
          </a:xfrm>
          <a:prstGeom prst="rect">
            <a:avLst/>
          </a:prstGeom>
          <a:noFill/>
        </p:spPr>
        <p:txBody>
          <a:bodyPr wrap="square" rtlCol="0">
            <a:spAutoFit/>
          </a:bodyPr>
          <a:lstStyle/>
          <a:p>
            <a:pPr marL="460375" lvl="2" algn="just">
              <a:lnSpc>
                <a:spcPct val="150000"/>
              </a:lnSpc>
              <a:tabLst>
                <a:tab pos="90488" algn="l"/>
              </a:tabLst>
            </a:pPr>
            <a:r>
              <a:rPr lang="en-US" sz="1500" b="1" dirty="0" smtClean="0">
                <a:solidFill>
                  <a:srgbClr val="660066"/>
                </a:solidFill>
                <a:latin typeface="Candara"/>
                <a:cs typeface="Candara"/>
              </a:rPr>
              <a:t>Definition:</a:t>
            </a:r>
            <a:br>
              <a:rPr lang="en-US" sz="1500" b="1" dirty="0" smtClean="0">
                <a:solidFill>
                  <a:srgbClr val="660066"/>
                </a:solidFill>
                <a:latin typeface="Candara"/>
                <a:cs typeface="Candara"/>
              </a:rPr>
            </a:br>
            <a:r>
              <a:rPr lang="en-US" sz="1500" b="1" dirty="0" smtClean="0">
                <a:latin typeface="Candara"/>
                <a:cs typeface="Candara"/>
              </a:rPr>
              <a:t>‘</a:t>
            </a:r>
            <a:r>
              <a:rPr lang="en-US" sz="1500" dirty="0" smtClean="0">
                <a:latin typeface="Candara"/>
                <a:cs typeface="Candara"/>
              </a:rPr>
              <a:t>Chronic airflow obstruction secondary to chronic bronchitis and/or emphysema that is NOT fully reversible’</a:t>
            </a:r>
          </a:p>
          <a:p>
            <a:pPr marL="803275" lvl="2" indent="-342900" algn="just">
              <a:lnSpc>
                <a:spcPct val="150000"/>
              </a:lnSpc>
              <a:buFont typeface="+mj-lt"/>
              <a:buAutoNum type="arabicPeriod"/>
              <a:tabLst>
                <a:tab pos="90488" algn="l"/>
              </a:tabLst>
            </a:pPr>
            <a:r>
              <a:rPr lang="en-US" sz="1500" b="1" dirty="0" smtClean="0">
                <a:solidFill>
                  <a:srgbClr val="660066"/>
                </a:solidFill>
                <a:latin typeface="Candara"/>
                <a:cs typeface="Candara"/>
              </a:rPr>
              <a:t>Emphysema </a:t>
            </a:r>
          </a:p>
          <a:p>
            <a:pPr marL="1260475" lvl="3" indent="-342900" algn="just">
              <a:lnSpc>
                <a:spcPct val="150000"/>
              </a:lnSpc>
              <a:buFont typeface="Arial"/>
              <a:buChar char="•"/>
              <a:tabLst>
                <a:tab pos="90488" algn="l"/>
              </a:tabLst>
            </a:pPr>
            <a:r>
              <a:rPr lang="en-US" sz="1500" dirty="0" smtClean="0">
                <a:latin typeface="Candara"/>
                <a:cs typeface="Candara"/>
              </a:rPr>
              <a:t>Destruction of lung parenchyma - </a:t>
            </a:r>
            <a:r>
              <a:rPr lang="en-US" sz="1500" u="sng" dirty="0" smtClean="0">
                <a:latin typeface="Candara"/>
                <a:cs typeface="Candara"/>
              </a:rPr>
              <a:t>enlarged </a:t>
            </a:r>
            <a:r>
              <a:rPr lang="en-US" sz="1500" u="sng" dirty="0">
                <a:latin typeface="Candara"/>
                <a:cs typeface="Candara"/>
              </a:rPr>
              <a:t>air spaces distal to terminal bronchioles, with destruction of alveolar </a:t>
            </a:r>
            <a:r>
              <a:rPr lang="en-US" sz="1500" u="sng" dirty="0" smtClean="0">
                <a:latin typeface="Candara"/>
                <a:cs typeface="Candara"/>
              </a:rPr>
              <a:t>walls </a:t>
            </a:r>
            <a:r>
              <a:rPr lang="en-US" sz="1500" dirty="0" smtClean="0">
                <a:latin typeface="Candara"/>
                <a:cs typeface="Candara"/>
              </a:rPr>
              <a:t>(histology)</a:t>
            </a:r>
            <a:endParaRPr lang="en-US" sz="1500" dirty="0">
              <a:latin typeface="Candara"/>
              <a:cs typeface="Candara"/>
            </a:endParaRPr>
          </a:p>
          <a:p>
            <a:pPr marL="1260475" lvl="3" indent="-342900" algn="just">
              <a:lnSpc>
                <a:spcPct val="150000"/>
              </a:lnSpc>
              <a:buFont typeface="Arial"/>
              <a:buChar char="•"/>
              <a:tabLst>
                <a:tab pos="90488" algn="l"/>
              </a:tabLst>
            </a:pPr>
            <a:r>
              <a:rPr lang="en-US" sz="1500" dirty="0" err="1" smtClean="0">
                <a:latin typeface="Candara"/>
                <a:cs typeface="Candara"/>
              </a:rPr>
              <a:t>Centrilobular</a:t>
            </a:r>
            <a:r>
              <a:rPr lang="en-US" sz="1500" dirty="0" smtClean="0">
                <a:latin typeface="Candara"/>
                <a:cs typeface="Candara"/>
              </a:rPr>
              <a:t> (commoner = UPPER LOBE) or </a:t>
            </a:r>
            <a:r>
              <a:rPr lang="en-US" sz="1500" dirty="0" err="1" smtClean="0">
                <a:latin typeface="Candara"/>
                <a:cs typeface="Candara"/>
              </a:rPr>
              <a:t>panacinar</a:t>
            </a:r>
            <a:r>
              <a:rPr lang="en-US" sz="1500" dirty="0" smtClean="0">
                <a:latin typeface="Candara"/>
                <a:cs typeface="Candara"/>
              </a:rPr>
              <a:t> pattern (commoner in A1AT = LOWER LOBE). Lobules are MACROSCOPIC structures. If there are confluent areas of destruction &gt; macroscopic BULLAE &gt; increases AIR TRAPPING.</a:t>
            </a:r>
          </a:p>
          <a:p>
            <a:pPr marL="803275" lvl="2" indent="-342900" algn="just">
              <a:lnSpc>
                <a:spcPct val="150000"/>
              </a:lnSpc>
              <a:buFont typeface="+mj-lt"/>
              <a:buAutoNum type="arabicPeriod"/>
              <a:tabLst>
                <a:tab pos="90488" algn="l"/>
              </a:tabLst>
            </a:pPr>
            <a:r>
              <a:rPr lang="en-US" sz="1500" b="1" dirty="0" smtClean="0">
                <a:solidFill>
                  <a:srgbClr val="660066"/>
                </a:solidFill>
                <a:latin typeface="Candara"/>
                <a:cs typeface="Candara"/>
              </a:rPr>
              <a:t>Bronchitis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a:t>
            </a:r>
            <a:r>
              <a:rPr lang="en-US" sz="1500" dirty="0" smtClean="0">
                <a:latin typeface="Candara"/>
                <a:cs typeface="Candara"/>
              </a:rPr>
              <a:t>cough &amp; </a:t>
            </a:r>
            <a:r>
              <a:rPr lang="en-US" sz="1500" dirty="0">
                <a:latin typeface="Candara"/>
                <a:cs typeface="Candara"/>
              </a:rPr>
              <a:t>sputum production on most days for </a:t>
            </a:r>
            <a:r>
              <a:rPr lang="en-US" sz="1500" u="sng" dirty="0">
                <a:latin typeface="Candara"/>
                <a:cs typeface="Candara"/>
              </a:rPr>
              <a:t>3 months </a:t>
            </a:r>
            <a:r>
              <a:rPr lang="en-US" sz="1500" dirty="0">
                <a:latin typeface="Candara"/>
                <a:cs typeface="Candara"/>
              </a:rPr>
              <a:t>of </a:t>
            </a:r>
            <a:r>
              <a:rPr lang="en-US" sz="1500" u="sng" dirty="0">
                <a:latin typeface="Candara"/>
                <a:cs typeface="Candara"/>
              </a:rPr>
              <a:t>2 successive yrs</a:t>
            </a:r>
            <a:r>
              <a:rPr lang="en-US" sz="1500" dirty="0" smtClean="0">
                <a:latin typeface="Candara"/>
                <a:cs typeface="Candara"/>
              </a:rPr>
              <a:t>.</a:t>
            </a:r>
            <a:endParaRPr lang="en-US" sz="1500" b="1" dirty="0" smtClean="0">
              <a:solidFill>
                <a:srgbClr val="660066"/>
              </a:solidFill>
              <a:latin typeface="Candara"/>
              <a:cs typeface="Candara"/>
            </a:endParaRPr>
          </a:p>
          <a:p>
            <a:pPr marL="1260475" lvl="3" indent="-342900" algn="just">
              <a:lnSpc>
                <a:spcPct val="150000"/>
              </a:lnSpc>
              <a:buFont typeface="Arial"/>
              <a:buChar char="•"/>
              <a:tabLst>
                <a:tab pos="90488" algn="l"/>
              </a:tabLst>
            </a:pPr>
            <a:r>
              <a:rPr lang="en-US" sz="1500" dirty="0" err="1" smtClean="0">
                <a:latin typeface="Candara"/>
                <a:cs typeface="Candara"/>
              </a:rPr>
              <a:t>Submucosal</a:t>
            </a:r>
            <a:r>
              <a:rPr lang="en-US" sz="1500" dirty="0" smtClean="0">
                <a:latin typeface="Candara"/>
                <a:cs typeface="Candara"/>
              </a:rPr>
              <a:t> bronchial gland enlargement</a:t>
            </a:r>
          </a:p>
          <a:p>
            <a:pPr marL="1260475" lvl="3" indent="-342900" algn="just">
              <a:lnSpc>
                <a:spcPct val="150000"/>
              </a:lnSpc>
              <a:buFont typeface="Arial"/>
              <a:buChar char="•"/>
              <a:tabLst>
                <a:tab pos="90488" algn="l"/>
              </a:tabLst>
            </a:pPr>
            <a:r>
              <a:rPr lang="en-US" sz="1500" dirty="0" smtClean="0">
                <a:latin typeface="Candara"/>
                <a:cs typeface="Candara"/>
              </a:rPr>
              <a:t>Goblet cell metaplasia (abnormal change) &amp; mucus hypersecretion</a:t>
            </a:r>
          </a:p>
          <a:p>
            <a:pPr marL="1260475" lvl="3" indent="-342900" algn="just">
              <a:lnSpc>
                <a:spcPct val="150000"/>
              </a:lnSpc>
              <a:buFont typeface="Arial"/>
              <a:buChar char="•"/>
              <a:tabLst>
                <a:tab pos="90488" algn="l"/>
              </a:tabLst>
            </a:pPr>
            <a:r>
              <a:rPr lang="en-US" sz="1500" dirty="0">
                <a:latin typeface="Candara"/>
                <a:cs typeface="Candara"/>
              </a:rPr>
              <a:t>A</a:t>
            </a:r>
            <a:r>
              <a:rPr lang="en-US" sz="1500" dirty="0" smtClean="0">
                <a:latin typeface="Candara"/>
                <a:cs typeface="Candara"/>
              </a:rPr>
              <a:t>irway oedema </a:t>
            </a:r>
          </a:p>
          <a:p>
            <a:pPr marL="1260475" lvl="3" indent="-342900" algn="just">
              <a:lnSpc>
                <a:spcPct val="150000"/>
              </a:lnSpc>
              <a:buFont typeface="Arial"/>
              <a:buChar char="•"/>
              <a:tabLst>
                <a:tab pos="90488" algn="l"/>
              </a:tabLst>
            </a:pPr>
            <a:r>
              <a:rPr lang="en-US" sz="1500" dirty="0" smtClean="0">
                <a:latin typeface="Candara"/>
                <a:cs typeface="Candara"/>
              </a:rPr>
              <a:t>Inflamed bronchial tree</a:t>
            </a:r>
          </a:p>
          <a:p>
            <a:pPr marL="1260475" lvl="3" indent="-342900" algn="just">
              <a:lnSpc>
                <a:spcPct val="150000"/>
              </a:lnSpc>
              <a:buFont typeface="Arial"/>
              <a:buChar char="•"/>
              <a:tabLst>
                <a:tab pos="90488" algn="l"/>
              </a:tabLst>
            </a:pPr>
            <a:r>
              <a:rPr lang="en-US" sz="1500" dirty="0" smtClean="0">
                <a:latin typeface="Candara"/>
                <a:cs typeface="Candara"/>
              </a:rPr>
              <a:t>Smooth muscle and connective tissue hypertrophy </a:t>
            </a:r>
          </a:p>
          <a:p>
            <a:pPr marL="1717675" lvl="4" indent="-342900" algn="just">
              <a:lnSpc>
                <a:spcPct val="150000"/>
              </a:lnSpc>
              <a:buFont typeface="Arial"/>
              <a:buChar char="•"/>
              <a:tabLst>
                <a:tab pos="90488" algn="l"/>
              </a:tabLst>
            </a:pPr>
            <a:r>
              <a:rPr lang="en-US" sz="1500" dirty="0" smtClean="0">
                <a:latin typeface="Candara"/>
                <a:cs typeface="Candara"/>
              </a:rPr>
              <a:t>Airway epithelial squamous metaplasia </a:t>
            </a:r>
            <a:r>
              <a:rPr lang="en-US" sz="1500" dirty="0">
                <a:latin typeface="Candara"/>
                <a:cs typeface="Candara"/>
              </a:rPr>
              <a:t>&amp; ciliary dysfunction</a:t>
            </a:r>
            <a:endParaRPr lang="en-US" sz="1500" dirty="0" smtClean="0">
              <a:latin typeface="Candara"/>
              <a:cs typeface="Candara"/>
            </a:endParaRPr>
          </a:p>
          <a:p>
            <a:pPr marL="917575" lvl="3" algn="just">
              <a:lnSpc>
                <a:spcPct val="150000"/>
              </a:lnSpc>
              <a:tabLst>
                <a:tab pos="90488" algn="l"/>
              </a:tabLst>
            </a:pPr>
            <a:endParaRPr lang="en-US" sz="1600" dirty="0" smtClean="0">
              <a:latin typeface="Candara"/>
              <a:cs typeface="Candara"/>
            </a:endParaRPr>
          </a:p>
          <a:p>
            <a:pPr marL="460375" lvl="2" algn="just">
              <a:lnSpc>
                <a:spcPct val="150000"/>
              </a:lnSpc>
              <a:tabLst>
                <a:tab pos="90488" algn="l"/>
              </a:tabLst>
            </a:pPr>
            <a:r>
              <a:rPr lang="en-US" sz="1600" dirty="0" smtClean="0">
                <a:latin typeface="Candara"/>
                <a:cs typeface="Candara"/>
              </a:rPr>
              <a:t> </a:t>
            </a:r>
          </a:p>
        </p:txBody>
      </p:sp>
      <p:pic>
        <p:nvPicPr>
          <p:cNvPr id="5" name="Picture 4"/>
          <p:cNvPicPr>
            <a:picLocks noChangeAspect="1"/>
          </p:cNvPicPr>
          <p:nvPr/>
        </p:nvPicPr>
        <p:blipFill>
          <a:blip r:embed="rId4"/>
          <a:stretch>
            <a:fillRect/>
          </a:stretch>
        </p:blipFill>
        <p:spPr>
          <a:xfrm>
            <a:off x="6846570" y="4696291"/>
            <a:ext cx="1925172" cy="1925172"/>
          </a:xfrm>
          <a:prstGeom prst="rect">
            <a:avLst/>
          </a:prstGeom>
        </p:spPr>
      </p:pic>
    </p:spTree>
    <p:extLst>
      <p:ext uri="{BB962C8B-B14F-4D97-AF65-F5344CB8AC3E}">
        <p14:creationId xmlns:p14="http://schemas.microsoft.com/office/powerpoint/2010/main" val="1452292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[2]</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67092" y="594018"/>
            <a:ext cx="8753891" cy="3765134"/>
          </a:xfrm>
          <a:prstGeom prst="rect">
            <a:avLst/>
          </a:prstGeom>
          <a:noFill/>
        </p:spPr>
        <p:txBody>
          <a:bodyPr wrap="square" rtlCol="0">
            <a:spAutoFit/>
          </a:bodyPr>
          <a:lstStyle/>
          <a:p>
            <a:pPr marL="1260475" lvl="3" indent="-342900" algn="just">
              <a:lnSpc>
                <a:spcPct val="150000"/>
              </a:lnSpc>
              <a:buFont typeface="+mj-lt"/>
              <a:buAutoNum type="arabicPeriod"/>
              <a:tabLst>
                <a:tab pos="90488" algn="l"/>
              </a:tabLst>
            </a:pPr>
            <a:endParaRPr lang="en-US" sz="1600" dirty="0" smtClean="0">
              <a:latin typeface="Candara"/>
              <a:cs typeface="Candara"/>
            </a:endParaRPr>
          </a:p>
          <a:p>
            <a:pPr marL="460375" lvl="2" algn="just">
              <a:lnSpc>
                <a:spcPct val="150000"/>
              </a:lnSpc>
              <a:tabLst>
                <a:tab pos="90488" algn="l"/>
              </a:tabLst>
            </a:pPr>
            <a:r>
              <a:rPr lang="en-US" sz="1600" b="1" dirty="0" smtClean="0">
                <a:solidFill>
                  <a:schemeClr val="accent4">
                    <a:lumMod val="75000"/>
                  </a:schemeClr>
                </a:solidFill>
                <a:latin typeface="Candara"/>
                <a:cs typeface="Candara"/>
              </a:rPr>
              <a:t>3.   </a:t>
            </a:r>
            <a:r>
              <a:rPr lang="en-US" sz="1600" b="1" dirty="0" smtClean="0">
                <a:solidFill>
                  <a:srgbClr val="660066"/>
                </a:solidFill>
                <a:latin typeface="Candara"/>
                <a:cs typeface="Candara"/>
              </a:rPr>
              <a:t>Small airway involvement </a:t>
            </a:r>
            <a:r>
              <a:rPr lang="en-US" sz="1600" dirty="0" smtClean="0">
                <a:latin typeface="Candara"/>
                <a:cs typeface="Candara"/>
              </a:rPr>
              <a:t>(&lt;2mm) = DON’T FORGET THIS</a:t>
            </a:r>
          </a:p>
          <a:p>
            <a:pPr marL="1260475" lvl="3" indent="-342900" algn="just">
              <a:lnSpc>
                <a:spcPct val="150000"/>
              </a:lnSpc>
              <a:buFont typeface="Arial"/>
              <a:buChar char="•"/>
              <a:tabLst>
                <a:tab pos="90488" algn="l"/>
              </a:tabLst>
            </a:pPr>
            <a:r>
              <a:rPr lang="en-US" sz="1600" dirty="0" smtClean="0">
                <a:latin typeface="Candara"/>
                <a:cs typeface="Candara"/>
              </a:rPr>
              <a:t>Involved in EARLY on in COPD </a:t>
            </a:r>
            <a:r>
              <a:rPr lang="mr-IN" sz="1600" dirty="0" smtClean="0">
                <a:latin typeface="Candara"/>
                <a:cs typeface="Candara"/>
              </a:rPr>
              <a:t>–</a:t>
            </a:r>
            <a:r>
              <a:rPr lang="en-US" sz="1600" dirty="0" smtClean="0">
                <a:latin typeface="Candara"/>
                <a:cs typeface="Candara"/>
              </a:rPr>
              <a:t> obstructive bronchiolitis = major site of airway obstruction</a:t>
            </a:r>
            <a:endParaRPr lang="en-US" sz="1600" dirty="0">
              <a:latin typeface="Candara"/>
              <a:cs typeface="Candara"/>
            </a:endParaRPr>
          </a:p>
          <a:p>
            <a:pPr marL="803275" lvl="2" indent="-342900" algn="just">
              <a:lnSpc>
                <a:spcPct val="150000"/>
              </a:lnSpc>
              <a:buAutoNum type="arabicPeriod" startAt="4"/>
              <a:tabLst>
                <a:tab pos="90488" algn="l"/>
              </a:tabLst>
            </a:pPr>
            <a:r>
              <a:rPr lang="en-US" sz="1600" b="1" dirty="0" smtClean="0">
                <a:solidFill>
                  <a:srgbClr val="660066"/>
                </a:solidFill>
                <a:latin typeface="Candara"/>
                <a:cs typeface="Candara"/>
              </a:rPr>
              <a:t>Pulmonary vasculature changes</a:t>
            </a:r>
          </a:p>
          <a:p>
            <a:pPr marL="1260475" lvl="3" indent="-342900" algn="just">
              <a:lnSpc>
                <a:spcPct val="150000"/>
              </a:lnSpc>
              <a:buFont typeface="Arial"/>
              <a:buChar char="•"/>
              <a:tabLst>
                <a:tab pos="90488" algn="l"/>
              </a:tabLst>
            </a:pPr>
            <a:r>
              <a:rPr lang="en-US" sz="1600" dirty="0" smtClean="0">
                <a:solidFill>
                  <a:srgbClr val="000000"/>
                </a:solidFill>
                <a:latin typeface="Candara"/>
                <a:cs typeface="Candara"/>
              </a:rPr>
              <a:t>Intimal thickening + endothelial destruction</a:t>
            </a:r>
          </a:p>
          <a:p>
            <a:pPr marL="1260475" lvl="3" indent="-342900" algn="just">
              <a:lnSpc>
                <a:spcPct val="150000"/>
              </a:lnSpc>
              <a:buFont typeface="Arial"/>
              <a:buChar char="•"/>
              <a:tabLst>
                <a:tab pos="90488" algn="l"/>
              </a:tabLst>
            </a:pPr>
            <a:r>
              <a:rPr lang="en-US" sz="1600" dirty="0" smtClean="0">
                <a:solidFill>
                  <a:srgbClr val="000000"/>
                </a:solidFill>
                <a:latin typeface="Candara"/>
                <a:cs typeface="Candara"/>
              </a:rPr>
              <a:t>SM hypertrophy and collagen deposition + breakdown of </a:t>
            </a:r>
            <a:r>
              <a:rPr lang="en-US" sz="1600" dirty="0">
                <a:solidFill>
                  <a:srgbClr val="000000"/>
                </a:solidFill>
                <a:latin typeface="Candara"/>
                <a:cs typeface="Candara"/>
              </a:rPr>
              <a:t> </a:t>
            </a:r>
            <a:r>
              <a:rPr lang="en-US" sz="1600" dirty="0" smtClean="0">
                <a:solidFill>
                  <a:srgbClr val="000000"/>
                </a:solidFill>
                <a:latin typeface="Candara"/>
                <a:cs typeface="Candara"/>
              </a:rPr>
              <a:t>collagen bed architecture.</a:t>
            </a:r>
          </a:p>
          <a:p>
            <a:pPr marL="1260475" lvl="3" indent="-342900" algn="just">
              <a:lnSpc>
                <a:spcPct val="150000"/>
              </a:lnSpc>
              <a:buFont typeface="Arial"/>
              <a:buChar char="•"/>
              <a:tabLst>
                <a:tab pos="90488" algn="l"/>
              </a:tabLst>
            </a:pPr>
            <a:r>
              <a:rPr lang="en-US" sz="1600" dirty="0" smtClean="0">
                <a:solidFill>
                  <a:srgbClr val="000000"/>
                </a:solidFill>
                <a:latin typeface="Candara"/>
                <a:cs typeface="Candara"/>
              </a:rPr>
              <a:t>Leads to pulmonary hypertension, hypoxia and a decrease in TLCO and KCO </a:t>
            </a:r>
          </a:p>
          <a:p>
            <a:pPr marL="460375" lvl="2" algn="just">
              <a:lnSpc>
                <a:spcPct val="150000"/>
              </a:lnSpc>
              <a:tabLst>
                <a:tab pos="90488" algn="l"/>
              </a:tabLst>
            </a:pPr>
            <a:endParaRPr lang="en-US" sz="1600" dirty="0" smtClean="0">
              <a:solidFill>
                <a:srgbClr val="000000"/>
              </a:solidFill>
              <a:latin typeface="Candara"/>
              <a:cs typeface="Candara"/>
            </a:endParaRPr>
          </a:p>
          <a:p>
            <a:pPr marL="917575" lvl="3" algn="just">
              <a:lnSpc>
                <a:spcPct val="150000"/>
              </a:lnSpc>
              <a:tabLst>
                <a:tab pos="90488" algn="l"/>
              </a:tabLst>
            </a:pPr>
            <a:endParaRPr lang="en-US" sz="1600" dirty="0" smtClean="0">
              <a:solidFill>
                <a:srgbClr val="000000"/>
              </a:solidFill>
              <a:latin typeface="Candara"/>
              <a:cs typeface="Candara"/>
            </a:endParaRPr>
          </a:p>
        </p:txBody>
      </p:sp>
      <p:pic>
        <p:nvPicPr>
          <p:cNvPr id="5" name="Picture 4" descr="Screen Shot 2017-03-13 at 21.50.5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16738" y="3766654"/>
            <a:ext cx="4791241" cy="2705208"/>
          </a:xfrm>
          <a:prstGeom prst="rect">
            <a:avLst/>
          </a:prstGeom>
        </p:spPr>
      </p:pic>
    </p:spTree>
    <p:extLst>
      <p:ext uri="{BB962C8B-B14F-4D97-AF65-F5344CB8AC3E}">
        <p14:creationId xmlns:p14="http://schemas.microsoft.com/office/powerpoint/2010/main" val="967777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[3] - phenotypes</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4"/>
          <a:stretch>
            <a:fillRect/>
          </a:stretch>
        </p:blipFill>
        <p:spPr>
          <a:xfrm>
            <a:off x="50802" y="1083779"/>
            <a:ext cx="8991600" cy="4748252"/>
          </a:xfrm>
          <a:prstGeom prst="rect">
            <a:avLst/>
          </a:prstGeom>
        </p:spPr>
      </p:pic>
    </p:spTree>
    <p:extLst>
      <p:ext uri="{BB962C8B-B14F-4D97-AF65-F5344CB8AC3E}">
        <p14:creationId xmlns:p14="http://schemas.microsoft.com/office/powerpoint/2010/main" val="1513748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[4]</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5" name="TextBox 4"/>
          <p:cNvSpPr txBox="1"/>
          <p:nvPr/>
        </p:nvSpPr>
        <p:spPr>
          <a:xfrm>
            <a:off x="444874" y="885743"/>
            <a:ext cx="8241926" cy="5266826"/>
          </a:xfrm>
          <a:prstGeom prst="rect">
            <a:avLst/>
          </a:prstGeom>
          <a:noFill/>
        </p:spPr>
        <p:txBody>
          <a:bodyPr wrap="square" rtlCol="0">
            <a:spAutoFit/>
          </a:bodyPr>
          <a:lstStyle/>
          <a:p>
            <a:pPr>
              <a:lnSpc>
                <a:spcPct val="150000"/>
              </a:lnSpc>
            </a:pPr>
            <a:r>
              <a:rPr lang="en-US" sz="1500" b="1" dirty="0" smtClean="0">
                <a:solidFill>
                  <a:srgbClr val="660066"/>
                </a:solidFill>
                <a:latin typeface="Candara"/>
                <a:cs typeface="Candara"/>
              </a:rPr>
              <a:t>Risk factors </a:t>
            </a:r>
            <a:r>
              <a:rPr lang="mr-IN" sz="1500" dirty="0" smtClean="0">
                <a:latin typeface="Candara"/>
                <a:cs typeface="Candara"/>
              </a:rPr>
              <a:t>–</a:t>
            </a:r>
            <a:r>
              <a:rPr lang="en-US" sz="1500" dirty="0" smtClean="0">
                <a:latin typeface="Candara"/>
                <a:cs typeface="Candara"/>
              </a:rPr>
              <a:t> NAME FIVE!!</a:t>
            </a:r>
          </a:p>
          <a:p>
            <a:pPr marL="285750" indent="-285750">
              <a:lnSpc>
                <a:spcPct val="150000"/>
              </a:lnSpc>
              <a:buFont typeface="Arial"/>
              <a:buChar char="•"/>
            </a:pPr>
            <a:r>
              <a:rPr lang="en-US" sz="1500" dirty="0" smtClean="0">
                <a:latin typeface="Candara"/>
                <a:cs typeface="Candara"/>
              </a:rPr>
              <a:t>Tobacco smoking</a:t>
            </a:r>
          </a:p>
          <a:p>
            <a:pPr marL="285750" indent="-285750">
              <a:lnSpc>
                <a:spcPct val="150000"/>
              </a:lnSpc>
              <a:buFont typeface="Arial"/>
              <a:buChar char="•"/>
            </a:pPr>
            <a:r>
              <a:rPr lang="en-US" sz="1500" dirty="0" smtClean="0">
                <a:latin typeface="Candara"/>
                <a:cs typeface="Candara"/>
              </a:rPr>
              <a:t>Indoor &amp; outdoor air pollution</a:t>
            </a:r>
          </a:p>
          <a:p>
            <a:pPr marL="285750" indent="-285750">
              <a:lnSpc>
                <a:spcPct val="150000"/>
              </a:lnSpc>
              <a:buFont typeface="Arial"/>
              <a:buChar char="•"/>
            </a:pPr>
            <a:r>
              <a:rPr lang="en-US" sz="1500" dirty="0" smtClean="0">
                <a:latin typeface="Candara"/>
                <a:cs typeface="Candara"/>
              </a:rPr>
              <a:t>Occupational exposures </a:t>
            </a:r>
            <a:r>
              <a:rPr lang="en-US" sz="1500" dirty="0" err="1" smtClean="0">
                <a:latin typeface="Candara"/>
                <a:cs typeface="Candara"/>
              </a:rPr>
              <a:t>e.g</a:t>
            </a:r>
            <a:r>
              <a:rPr lang="en-US" sz="1500" dirty="0" smtClean="0">
                <a:latin typeface="Candara"/>
                <a:cs typeface="Candara"/>
              </a:rPr>
              <a:t> organic and inorganic dusts. Implicated in 20% of COPD diagnoses.</a:t>
            </a:r>
          </a:p>
          <a:p>
            <a:pPr marL="285750" indent="-285750">
              <a:lnSpc>
                <a:spcPct val="150000"/>
              </a:lnSpc>
              <a:buFont typeface="Arial"/>
              <a:buChar char="•"/>
            </a:pPr>
            <a:r>
              <a:rPr lang="en-US" sz="1500" dirty="0" smtClean="0">
                <a:latin typeface="Candara"/>
                <a:cs typeface="Candara"/>
              </a:rPr>
              <a:t>Genetic factors </a:t>
            </a:r>
            <a:r>
              <a:rPr lang="mr-IN" sz="1500" dirty="0" smtClean="0">
                <a:latin typeface="Candara"/>
                <a:cs typeface="Candara"/>
              </a:rPr>
              <a:t>–</a:t>
            </a:r>
            <a:r>
              <a:rPr lang="en-US" sz="1500" dirty="0" smtClean="0">
                <a:latin typeface="Candara"/>
                <a:cs typeface="Candara"/>
              </a:rPr>
              <a:t> A1AT = &lt;1% of COPD cases. Severe A1AT linked to accelerated and premature development in smokers and non-smokers. </a:t>
            </a:r>
            <a:r>
              <a:rPr lang="en-US" sz="1500" dirty="0">
                <a:latin typeface="Candara"/>
                <a:cs typeface="Candara"/>
              </a:rPr>
              <a:t>Suspect if patient &lt;40 years old at age of </a:t>
            </a:r>
            <a:r>
              <a:rPr lang="en-US" sz="1500" dirty="0" smtClean="0">
                <a:latin typeface="Candara"/>
                <a:cs typeface="Candara"/>
              </a:rPr>
              <a:t>onset</a:t>
            </a:r>
          </a:p>
          <a:p>
            <a:pPr marL="285750" indent="-285750">
              <a:lnSpc>
                <a:spcPct val="150000"/>
              </a:lnSpc>
              <a:buFont typeface="Arial"/>
              <a:buChar char="•"/>
            </a:pPr>
            <a:r>
              <a:rPr lang="en-US" sz="1500" dirty="0" smtClean="0">
                <a:latin typeface="Candara"/>
                <a:cs typeface="Candara"/>
              </a:rPr>
              <a:t>Increasing age (onset = middle-aged generally) and female gender</a:t>
            </a:r>
          </a:p>
          <a:p>
            <a:pPr marL="285750" indent="-285750">
              <a:lnSpc>
                <a:spcPct val="150000"/>
              </a:lnSpc>
              <a:buFont typeface="Arial"/>
              <a:buChar char="•"/>
            </a:pPr>
            <a:r>
              <a:rPr lang="en-US" sz="1500" dirty="0" smtClean="0">
                <a:latin typeface="Candara"/>
                <a:cs typeface="Candara"/>
              </a:rPr>
              <a:t>Poor lung development during gestation or childhood</a:t>
            </a:r>
          </a:p>
          <a:p>
            <a:pPr marL="285750" indent="-285750">
              <a:lnSpc>
                <a:spcPct val="150000"/>
              </a:lnSpc>
              <a:buFont typeface="Arial"/>
              <a:buChar char="•"/>
            </a:pPr>
            <a:r>
              <a:rPr lang="en-US" sz="1500" dirty="0" smtClean="0">
                <a:latin typeface="Candara"/>
                <a:cs typeface="Candara"/>
              </a:rPr>
              <a:t>Severe childhood respiratory infections</a:t>
            </a:r>
          </a:p>
          <a:p>
            <a:pPr marL="285750" indent="-285750">
              <a:lnSpc>
                <a:spcPct val="150000"/>
              </a:lnSpc>
              <a:buFont typeface="Arial"/>
              <a:buChar char="•"/>
            </a:pPr>
            <a:r>
              <a:rPr lang="en-US" sz="1500" u="sng" dirty="0" smtClean="0">
                <a:latin typeface="Candara"/>
                <a:cs typeface="Candara"/>
              </a:rPr>
              <a:t>Lower SES</a:t>
            </a:r>
          </a:p>
          <a:p>
            <a:pPr>
              <a:lnSpc>
                <a:spcPct val="150000"/>
              </a:lnSpc>
            </a:pPr>
            <a:endParaRPr lang="en-US" sz="1000" dirty="0" smtClean="0">
              <a:latin typeface="Candara"/>
              <a:cs typeface="Candara"/>
            </a:endParaRPr>
          </a:p>
          <a:p>
            <a:pPr>
              <a:lnSpc>
                <a:spcPct val="150000"/>
              </a:lnSpc>
            </a:pPr>
            <a:r>
              <a:rPr lang="en-US" sz="1500" b="1" dirty="0" smtClean="0">
                <a:solidFill>
                  <a:srgbClr val="660066"/>
                </a:solidFill>
                <a:latin typeface="Candara"/>
                <a:cs typeface="Candara"/>
              </a:rPr>
              <a:t>COPD exacerbations </a:t>
            </a:r>
            <a:r>
              <a:rPr lang="mr-IN" sz="1500" dirty="0" smtClean="0">
                <a:latin typeface="Candara"/>
                <a:cs typeface="Candara"/>
              </a:rPr>
              <a:t>–</a:t>
            </a:r>
            <a:r>
              <a:rPr lang="en-US" sz="1500" dirty="0" smtClean="0">
                <a:latin typeface="Candara"/>
                <a:cs typeface="Candara"/>
              </a:rPr>
              <a:t> worsening of symptoms above normal variation for &gt; 2 days, may require hospital ADMISSION (3-4% mortality rate). Exacerbations are NOT linked to the severity of the underlying disease process. Usually an infective cause.</a:t>
            </a:r>
          </a:p>
          <a:p>
            <a:pPr>
              <a:lnSpc>
                <a:spcPct val="150000"/>
              </a:lnSpc>
            </a:pPr>
            <a:endParaRPr lang="en-US" sz="1500" dirty="0" smtClean="0">
              <a:latin typeface="Candara"/>
              <a:cs typeface="Candara"/>
            </a:endParaRPr>
          </a:p>
        </p:txBody>
      </p:sp>
    </p:spTree>
    <p:extLst>
      <p:ext uri="{BB962C8B-B14F-4D97-AF65-F5344CB8AC3E}">
        <p14:creationId xmlns:p14="http://schemas.microsoft.com/office/powerpoint/2010/main" val="234473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[5] - </a:t>
            </a:r>
            <a:r>
              <a:rPr lang="en-US" sz="2800" b="1" dirty="0" err="1" smtClean="0">
                <a:latin typeface="Candara"/>
                <a:cs typeface="Candara"/>
              </a:rPr>
              <a:t>asessment</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pic>
        <p:nvPicPr>
          <p:cNvPr id="9" name="Picture 8" descr="Screen Shot 2017-03-13 at 22.20.45.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31" y="932624"/>
            <a:ext cx="9263774" cy="5411026"/>
          </a:xfrm>
          <a:prstGeom prst="rect">
            <a:avLst/>
          </a:prstGeom>
        </p:spPr>
      </p:pic>
    </p:spTree>
    <p:extLst>
      <p:ext uri="{BB962C8B-B14F-4D97-AF65-F5344CB8AC3E}">
        <p14:creationId xmlns:p14="http://schemas.microsoft.com/office/powerpoint/2010/main" val="2767891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[6]</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10" name="TextBox 9"/>
          <p:cNvSpPr txBox="1"/>
          <p:nvPr/>
        </p:nvSpPr>
        <p:spPr>
          <a:xfrm>
            <a:off x="444874" y="885743"/>
            <a:ext cx="8241926" cy="5405327"/>
          </a:xfrm>
          <a:prstGeom prst="rect">
            <a:avLst/>
          </a:prstGeom>
          <a:noFill/>
        </p:spPr>
        <p:txBody>
          <a:bodyPr wrap="square" rtlCol="0">
            <a:spAutoFit/>
          </a:bodyPr>
          <a:lstStyle/>
          <a:p>
            <a:pPr>
              <a:lnSpc>
                <a:spcPct val="150000"/>
              </a:lnSpc>
            </a:pPr>
            <a:r>
              <a:rPr lang="en-US" sz="1500" dirty="0" smtClean="0">
                <a:latin typeface="Candara"/>
                <a:cs typeface="Candara"/>
              </a:rPr>
              <a:t>Investigations &amp; Assessment (cont.)</a:t>
            </a:r>
          </a:p>
          <a:p>
            <a:pPr marL="285750" indent="-285750">
              <a:lnSpc>
                <a:spcPct val="150000"/>
              </a:lnSpc>
              <a:buFont typeface="Arial"/>
              <a:buChar char="•"/>
            </a:pPr>
            <a:r>
              <a:rPr lang="en-US" sz="1500" dirty="0" smtClean="0">
                <a:latin typeface="Candara"/>
                <a:cs typeface="Candara"/>
              </a:rPr>
              <a:t>CXR </a:t>
            </a:r>
            <a:r>
              <a:rPr lang="en-US" sz="1500" dirty="0" err="1" smtClean="0">
                <a:latin typeface="Candara"/>
                <a:cs typeface="Candara"/>
              </a:rPr>
              <a:t>e.g</a:t>
            </a:r>
            <a:r>
              <a:rPr lang="en-US" sz="1500" dirty="0" smtClean="0">
                <a:latin typeface="Candara"/>
                <a:cs typeface="Candara"/>
              </a:rPr>
              <a:t> </a:t>
            </a:r>
            <a:r>
              <a:rPr lang="en-US" sz="1500" dirty="0">
                <a:latin typeface="Candara"/>
                <a:cs typeface="Candara"/>
              </a:rPr>
              <a:t>&gt;6 anterior ribs seen above diaphragm in mid-</a:t>
            </a:r>
            <a:r>
              <a:rPr lang="en-US" sz="1500" dirty="0" err="1">
                <a:latin typeface="Candara"/>
                <a:cs typeface="Candara"/>
              </a:rPr>
              <a:t>clavicular</a:t>
            </a:r>
            <a:r>
              <a:rPr lang="en-US" sz="1500" dirty="0">
                <a:latin typeface="Candara"/>
                <a:cs typeface="Candara"/>
              </a:rPr>
              <a:t> </a:t>
            </a:r>
            <a:r>
              <a:rPr lang="en-US" sz="1500" dirty="0" smtClean="0">
                <a:latin typeface="Candara"/>
                <a:cs typeface="Candara"/>
              </a:rPr>
              <a:t>line. RULE out </a:t>
            </a:r>
            <a:r>
              <a:rPr lang="en-US" sz="1500" dirty="0" err="1" smtClean="0">
                <a:latin typeface="Candara"/>
                <a:cs typeface="Candara"/>
              </a:rPr>
              <a:t>DDx</a:t>
            </a:r>
            <a:r>
              <a:rPr lang="en-US" sz="1500" dirty="0" smtClean="0">
                <a:latin typeface="Candara"/>
                <a:cs typeface="Candara"/>
              </a:rPr>
              <a:t> e.g. TB, CHF</a:t>
            </a:r>
          </a:p>
          <a:p>
            <a:pPr marL="285750" indent="-285750">
              <a:lnSpc>
                <a:spcPct val="150000"/>
              </a:lnSpc>
              <a:buFont typeface="Arial"/>
              <a:buChar char="•"/>
            </a:pPr>
            <a:r>
              <a:rPr lang="en-US" sz="1500" dirty="0" smtClean="0">
                <a:latin typeface="Candara"/>
                <a:cs typeface="Candara"/>
              </a:rPr>
              <a:t>CT </a:t>
            </a:r>
            <a:r>
              <a:rPr lang="mr-IN" sz="1500" dirty="0" smtClean="0">
                <a:latin typeface="Candara"/>
                <a:cs typeface="Candara"/>
              </a:rPr>
              <a:t>–</a:t>
            </a:r>
            <a:r>
              <a:rPr lang="en-US" sz="1500" dirty="0" smtClean="0">
                <a:latin typeface="Candara"/>
                <a:cs typeface="Candara"/>
              </a:rPr>
              <a:t> areas of gross emphysema (BLACK areas) </a:t>
            </a:r>
            <a:r>
              <a:rPr lang="mr-IN" sz="1500" dirty="0" smtClean="0">
                <a:latin typeface="Candara"/>
                <a:cs typeface="Candara"/>
              </a:rPr>
              <a:t>–</a:t>
            </a:r>
            <a:r>
              <a:rPr lang="en-US" sz="1500" dirty="0" smtClean="0">
                <a:latin typeface="Candara"/>
                <a:cs typeface="Candara"/>
              </a:rPr>
              <a:t> allows assessment of severity &amp; distribution</a:t>
            </a:r>
          </a:p>
          <a:p>
            <a:pPr marL="285750" indent="-285750">
              <a:lnSpc>
                <a:spcPct val="150000"/>
              </a:lnSpc>
              <a:buFont typeface="Arial"/>
              <a:buChar char="•"/>
            </a:pPr>
            <a:r>
              <a:rPr lang="en-US" sz="1500" dirty="0" smtClean="0">
                <a:latin typeface="Candara"/>
                <a:cs typeface="Candara"/>
              </a:rPr>
              <a:t>FBC </a:t>
            </a:r>
            <a:r>
              <a:rPr lang="mr-IN" sz="1500" dirty="0" smtClean="0">
                <a:latin typeface="Candara"/>
                <a:cs typeface="Candara"/>
              </a:rPr>
              <a:t>–</a:t>
            </a:r>
            <a:r>
              <a:rPr lang="en-US" sz="1500" dirty="0" smtClean="0">
                <a:latin typeface="Candara"/>
                <a:cs typeface="Candara"/>
              </a:rPr>
              <a:t> rule out ANAEMIA </a:t>
            </a:r>
          </a:p>
          <a:p>
            <a:pPr marL="285750" indent="-285750">
              <a:lnSpc>
                <a:spcPct val="150000"/>
              </a:lnSpc>
              <a:buFont typeface="Arial"/>
              <a:buChar char="•"/>
            </a:pPr>
            <a:r>
              <a:rPr lang="en-US" sz="1500" dirty="0" smtClean="0">
                <a:latin typeface="Candara"/>
                <a:cs typeface="Candara"/>
              </a:rPr>
              <a:t>Pulse </a:t>
            </a:r>
            <a:r>
              <a:rPr lang="en-US" sz="1500" dirty="0" err="1" smtClean="0">
                <a:latin typeface="Candara"/>
                <a:cs typeface="Candara"/>
              </a:rPr>
              <a:t>oximetry</a:t>
            </a:r>
            <a:r>
              <a:rPr lang="en-US" sz="1500" dirty="0" smtClean="0">
                <a:latin typeface="Candara"/>
                <a:cs typeface="Candara"/>
              </a:rPr>
              <a:t>/ ABG</a:t>
            </a:r>
            <a:endParaRPr lang="en-US" sz="1500" dirty="0">
              <a:latin typeface="Candara"/>
              <a:cs typeface="Candara"/>
            </a:endParaRPr>
          </a:p>
          <a:p>
            <a:pPr marL="285750" indent="-285750">
              <a:lnSpc>
                <a:spcPct val="150000"/>
              </a:lnSpc>
              <a:buFont typeface="Arial"/>
              <a:buChar char="•"/>
            </a:pPr>
            <a:r>
              <a:rPr lang="en-US" sz="1500" dirty="0" smtClean="0">
                <a:latin typeface="Candara"/>
                <a:cs typeface="Candara"/>
              </a:rPr>
              <a:t>+/- sputum culture</a:t>
            </a:r>
          </a:p>
          <a:p>
            <a:pPr marL="285750" indent="-285750">
              <a:lnSpc>
                <a:spcPct val="150000"/>
              </a:lnSpc>
              <a:buFont typeface="Arial"/>
              <a:buChar char="•"/>
            </a:pPr>
            <a:r>
              <a:rPr lang="en-US" sz="1500" dirty="0">
                <a:latin typeface="Candara"/>
                <a:cs typeface="Candara"/>
              </a:rPr>
              <a:t>Exhaled NO (‘</a:t>
            </a:r>
            <a:r>
              <a:rPr lang="en-US" sz="1500" dirty="0" err="1">
                <a:latin typeface="Candara"/>
                <a:cs typeface="Candara"/>
              </a:rPr>
              <a:t>inflammometer</a:t>
            </a:r>
            <a:r>
              <a:rPr lang="en-US" sz="1500" dirty="0">
                <a:latin typeface="Candara"/>
                <a:cs typeface="Candara"/>
              </a:rPr>
              <a:t>’) </a:t>
            </a:r>
            <a:r>
              <a:rPr lang="mr-IN" sz="1500" dirty="0">
                <a:latin typeface="Candara"/>
                <a:cs typeface="Candara"/>
              </a:rPr>
              <a:t>–</a:t>
            </a:r>
            <a:r>
              <a:rPr lang="en-US" sz="1500" dirty="0">
                <a:latin typeface="Candara"/>
                <a:cs typeface="Candara"/>
              </a:rPr>
              <a:t> COPD w/ eosinophilic dominance? </a:t>
            </a:r>
            <a:endParaRPr lang="en-US" sz="1500" dirty="0" smtClean="0">
              <a:latin typeface="Candara"/>
              <a:cs typeface="Candara"/>
            </a:endParaRPr>
          </a:p>
          <a:p>
            <a:pPr marL="285750" indent="-285750">
              <a:lnSpc>
                <a:spcPct val="150000"/>
              </a:lnSpc>
              <a:buFont typeface="Arial"/>
              <a:buChar char="•"/>
            </a:pPr>
            <a:r>
              <a:rPr lang="en-US" sz="1500" dirty="0" smtClean="0">
                <a:latin typeface="Candara"/>
                <a:cs typeface="Candara"/>
              </a:rPr>
              <a:t>Assess for COR PULMONALE (includes ECG + ECHO)</a:t>
            </a:r>
          </a:p>
          <a:p>
            <a:pPr marL="742950" lvl="1" indent="-285750">
              <a:lnSpc>
                <a:spcPct val="150000"/>
              </a:lnSpc>
              <a:buFont typeface="Arial"/>
              <a:buChar char="•"/>
            </a:pPr>
            <a:r>
              <a:rPr lang="en-US" sz="1600" dirty="0" smtClean="0">
                <a:latin typeface="Candara"/>
                <a:cs typeface="Candara"/>
              </a:rPr>
              <a:t>Peripheral oedema</a:t>
            </a:r>
            <a:endParaRPr lang="en-US" sz="1600" dirty="0">
              <a:latin typeface="Candara"/>
              <a:cs typeface="Candara"/>
            </a:endParaRPr>
          </a:p>
          <a:p>
            <a:pPr marL="742950" lvl="1" indent="-285750">
              <a:lnSpc>
                <a:spcPct val="150000"/>
              </a:lnSpc>
              <a:buFont typeface="Arial"/>
              <a:buChar char="•"/>
            </a:pPr>
            <a:r>
              <a:rPr lang="en-US" sz="1600" dirty="0">
                <a:latin typeface="Candara"/>
                <a:cs typeface="Candara"/>
              </a:rPr>
              <a:t>Raised jugular venous </a:t>
            </a:r>
            <a:r>
              <a:rPr lang="en-US" sz="1600" dirty="0" smtClean="0">
                <a:latin typeface="Candara"/>
                <a:cs typeface="Candara"/>
              </a:rPr>
              <a:t>pressure (JVP)</a:t>
            </a:r>
            <a:endParaRPr lang="en-US" sz="1600" dirty="0">
              <a:latin typeface="Candara"/>
              <a:cs typeface="Candara"/>
            </a:endParaRPr>
          </a:p>
          <a:p>
            <a:pPr marL="742950" lvl="1" indent="-285750">
              <a:lnSpc>
                <a:spcPct val="150000"/>
              </a:lnSpc>
              <a:buFont typeface="Arial"/>
              <a:buChar char="•"/>
            </a:pPr>
            <a:r>
              <a:rPr lang="en-US" sz="1600" dirty="0">
                <a:latin typeface="Candara"/>
                <a:cs typeface="Candara"/>
              </a:rPr>
              <a:t>Systolic parasternal </a:t>
            </a:r>
            <a:r>
              <a:rPr lang="en-US" sz="1600" dirty="0" smtClean="0">
                <a:latin typeface="Candara"/>
                <a:cs typeface="Candara"/>
              </a:rPr>
              <a:t>heave</a:t>
            </a:r>
            <a:endParaRPr lang="en-US" sz="1600" dirty="0">
              <a:latin typeface="Candara"/>
              <a:cs typeface="Candara"/>
            </a:endParaRPr>
          </a:p>
          <a:p>
            <a:pPr marL="742950" lvl="1" indent="-285750">
              <a:lnSpc>
                <a:spcPct val="150000"/>
              </a:lnSpc>
              <a:buFont typeface="Arial"/>
              <a:buChar char="•"/>
            </a:pPr>
            <a:r>
              <a:rPr lang="en-US" sz="1600" dirty="0">
                <a:latin typeface="Candara"/>
                <a:cs typeface="Candara"/>
              </a:rPr>
              <a:t>A loud pulmonary second heart </a:t>
            </a:r>
            <a:r>
              <a:rPr lang="en-US" sz="1600" dirty="0" smtClean="0">
                <a:latin typeface="Candara"/>
                <a:cs typeface="Candara"/>
              </a:rPr>
              <a:t>sound (P</a:t>
            </a:r>
            <a:r>
              <a:rPr lang="en-US" sz="1600" baseline="-25000" dirty="0" smtClean="0">
                <a:latin typeface="Candara"/>
                <a:cs typeface="Candara"/>
              </a:rPr>
              <a:t>2</a:t>
            </a:r>
            <a:r>
              <a:rPr lang="en-US" sz="1600" dirty="0" smtClean="0">
                <a:latin typeface="Candara"/>
                <a:cs typeface="Candara"/>
              </a:rPr>
              <a:t>)</a:t>
            </a:r>
            <a:endParaRPr lang="en-US" sz="1600" dirty="0">
              <a:latin typeface="Candara"/>
              <a:cs typeface="Candara"/>
            </a:endParaRPr>
          </a:p>
          <a:p>
            <a:pPr marL="742950" lvl="1" indent="-285750">
              <a:lnSpc>
                <a:spcPct val="150000"/>
              </a:lnSpc>
              <a:buFont typeface="Arial"/>
              <a:buChar char="•"/>
            </a:pPr>
            <a:r>
              <a:rPr lang="en-US" sz="1600" dirty="0">
                <a:latin typeface="Candara"/>
                <a:cs typeface="Candara"/>
              </a:rPr>
              <a:t>Widening of the descending pulmonary artery on </a:t>
            </a:r>
            <a:r>
              <a:rPr lang="en-US" sz="1600" dirty="0" smtClean="0">
                <a:latin typeface="Candara"/>
                <a:cs typeface="Candara"/>
              </a:rPr>
              <a:t>CXR</a:t>
            </a:r>
            <a:endParaRPr lang="en-US" sz="1600" dirty="0">
              <a:latin typeface="Candara"/>
              <a:cs typeface="Candara"/>
            </a:endParaRPr>
          </a:p>
          <a:p>
            <a:pPr marL="742950" lvl="1" indent="-285750">
              <a:lnSpc>
                <a:spcPct val="150000"/>
              </a:lnSpc>
              <a:buFont typeface="Arial"/>
              <a:buChar char="•"/>
            </a:pPr>
            <a:r>
              <a:rPr lang="en-US" sz="1600" dirty="0">
                <a:latin typeface="Candara"/>
                <a:cs typeface="Candara"/>
              </a:rPr>
              <a:t>Right ventricular hypertrophy </a:t>
            </a:r>
            <a:r>
              <a:rPr lang="en-US" sz="1600" dirty="0" smtClean="0">
                <a:latin typeface="Candara"/>
                <a:cs typeface="Candara"/>
              </a:rPr>
              <a:t>on ECG</a:t>
            </a:r>
            <a:endParaRPr lang="en-US" sz="1600" dirty="0">
              <a:latin typeface="Candara"/>
              <a:cs typeface="Candara"/>
            </a:endParaRPr>
          </a:p>
          <a:p>
            <a:pPr lvl="1">
              <a:lnSpc>
                <a:spcPct val="150000"/>
              </a:lnSpc>
            </a:pPr>
            <a:endParaRPr lang="en-US" sz="1500" dirty="0" smtClean="0">
              <a:latin typeface="Candara"/>
              <a:cs typeface="Candara"/>
            </a:endParaRPr>
          </a:p>
        </p:txBody>
      </p:sp>
    </p:spTree>
    <p:extLst>
      <p:ext uri="{BB962C8B-B14F-4D97-AF65-F5344CB8AC3E}">
        <p14:creationId xmlns:p14="http://schemas.microsoft.com/office/powerpoint/2010/main" val="2014751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[7]</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10" name="TextBox 9"/>
          <p:cNvSpPr txBox="1"/>
          <p:nvPr/>
        </p:nvSpPr>
        <p:spPr>
          <a:xfrm>
            <a:off x="-51414" y="807343"/>
            <a:ext cx="8738214" cy="6305572"/>
          </a:xfrm>
          <a:prstGeom prst="rect">
            <a:avLst/>
          </a:prstGeom>
          <a:noFill/>
        </p:spPr>
        <p:txBody>
          <a:bodyPr wrap="square" rtlCol="0">
            <a:spAutoFit/>
          </a:bodyPr>
          <a:lstStyle/>
          <a:p>
            <a:pPr lvl="1">
              <a:lnSpc>
                <a:spcPct val="150000"/>
              </a:lnSpc>
            </a:pPr>
            <a:r>
              <a:rPr lang="en-US" sz="1500" b="1" dirty="0" smtClean="0">
                <a:solidFill>
                  <a:srgbClr val="660066"/>
                </a:solidFill>
                <a:latin typeface="Candara"/>
                <a:cs typeface="Candara"/>
              </a:rPr>
              <a:t>Treatment of COPD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overview:</a:t>
            </a:r>
          </a:p>
          <a:p>
            <a:pPr marL="742950" lvl="1" indent="-285750">
              <a:lnSpc>
                <a:spcPct val="150000"/>
              </a:lnSpc>
              <a:buFont typeface="Arial"/>
              <a:buChar char="•"/>
            </a:pPr>
            <a:r>
              <a:rPr lang="en-US" sz="1500" dirty="0" smtClean="0">
                <a:latin typeface="Candara"/>
                <a:cs typeface="Candara"/>
              </a:rPr>
              <a:t>Smoking cessation!!</a:t>
            </a:r>
          </a:p>
          <a:p>
            <a:pPr marL="742950" lvl="1" indent="-285750">
              <a:lnSpc>
                <a:spcPct val="150000"/>
              </a:lnSpc>
              <a:buFont typeface="Arial"/>
              <a:buChar char="•"/>
            </a:pPr>
            <a:r>
              <a:rPr lang="en-US" sz="1500" dirty="0" smtClean="0">
                <a:latin typeface="Candara"/>
                <a:cs typeface="Candara"/>
              </a:rPr>
              <a:t>Diet advice + supplements = improves respiratory muscle functioning</a:t>
            </a:r>
          </a:p>
          <a:p>
            <a:pPr marL="742950" lvl="1" indent="-285750">
              <a:lnSpc>
                <a:spcPct val="150000"/>
              </a:lnSpc>
              <a:buFont typeface="Arial"/>
              <a:buChar char="•"/>
            </a:pPr>
            <a:r>
              <a:rPr lang="en-US" sz="1500" dirty="0" smtClean="0">
                <a:latin typeface="Candara"/>
                <a:cs typeface="Candara"/>
              </a:rPr>
              <a:t>Antioxidant </a:t>
            </a:r>
            <a:r>
              <a:rPr lang="en-US" sz="1500" dirty="0" err="1">
                <a:latin typeface="Candara"/>
                <a:cs typeface="Candara"/>
              </a:rPr>
              <a:t>m</a:t>
            </a:r>
            <a:r>
              <a:rPr lang="en-US" sz="1500" dirty="0" err="1" smtClean="0">
                <a:latin typeface="Candara"/>
                <a:cs typeface="Candara"/>
              </a:rPr>
              <a:t>ucolytics</a:t>
            </a:r>
            <a:r>
              <a:rPr lang="en-US" sz="1500" dirty="0" smtClean="0">
                <a:latin typeface="Candara"/>
                <a:cs typeface="Candara"/>
              </a:rPr>
              <a:t> </a:t>
            </a:r>
            <a:r>
              <a:rPr lang="mr-IN" sz="1500" dirty="0" smtClean="0">
                <a:latin typeface="Candara"/>
                <a:cs typeface="Candara"/>
              </a:rPr>
              <a:t>–</a:t>
            </a:r>
            <a:r>
              <a:rPr lang="en-US" sz="1500" dirty="0" smtClean="0">
                <a:latin typeface="Candara"/>
                <a:cs typeface="Candara"/>
              </a:rPr>
              <a:t> productive cough (selected patients)</a:t>
            </a:r>
          </a:p>
          <a:p>
            <a:pPr marL="742950" lvl="1" indent="-285750">
              <a:lnSpc>
                <a:spcPct val="150000"/>
              </a:lnSpc>
              <a:buFont typeface="Arial"/>
              <a:buChar char="•"/>
            </a:pPr>
            <a:r>
              <a:rPr lang="en-US" sz="1500" dirty="0" smtClean="0">
                <a:latin typeface="Candara"/>
                <a:cs typeface="Candara"/>
              </a:rPr>
              <a:t>Rx for respiratory failure (</a:t>
            </a:r>
            <a:r>
              <a:rPr lang="en-US" sz="1500" dirty="0" err="1" smtClean="0">
                <a:latin typeface="Candara"/>
                <a:cs typeface="Candara"/>
              </a:rPr>
              <a:t>e.g</a:t>
            </a:r>
            <a:r>
              <a:rPr lang="en-US" sz="1500" dirty="0" smtClean="0">
                <a:latin typeface="Candara"/>
                <a:cs typeface="Candara"/>
              </a:rPr>
              <a:t> non-invasive ventilation </a:t>
            </a:r>
            <a:r>
              <a:rPr lang="mr-IN" sz="1500" dirty="0" smtClean="0">
                <a:latin typeface="Candara"/>
                <a:cs typeface="Candara"/>
              </a:rPr>
              <a:t>–</a:t>
            </a:r>
            <a:r>
              <a:rPr lang="en-US" sz="1500" dirty="0" smtClean="0">
                <a:latin typeface="Candara"/>
                <a:cs typeface="Candara"/>
              </a:rPr>
              <a:t> e.g. Rx of respiratory acidosis during an exacerbation)</a:t>
            </a:r>
          </a:p>
          <a:p>
            <a:pPr marL="742950" lvl="1" indent="-285750">
              <a:lnSpc>
                <a:spcPct val="150000"/>
              </a:lnSpc>
              <a:buFont typeface="Arial"/>
              <a:buChar char="•"/>
            </a:pPr>
            <a:r>
              <a:rPr lang="en-US" sz="1500" dirty="0" smtClean="0">
                <a:latin typeface="Candara"/>
                <a:cs typeface="Candara"/>
              </a:rPr>
              <a:t>Screen for depression and anxiety</a:t>
            </a:r>
          </a:p>
          <a:p>
            <a:pPr marL="742950" lvl="1" indent="-285750">
              <a:lnSpc>
                <a:spcPct val="150000"/>
              </a:lnSpc>
              <a:buFont typeface="Arial"/>
              <a:buChar char="•"/>
            </a:pPr>
            <a:r>
              <a:rPr lang="en-US" sz="1500" dirty="0" smtClean="0">
                <a:latin typeface="Candara"/>
                <a:cs typeface="Candara"/>
              </a:rPr>
              <a:t>Flu (annual) &amp; pneumococcal (one-off) vaccinations</a:t>
            </a:r>
          </a:p>
          <a:p>
            <a:pPr marL="742950" lvl="1" indent="-285750">
              <a:lnSpc>
                <a:spcPct val="150000"/>
              </a:lnSpc>
              <a:buFont typeface="Arial"/>
              <a:buChar char="•"/>
            </a:pPr>
            <a:r>
              <a:rPr lang="en-US" sz="1500" dirty="0" smtClean="0">
                <a:latin typeface="Candara"/>
                <a:cs typeface="Candara"/>
              </a:rPr>
              <a:t>+/- palliative care</a:t>
            </a:r>
          </a:p>
          <a:p>
            <a:pPr marL="742950" lvl="1" indent="-285750">
              <a:lnSpc>
                <a:spcPct val="150000"/>
              </a:lnSpc>
              <a:buFont typeface="Arial"/>
              <a:buChar char="•"/>
            </a:pPr>
            <a:r>
              <a:rPr lang="en-US" sz="1500" dirty="0" smtClean="0">
                <a:latin typeface="Candara"/>
                <a:cs typeface="Candara"/>
              </a:rPr>
              <a:t>Pulmonary REHABILITATION (6-8 weeks, 2/3 times per week)</a:t>
            </a:r>
          </a:p>
          <a:p>
            <a:pPr marL="1200150" lvl="2" indent="-285750">
              <a:lnSpc>
                <a:spcPct val="150000"/>
              </a:lnSpc>
              <a:buFont typeface="Arial"/>
              <a:buChar char="•"/>
            </a:pPr>
            <a:r>
              <a:rPr lang="en-US" sz="1500" dirty="0" smtClean="0">
                <a:latin typeface="Candara"/>
                <a:cs typeface="Candara"/>
              </a:rPr>
              <a:t>MRC ≥ 3 or functional impairment</a:t>
            </a:r>
          </a:p>
          <a:p>
            <a:pPr marL="742950" lvl="1" indent="-285750">
              <a:lnSpc>
                <a:spcPct val="150000"/>
              </a:lnSpc>
              <a:buFont typeface="Arial"/>
              <a:buChar char="•"/>
            </a:pPr>
            <a:r>
              <a:rPr lang="en-US" sz="1500" dirty="0" smtClean="0">
                <a:latin typeface="Candara"/>
                <a:cs typeface="Candara"/>
              </a:rPr>
              <a:t>INHALED THERAPIES</a:t>
            </a:r>
          </a:p>
          <a:p>
            <a:pPr marL="742950" lvl="1" indent="-285750">
              <a:lnSpc>
                <a:spcPct val="150000"/>
              </a:lnSpc>
              <a:buFont typeface="Arial"/>
              <a:buChar char="•"/>
            </a:pPr>
            <a:r>
              <a:rPr lang="en-US" sz="1500" dirty="0" smtClean="0">
                <a:latin typeface="Candara"/>
                <a:cs typeface="Candara"/>
              </a:rPr>
              <a:t>Long-term O2 therapy (LTOT) </a:t>
            </a:r>
            <a:r>
              <a:rPr lang="mr-IN" sz="1500" dirty="0" smtClean="0">
                <a:latin typeface="Candara"/>
                <a:cs typeface="Candara"/>
              </a:rPr>
              <a:t>–</a:t>
            </a:r>
            <a:r>
              <a:rPr lang="en-US" sz="1500" dirty="0" smtClean="0">
                <a:latin typeface="Candara"/>
                <a:cs typeface="Candara"/>
              </a:rPr>
              <a:t> if Pa02 &lt; 7.3 </a:t>
            </a:r>
            <a:r>
              <a:rPr lang="en-US" sz="1500" dirty="0" err="1" smtClean="0">
                <a:latin typeface="Candara"/>
                <a:cs typeface="Candara"/>
              </a:rPr>
              <a:t>kPa</a:t>
            </a:r>
            <a:r>
              <a:rPr lang="en-US" sz="1500" dirty="0" smtClean="0">
                <a:latin typeface="Candara"/>
                <a:cs typeface="Candara"/>
              </a:rPr>
              <a:t> + non-smoker OR PaCO2 7.3 -8.0 + pulmonary hypertension, polycythemia, peripheral oedema or nocturnal hypoxia.</a:t>
            </a:r>
          </a:p>
          <a:p>
            <a:pPr marL="1657350" lvl="3" indent="-285750">
              <a:lnSpc>
                <a:spcPct val="150000"/>
              </a:lnSpc>
              <a:buFont typeface="Arial"/>
              <a:buChar char="•"/>
            </a:pPr>
            <a:r>
              <a:rPr lang="en-US" sz="1500" dirty="0" smtClean="0">
                <a:latin typeface="Candara"/>
                <a:cs typeface="Candara"/>
              </a:rPr>
              <a:t>Surgery </a:t>
            </a:r>
            <a:r>
              <a:rPr lang="mr-IN" sz="1500" dirty="0" smtClean="0">
                <a:latin typeface="Candara"/>
                <a:cs typeface="Candara"/>
              </a:rPr>
              <a:t>–</a:t>
            </a:r>
            <a:r>
              <a:rPr lang="en-US" sz="1500" dirty="0" smtClean="0">
                <a:latin typeface="Candara"/>
                <a:cs typeface="Candara"/>
              </a:rPr>
              <a:t> recurrent pneumothoracies, isolated bullous disease (bullectomy), lung-volume reduction surgery (LVRS)</a:t>
            </a:r>
          </a:p>
          <a:p>
            <a:pPr marL="742950" lvl="1" indent="-285750">
              <a:lnSpc>
                <a:spcPct val="150000"/>
              </a:lnSpc>
              <a:buFont typeface="Arial"/>
              <a:buChar char="•"/>
            </a:pPr>
            <a:r>
              <a:rPr lang="en-US" sz="1500" dirty="0" smtClean="0">
                <a:latin typeface="Candara"/>
                <a:cs typeface="Candara"/>
              </a:rPr>
              <a:t> </a:t>
            </a:r>
          </a:p>
          <a:p>
            <a:pPr lvl="2">
              <a:lnSpc>
                <a:spcPct val="150000"/>
              </a:lnSpc>
            </a:pPr>
            <a:endParaRPr lang="en-US" sz="1500" dirty="0" smtClean="0">
              <a:latin typeface="Candara"/>
              <a:cs typeface="Candara"/>
            </a:endParaRPr>
          </a:p>
        </p:txBody>
      </p:sp>
    </p:spTree>
    <p:extLst>
      <p:ext uri="{BB962C8B-B14F-4D97-AF65-F5344CB8AC3E}">
        <p14:creationId xmlns:p14="http://schemas.microsoft.com/office/powerpoint/2010/main" val="179426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altLang="en-US" smtClean="0"/>
              <a:t>     </a:t>
            </a:r>
          </a:p>
        </p:txBody>
      </p:sp>
      <p:sp>
        <p:nvSpPr>
          <p:cNvPr id="2051" name="Content Placeholder 15"/>
          <p:cNvSpPr>
            <a:spLocks noGrp="1"/>
          </p:cNvSpPr>
          <p:nvPr>
            <p:ph idx="1"/>
          </p:nvPr>
        </p:nvSpPr>
        <p:spPr>
          <a:xfrm>
            <a:off x="457200" y="2981325"/>
            <a:ext cx="8229600" cy="3144838"/>
          </a:xfrm>
        </p:spPr>
        <p:txBody>
          <a:bodyPr/>
          <a:lstStyle/>
          <a:p>
            <a:pPr algn="r" eaLnBrk="1" hangingPunct="1">
              <a:buFont typeface="Arial" charset="0"/>
              <a:buNone/>
            </a:pPr>
            <a:r>
              <a:rPr lang="en-US" altLang="en-US" sz="2800" dirty="0" smtClean="0">
                <a:solidFill>
                  <a:srgbClr val="660066"/>
                </a:solidFill>
                <a:latin typeface="Candara"/>
                <a:cs typeface="Candara"/>
              </a:rPr>
              <a:t>Phase 2a Revision Session</a:t>
            </a:r>
          </a:p>
          <a:p>
            <a:pPr algn="r" eaLnBrk="1" hangingPunct="1">
              <a:buFont typeface="Arial" charset="0"/>
              <a:buNone/>
            </a:pPr>
            <a:endParaRPr lang="en-US" altLang="en-US" sz="2800" dirty="0">
              <a:solidFill>
                <a:srgbClr val="660066"/>
              </a:solidFill>
              <a:latin typeface="Candara"/>
              <a:cs typeface="Candara"/>
            </a:endParaRPr>
          </a:p>
          <a:p>
            <a:pPr algn="r" eaLnBrk="1" hangingPunct="1">
              <a:buFont typeface="Arial" charset="0"/>
              <a:buNone/>
            </a:pPr>
            <a:r>
              <a:rPr lang="en-US" altLang="en-US" sz="1800" dirty="0" smtClean="0">
                <a:solidFill>
                  <a:srgbClr val="660066"/>
                </a:solidFill>
                <a:latin typeface="Candara"/>
                <a:cs typeface="Candara"/>
              </a:rPr>
              <a:t>Jonny Jackson (3a)</a:t>
            </a:r>
          </a:p>
          <a:p>
            <a:pPr algn="r" eaLnBrk="1" hangingPunct="1">
              <a:buNone/>
            </a:pPr>
            <a:r>
              <a:rPr lang="en-US" altLang="en-US" sz="1800" dirty="0" smtClean="0">
                <a:solidFill>
                  <a:srgbClr val="660066"/>
                </a:solidFill>
                <a:latin typeface="Candara"/>
                <a:cs typeface="Candara"/>
              </a:rPr>
              <a:t>jjackson7</a:t>
            </a:r>
            <a:r>
              <a:rPr lang="en-US" altLang="en-US" sz="1800" dirty="0">
                <a:solidFill>
                  <a:srgbClr val="660066"/>
                </a:solidFill>
                <a:latin typeface="Candara"/>
                <a:cs typeface="Candara"/>
              </a:rPr>
              <a:t>@</a:t>
            </a:r>
            <a:r>
              <a:rPr lang="en-US" altLang="en-US" sz="1800" dirty="0" smtClean="0">
                <a:solidFill>
                  <a:srgbClr val="660066"/>
                </a:solidFill>
                <a:latin typeface="Candara"/>
                <a:cs typeface="Candara"/>
              </a:rPr>
              <a:t>sheffield.ac.uk</a:t>
            </a:r>
          </a:p>
          <a:p>
            <a:pPr algn="r" eaLnBrk="1" hangingPunct="1">
              <a:buFont typeface="Arial" charset="0"/>
              <a:buNone/>
            </a:pPr>
            <a:r>
              <a:rPr lang="en-US" altLang="en-US" sz="1800" dirty="0">
                <a:solidFill>
                  <a:srgbClr val="660066"/>
                </a:solidFill>
                <a:latin typeface="Candara"/>
                <a:cs typeface="Candara"/>
              </a:rPr>
              <a:t>&amp;</a:t>
            </a:r>
            <a:endParaRPr lang="en-US" altLang="en-US" sz="1800" dirty="0" smtClean="0">
              <a:solidFill>
                <a:srgbClr val="660066"/>
              </a:solidFill>
              <a:latin typeface="Candara"/>
              <a:cs typeface="Candara"/>
            </a:endParaRPr>
          </a:p>
          <a:p>
            <a:pPr algn="r" eaLnBrk="1" hangingPunct="1">
              <a:buFont typeface="Arial" charset="0"/>
              <a:buNone/>
            </a:pPr>
            <a:r>
              <a:rPr lang="en-US" altLang="en-US" sz="1800" dirty="0" smtClean="0">
                <a:solidFill>
                  <a:srgbClr val="660066"/>
                </a:solidFill>
                <a:latin typeface="Candara"/>
                <a:cs typeface="Candara"/>
              </a:rPr>
              <a:t>Rob Chan (3a)</a:t>
            </a:r>
          </a:p>
        </p:txBody>
      </p:sp>
      <p:sp>
        <p:nvSpPr>
          <p:cNvPr id="17" name="TextBox 16"/>
          <p:cNvSpPr txBox="1"/>
          <p:nvPr/>
        </p:nvSpPr>
        <p:spPr>
          <a:xfrm>
            <a:off x="457200" y="274638"/>
            <a:ext cx="8229600" cy="1981200"/>
          </a:xfrm>
          <a:prstGeom prst="rect">
            <a:avLst/>
          </a:prstGeom>
          <a:solidFill>
            <a:schemeClr val="tx2">
              <a:lumMod val="60000"/>
              <a:lumOff val="40000"/>
              <a:alpha val="67000"/>
            </a:schemeClr>
          </a:solidFill>
        </p:spPr>
        <p:txBody>
          <a:bodyPr>
            <a:spAutoFit/>
          </a:bodyPr>
          <a:lstStyle/>
          <a:p>
            <a:pPr fontAlgn="auto">
              <a:spcBef>
                <a:spcPts val="0"/>
              </a:spcBef>
              <a:spcAft>
                <a:spcPts val="0"/>
              </a:spcAft>
              <a:defRPr/>
            </a:pPr>
            <a:endParaRPr lang="en-US" dirty="0">
              <a:latin typeface="+mn-lt"/>
            </a:endParaRPr>
          </a:p>
        </p:txBody>
      </p:sp>
      <p:sp>
        <p:nvSpPr>
          <p:cNvPr id="2054" name="TextBox 19"/>
          <p:cNvSpPr txBox="1">
            <a:spLocks noChangeArrowheads="1"/>
          </p:cNvSpPr>
          <p:nvPr/>
        </p:nvSpPr>
        <p:spPr bwMode="auto">
          <a:xfrm>
            <a:off x="1187610" y="6457669"/>
            <a:ext cx="50641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2" name="Picture 1"/>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[8]</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10" name="TextBox 9"/>
          <p:cNvSpPr txBox="1"/>
          <p:nvPr/>
        </p:nvSpPr>
        <p:spPr>
          <a:xfrm>
            <a:off x="-51414" y="807343"/>
            <a:ext cx="8738214" cy="7967565"/>
          </a:xfrm>
          <a:prstGeom prst="rect">
            <a:avLst/>
          </a:prstGeom>
          <a:noFill/>
        </p:spPr>
        <p:txBody>
          <a:bodyPr wrap="square" rtlCol="0">
            <a:spAutoFit/>
          </a:bodyPr>
          <a:lstStyle/>
          <a:p>
            <a:pPr lvl="1">
              <a:lnSpc>
                <a:spcPct val="150000"/>
              </a:lnSpc>
            </a:pPr>
            <a:r>
              <a:rPr lang="en-US" sz="1500" b="1" dirty="0" smtClean="0">
                <a:solidFill>
                  <a:srgbClr val="660066"/>
                </a:solidFill>
                <a:latin typeface="Candara"/>
                <a:cs typeface="Candara"/>
              </a:rPr>
              <a:t>Stable COPD:</a:t>
            </a:r>
          </a:p>
          <a:p>
            <a:pPr marL="742950" lvl="1" indent="-285750">
              <a:lnSpc>
                <a:spcPct val="150000"/>
              </a:lnSpc>
              <a:buFont typeface="Arial"/>
              <a:buChar char="•"/>
            </a:pPr>
            <a:r>
              <a:rPr lang="en-US" sz="1500" b="1" dirty="0" smtClean="0">
                <a:solidFill>
                  <a:srgbClr val="660066"/>
                </a:solidFill>
                <a:latin typeface="Candara"/>
                <a:cs typeface="Candara"/>
              </a:rPr>
              <a:t>B</a:t>
            </a:r>
            <a:r>
              <a:rPr lang="en-US" sz="1500" b="1" baseline="-25000" dirty="0" smtClean="0">
                <a:solidFill>
                  <a:srgbClr val="660066"/>
                </a:solidFill>
                <a:latin typeface="Candara"/>
                <a:cs typeface="Candara"/>
              </a:rPr>
              <a:t>2</a:t>
            </a:r>
            <a:r>
              <a:rPr lang="en-US" sz="1500" b="1" dirty="0" smtClean="0">
                <a:solidFill>
                  <a:srgbClr val="660066"/>
                </a:solidFill>
                <a:latin typeface="Candara"/>
                <a:cs typeface="Candara"/>
              </a:rPr>
              <a:t> agonists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a:t>
            </a:r>
            <a:r>
              <a:rPr lang="en-US" sz="1500" dirty="0" smtClean="0">
                <a:solidFill>
                  <a:srgbClr val="000000"/>
                </a:solidFill>
                <a:latin typeface="Candara"/>
                <a:cs typeface="Candara"/>
              </a:rPr>
              <a:t>short acting (salbutamol) &amp; long-acting (</a:t>
            </a:r>
            <a:r>
              <a:rPr lang="en-US" sz="1500" dirty="0" err="1" smtClean="0">
                <a:solidFill>
                  <a:srgbClr val="000000"/>
                </a:solidFill>
                <a:latin typeface="Candara"/>
                <a:cs typeface="Candara"/>
              </a:rPr>
              <a:t>formoterol</a:t>
            </a:r>
            <a:r>
              <a:rPr lang="en-US" sz="1500" dirty="0" smtClean="0">
                <a:solidFill>
                  <a:srgbClr val="000000"/>
                </a:solidFill>
                <a:latin typeface="Candara"/>
                <a:cs typeface="Candara"/>
              </a:rPr>
              <a:t> &amp; </a:t>
            </a:r>
            <a:r>
              <a:rPr lang="en-US" sz="1500" dirty="0" err="1" smtClean="0">
                <a:solidFill>
                  <a:srgbClr val="000000"/>
                </a:solidFill>
                <a:latin typeface="Candara"/>
                <a:cs typeface="Candara"/>
              </a:rPr>
              <a:t>indacaterol</a:t>
            </a:r>
            <a:r>
              <a:rPr lang="en-US" sz="1500" dirty="0" smtClean="0">
                <a:solidFill>
                  <a:srgbClr val="000000"/>
                </a:solidFill>
                <a:latin typeface="Candara"/>
                <a:cs typeface="Candara"/>
              </a:rPr>
              <a:t>). Increase </a:t>
            </a:r>
            <a:r>
              <a:rPr lang="en-US" sz="1500" dirty="0" err="1" smtClean="0">
                <a:solidFill>
                  <a:srgbClr val="000000"/>
                </a:solidFill>
                <a:latin typeface="Candara"/>
                <a:cs typeface="Candara"/>
              </a:rPr>
              <a:t>cAMP</a:t>
            </a:r>
            <a:endParaRPr lang="en-US" sz="1500" dirty="0" smtClean="0">
              <a:solidFill>
                <a:srgbClr val="000000"/>
              </a:solidFill>
              <a:latin typeface="Candara"/>
              <a:cs typeface="Candara"/>
            </a:endParaRPr>
          </a:p>
          <a:p>
            <a:pPr marL="742950" lvl="1" indent="-285750">
              <a:lnSpc>
                <a:spcPct val="150000"/>
              </a:lnSpc>
              <a:buFont typeface="Arial"/>
              <a:buChar char="•"/>
            </a:pPr>
            <a:r>
              <a:rPr lang="en-US" sz="1500" b="1" dirty="0" smtClean="0">
                <a:solidFill>
                  <a:srgbClr val="660066"/>
                </a:solidFill>
                <a:latin typeface="Candara"/>
                <a:cs typeface="Candara"/>
              </a:rPr>
              <a:t>Antimuscarinics (M3 receptors)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a:t>
            </a:r>
            <a:r>
              <a:rPr lang="en-US" sz="1500" dirty="0" smtClean="0">
                <a:solidFill>
                  <a:srgbClr val="000000"/>
                </a:solidFill>
                <a:latin typeface="Candara"/>
                <a:cs typeface="Candara"/>
              </a:rPr>
              <a:t>Short-acting (</a:t>
            </a:r>
            <a:r>
              <a:rPr lang="en-US" sz="1500" dirty="0" smtClean="0">
                <a:latin typeface="Candara"/>
                <a:cs typeface="Candara"/>
              </a:rPr>
              <a:t>ipratropium and </a:t>
            </a:r>
            <a:r>
              <a:rPr lang="en-US" sz="1500" dirty="0" err="1" smtClean="0">
                <a:latin typeface="Candara"/>
                <a:cs typeface="Candara"/>
              </a:rPr>
              <a:t>oxitropium</a:t>
            </a:r>
            <a:r>
              <a:rPr lang="en-US" sz="1500" dirty="0" smtClean="0">
                <a:latin typeface="Candara"/>
                <a:cs typeface="Candara"/>
              </a:rPr>
              <a:t>) &amp; long-acting (</a:t>
            </a:r>
            <a:r>
              <a:rPr lang="en-US" sz="1500" dirty="0" err="1" smtClean="0">
                <a:latin typeface="Candara"/>
                <a:cs typeface="Candara"/>
              </a:rPr>
              <a:t>tiotropium</a:t>
            </a:r>
            <a:r>
              <a:rPr lang="en-US" sz="1500" dirty="0" smtClean="0">
                <a:latin typeface="Candara"/>
                <a:cs typeface="Candara"/>
              </a:rPr>
              <a:t>, </a:t>
            </a:r>
            <a:r>
              <a:rPr lang="en-US" sz="1500" dirty="0" err="1" smtClean="0">
                <a:latin typeface="Candara"/>
                <a:cs typeface="Candara"/>
              </a:rPr>
              <a:t>aclidinium</a:t>
            </a:r>
            <a:r>
              <a:rPr lang="en-US" sz="1500" dirty="0" smtClean="0">
                <a:latin typeface="Candara"/>
                <a:cs typeface="Candara"/>
              </a:rPr>
              <a:t>)</a:t>
            </a:r>
          </a:p>
          <a:p>
            <a:pPr marL="742950" lvl="1" indent="-285750">
              <a:lnSpc>
                <a:spcPct val="150000"/>
              </a:lnSpc>
              <a:buFont typeface="Arial"/>
              <a:buChar char="•"/>
            </a:pPr>
            <a:r>
              <a:rPr lang="en-US" sz="1500" b="1" dirty="0" err="1" smtClean="0">
                <a:solidFill>
                  <a:srgbClr val="660066"/>
                </a:solidFill>
                <a:latin typeface="Candara"/>
                <a:cs typeface="Candara"/>
              </a:rPr>
              <a:t>Methylxanthines</a:t>
            </a:r>
            <a:r>
              <a:rPr lang="en-US" sz="1500" b="1" dirty="0" smtClean="0">
                <a:solidFill>
                  <a:srgbClr val="660066"/>
                </a:solidFill>
                <a:latin typeface="Candara"/>
                <a:cs typeface="Candara"/>
              </a:rPr>
              <a:t>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a:t>
            </a:r>
            <a:r>
              <a:rPr lang="en-US" sz="1500" dirty="0" smtClean="0">
                <a:latin typeface="Candara"/>
                <a:cs typeface="Candara"/>
              </a:rPr>
              <a:t>theophylline &amp; aminophylline = modest bronchodilator effects. Metabolized by CYP 450 and clearance decreases with age.</a:t>
            </a:r>
          </a:p>
          <a:p>
            <a:pPr marL="742950" lvl="1" indent="-285750">
              <a:lnSpc>
                <a:spcPct val="150000"/>
              </a:lnSpc>
              <a:buFont typeface="Arial"/>
              <a:buChar char="•"/>
            </a:pPr>
            <a:r>
              <a:rPr lang="en-US" sz="1500" b="1" dirty="0" smtClean="0">
                <a:solidFill>
                  <a:srgbClr val="660066"/>
                </a:solidFill>
                <a:latin typeface="Candara"/>
                <a:cs typeface="Candara"/>
              </a:rPr>
              <a:t>ICS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a:t>
            </a:r>
            <a:r>
              <a:rPr lang="en-US" sz="1500" dirty="0" smtClean="0">
                <a:latin typeface="Candara"/>
                <a:cs typeface="Candara"/>
              </a:rPr>
              <a:t>e.g.  </a:t>
            </a:r>
            <a:r>
              <a:rPr lang="en-US" sz="1500" dirty="0" err="1">
                <a:latin typeface="Candara"/>
                <a:cs typeface="Candara"/>
              </a:rPr>
              <a:t>b</a:t>
            </a:r>
            <a:r>
              <a:rPr lang="en-US" sz="1500" dirty="0" err="1" smtClean="0">
                <a:latin typeface="Candara"/>
                <a:cs typeface="Candara"/>
              </a:rPr>
              <a:t>eclomethasone</a:t>
            </a:r>
            <a:r>
              <a:rPr lang="en-US" sz="1500" dirty="0" smtClean="0">
                <a:latin typeface="Candara"/>
                <a:cs typeface="Candara"/>
              </a:rPr>
              <a:t>, budesonide and fluticasone = anti-inflammatory agents. Used w/ LABA or as part of a triple therapy of LABA + LAMA + ICS. </a:t>
            </a:r>
          </a:p>
          <a:p>
            <a:pPr marL="742950" lvl="1" indent="-285750">
              <a:lnSpc>
                <a:spcPct val="150000"/>
              </a:lnSpc>
              <a:buFont typeface="Arial"/>
              <a:buChar char="•"/>
            </a:pPr>
            <a:r>
              <a:rPr lang="en-US" sz="1500" dirty="0">
                <a:latin typeface="Candara"/>
                <a:cs typeface="Candara"/>
              </a:rPr>
              <a:t>GOLD guidance </a:t>
            </a:r>
            <a:r>
              <a:rPr lang="mr-IN" sz="1500" dirty="0">
                <a:latin typeface="Candara"/>
                <a:cs typeface="Candara"/>
              </a:rPr>
              <a:t>–</a:t>
            </a:r>
            <a:r>
              <a:rPr lang="en-US" sz="1500" dirty="0">
                <a:latin typeface="Candara"/>
                <a:cs typeface="Candara"/>
              </a:rPr>
              <a:t> move </a:t>
            </a:r>
            <a:r>
              <a:rPr lang="en-US" sz="1500" dirty="0" smtClean="0">
                <a:latin typeface="Candara"/>
                <a:cs typeface="Candara"/>
              </a:rPr>
              <a:t>towards early </a:t>
            </a:r>
            <a:r>
              <a:rPr lang="en-US" sz="1500" dirty="0">
                <a:latin typeface="Candara"/>
                <a:cs typeface="Candara"/>
              </a:rPr>
              <a:t>maximal </a:t>
            </a:r>
            <a:r>
              <a:rPr lang="en-US" sz="1500" dirty="0" err="1">
                <a:latin typeface="Candara"/>
                <a:cs typeface="Candara"/>
              </a:rPr>
              <a:t>bronchodilatation</a:t>
            </a:r>
            <a:r>
              <a:rPr lang="en-US" sz="1500" dirty="0">
                <a:latin typeface="Candara"/>
                <a:cs typeface="Candara"/>
              </a:rPr>
              <a:t>  w/ LABA +/- LAMA</a:t>
            </a:r>
          </a:p>
          <a:p>
            <a:pPr marL="742950" lvl="1" indent="-285750">
              <a:lnSpc>
                <a:spcPct val="150000"/>
              </a:lnSpc>
              <a:buFont typeface="Arial"/>
              <a:buChar char="•"/>
            </a:pPr>
            <a:r>
              <a:rPr lang="en-US" sz="1500" dirty="0">
                <a:latin typeface="Candara"/>
                <a:cs typeface="Candara"/>
              </a:rPr>
              <a:t>Never use a regular ICS alone as </a:t>
            </a:r>
            <a:r>
              <a:rPr lang="en-US" sz="1500" dirty="0" smtClean="0">
                <a:latin typeface="Candara"/>
                <a:cs typeface="Candara"/>
              </a:rPr>
              <a:t>increases the </a:t>
            </a:r>
            <a:r>
              <a:rPr lang="en-US" sz="1500" dirty="0">
                <a:latin typeface="Candara"/>
                <a:cs typeface="Candara"/>
              </a:rPr>
              <a:t>risk of </a:t>
            </a:r>
            <a:r>
              <a:rPr lang="en-US" sz="1500" b="1" dirty="0">
                <a:solidFill>
                  <a:srgbClr val="660066"/>
                </a:solidFill>
                <a:latin typeface="Candara"/>
                <a:cs typeface="Candara"/>
              </a:rPr>
              <a:t>PNEUMONIA</a:t>
            </a:r>
            <a:r>
              <a:rPr lang="en-US" sz="1500" dirty="0">
                <a:latin typeface="Candara"/>
                <a:cs typeface="Candara"/>
              </a:rPr>
              <a:t> by x2 (especially in severe </a:t>
            </a:r>
            <a:r>
              <a:rPr lang="en-US" sz="1500" dirty="0" smtClean="0">
                <a:latin typeface="Candara"/>
                <a:cs typeface="Candara"/>
              </a:rPr>
              <a:t>dx)</a:t>
            </a:r>
          </a:p>
          <a:p>
            <a:pPr marL="742950" lvl="1" indent="-285750">
              <a:lnSpc>
                <a:spcPct val="150000"/>
              </a:lnSpc>
              <a:buFont typeface="Arial"/>
              <a:buChar char="•"/>
            </a:pPr>
            <a:r>
              <a:rPr lang="en-US" sz="1500" dirty="0" smtClean="0">
                <a:latin typeface="Candara"/>
                <a:cs typeface="Candara"/>
              </a:rPr>
              <a:t>LABAs and LAMAs </a:t>
            </a:r>
            <a:r>
              <a:rPr lang="mr-IN" sz="1500" dirty="0" smtClean="0">
                <a:latin typeface="Candara"/>
                <a:cs typeface="Candara"/>
              </a:rPr>
              <a:t>–</a:t>
            </a:r>
            <a:r>
              <a:rPr lang="en-US" sz="1500" dirty="0" smtClean="0">
                <a:latin typeface="Candara"/>
                <a:cs typeface="Candara"/>
              </a:rPr>
              <a:t> reduce exacerbation rates and improve lung function, dyspnoea and health status.</a:t>
            </a:r>
          </a:p>
          <a:p>
            <a:pPr marL="742950" lvl="1" indent="-285750">
              <a:lnSpc>
                <a:spcPct val="150000"/>
              </a:lnSpc>
              <a:buFont typeface="Arial"/>
              <a:buChar char="•"/>
            </a:pPr>
            <a:r>
              <a:rPr lang="en-US" sz="1500" dirty="0" smtClean="0">
                <a:latin typeface="Candara"/>
                <a:cs typeface="Candara"/>
              </a:rPr>
              <a:t>Other drugs used </a:t>
            </a:r>
            <a:r>
              <a:rPr lang="mr-IN" sz="1500" dirty="0" smtClean="0">
                <a:latin typeface="Candara"/>
                <a:cs typeface="Candara"/>
              </a:rPr>
              <a:t>–</a:t>
            </a:r>
            <a:r>
              <a:rPr lang="en-US" sz="1500" dirty="0" smtClean="0">
                <a:latin typeface="Candara"/>
                <a:cs typeface="Candara"/>
              </a:rPr>
              <a:t> </a:t>
            </a:r>
            <a:r>
              <a:rPr lang="en-US" sz="1500" b="1" dirty="0" smtClean="0">
                <a:solidFill>
                  <a:srgbClr val="660066"/>
                </a:solidFill>
                <a:latin typeface="Candara"/>
                <a:cs typeface="Candara"/>
              </a:rPr>
              <a:t>PDE4 </a:t>
            </a:r>
            <a:r>
              <a:rPr lang="en-US" sz="1500" b="1" dirty="0">
                <a:solidFill>
                  <a:srgbClr val="660066"/>
                </a:solidFill>
                <a:latin typeface="Candara"/>
                <a:cs typeface="Candara"/>
              </a:rPr>
              <a:t>inhibitors </a:t>
            </a:r>
            <a:r>
              <a:rPr lang="en-US" sz="1500" dirty="0">
                <a:latin typeface="Candara"/>
                <a:cs typeface="Candara"/>
              </a:rPr>
              <a:t>(roflumilast 500µg </a:t>
            </a:r>
            <a:r>
              <a:rPr lang="en-US" sz="1500" dirty="0" smtClean="0">
                <a:latin typeface="Candara"/>
                <a:cs typeface="Candara"/>
              </a:rPr>
              <a:t>OD), exacerbation prophylaxis with </a:t>
            </a:r>
            <a:r>
              <a:rPr lang="en-US" sz="1500" b="1" dirty="0" smtClean="0">
                <a:solidFill>
                  <a:srgbClr val="660066"/>
                </a:solidFill>
                <a:latin typeface="Candara"/>
                <a:cs typeface="Candara"/>
              </a:rPr>
              <a:t>macrolide antibiotics </a:t>
            </a:r>
            <a:r>
              <a:rPr lang="en-US" sz="1500" dirty="0" smtClean="0">
                <a:latin typeface="Candara"/>
                <a:cs typeface="Candara"/>
              </a:rPr>
              <a:t>(e.g. azithromycin)</a:t>
            </a:r>
            <a:r>
              <a:rPr lang="en-US" sz="1500" b="1" dirty="0" smtClean="0">
                <a:solidFill>
                  <a:srgbClr val="660066"/>
                </a:solidFill>
                <a:latin typeface="Candara"/>
                <a:cs typeface="Candara"/>
              </a:rPr>
              <a:t>, </a:t>
            </a:r>
            <a:r>
              <a:rPr lang="en-US" sz="1500" b="1" dirty="0" err="1" smtClean="0">
                <a:solidFill>
                  <a:srgbClr val="660066"/>
                </a:solidFill>
                <a:latin typeface="Candara"/>
                <a:cs typeface="Candara"/>
              </a:rPr>
              <a:t>mucolytics</a:t>
            </a:r>
            <a:r>
              <a:rPr lang="en-US" sz="1500" b="1" dirty="0" smtClean="0">
                <a:solidFill>
                  <a:srgbClr val="660066"/>
                </a:solidFill>
                <a:latin typeface="Candara"/>
                <a:cs typeface="Candara"/>
              </a:rPr>
              <a:t> </a:t>
            </a:r>
            <a:r>
              <a:rPr lang="en-US" sz="1500" dirty="0" smtClean="0">
                <a:latin typeface="Candara"/>
                <a:cs typeface="Candara"/>
              </a:rPr>
              <a:t>(N-AC and </a:t>
            </a:r>
            <a:r>
              <a:rPr lang="en-US" sz="1500" dirty="0" err="1" smtClean="0">
                <a:latin typeface="Candara"/>
                <a:cs typeface="Candara"/>
              </a:rPr>
              <a:t>carbocysteine</a:t>
            </a:r>
            <a:r>
              <a:rPr lang="en-US" sz="1500" dirty="0" smtClean="0">
                <a:latin typeface="Candara"/>
                <a:cs typeface="Candara"/>
              </a:rPr>
              <a:t>), statins?? Leukotriene modifiers??</a:t>
            </a:r>
            <a:endParaRPr lang="en-US" sz="1500" dirty="0">
              <a:latin typeface="Candara"/>
              <a:cs typeface="Candara"/>
            </a:endParaRPr>
          </a:p>
          <a:p>
            <a:pPr marL="742950" lvl="1" indent="-285750">
              <a:lnSpc>
                <a:spcPct val="150000"/>
              </a:lnSpc>
              <a:buFont typeface="Arial"/>
              <a:buChar char="•"/>
            </a:pPr>
            <a:endParaRPr lang="en-US" sz="1500" dirty="0" smtClean="0">
              <a:latin typeface="Candara"/>
              <a:cs typeface="Candara"/>
            </a:endParaRPr>
          </a:p>
          <a:p>
            <a:pPr marL="742950" lvl="1" indent="-285750">
              <a:lnSpc>
                <a:spcPct val="150000"/>
              </a:lnSpc>
              <a:buFont typeface="Arial"/>
              <a:buChar char="•"/>
            </a:pPr>
            <a:endParaRPr lang="en-US" sz="1500" b="1" dirty="0">
              <a:solidFill>
                <a:srgbClr val="660066"/>
              </a:solidFill>
              <a:latin typeface="Candara"/>
              <a:cs typeface="Candara"/>
            </a:endParaRPr>
          </a:p>
          <a:p>
            <a:endParaRPr lang="en-US" dirty="0"/>
          </a:p>
          <a:p>
            <a:pPr marL="742950" lvl="1" indent="-285750">
              <a:lnSpc>
                <a:spcPct val="150000"/>
              </a:lnSpc>
              <a:buFont typeface="Arial"/>
              <a:buChar char="•"/>
            </a:pPr>
            <a:endParaRPr lang="en-US" sz="1500" b="1" dirty="0" smtClean="0">
              <a:solidFill>
                <a:srgbClr val="660066"/>
              </a:solidFill>
              <a:latin typeface="Candara"/>
              <a:cs typeface="Candara"/>
            </a:endParaRPr>
          </a:p>
          <a:p>
            <a:pPr lvl="1">
              <a:lnSpc>
                <a:spcPct val="150000"/>
              </a:lnSpc>
            </a:pPr>
            <a:endParaRPr lang="en-US" sz="1500" b="1" dirty="0" smtClean="0">
              <a:solidFill>
                <a:srgbClr val="660066"/>
              </a:solidFill>
              <a:latin typeface="Candara"/>
              <a:cs typeface="Candara"/>
            </a:endParaRPr>
          </a:p>
          <a:p>
            <a:pPr marL="742950" lvl="1" indent="-285750">
              <a:lnSpc>
                <a:spcPct val="150000"/>
              </a:lnSpc>
              <a:buFont typeface="Arial"/>
              <a:buChar char="•"/>
            </a:pPr>
            <a:endParaRPr lang="en-US" sz="1500" b="1" dirty="0" smtClean="0">
              <a:solidFill>
                <a:srgbClr val="660066"/>
              </a:solidFill>
              <a:latin typeface="Candara"/>
              <a:cs typeface="Candara"/>
            </a:endParaRPr>
          </a:p>
          <a:p>
            <a:pPr lvl="1">
              <a:lnSpc>
                <a:spcPct val="150000"/>
              </a:lnSpc>
            </a:pPr>
            <a:r>
              <a:rPr lang="en-US" sz="1500" dirty="0" smtClean="0">
                <a:latin typeface="Candara"/>
                <a:cs typeface="Candara"/>
              </a:rPr>
              <a:t> </a:t>
            </a:r>
          </a:p>
          <a:p>
            <a:pPr lvl="2">
              <a:lnSpc>
                <a:spcPct val="150000"/>
              </a:lnSpc>
            </a:pPr>
            <a:endParaRPr lang="en-US" sz="1500" dirty="0" smtClean="0">
              <a:latin typeface="Candara"/>
              <a:cs typeface="Candara"/>
            </a:endParaRPr>
          </a:p>
        </p:txBody>
      </p:sp>
    </p:spTree>
    <p:extLst>
      <p:ext uri="{BB962C8B-B14F-4D97-AF65-F5344CB8AC3E}">
        <p14:creationId xmlns:p14="http://schemas.microsoft.com/office/powerpoint/2010/main" val="3831459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[8]</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pic>
        <p:nvPicPr>
          <p:cNvPr id="5" name="Picture 4"/>
          <p:cNvPicPr>
            <a:picLocks noChangeAspect="1"/>
          </p:cNvPicPr>
          <p:nvPr/>
        </p:nvPicPr>
        <p:blipFill>
          <a:blip r:embed="rId4"/>
          <a:stretch>
            <a:fillRect/>
          </a:stretch>
        </p:blipFill>
        <p:spPr>
          <a:xfrm>
            <a:off x="983584" y="257510"/>
            <a:ext cx="7016667" cy="6363953"/>
          </a:xfrm>
          <a:prstGeom prst="rect">
            <a:avLst/>
          </a:prstGeom>
        </p:spPr>
      </p:pic>
    </p:spTree>
    <p:extLst>
      <p:ext uri="{BB962C8B-B14F-4D97-AF65-F5344CB8AC3E}">
        <p14:creationId xmlns:p14="http://schemas.microsoft.com/office/powerpoint/2010/main" val="1173525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3-14 at 19.41.3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772360"/>
            <a:ext cx="8229600" cy="5410089"/>
          </a:xfrm>
          <a:prstGeom prst="rect">
            <a:avLst/>
          </a:prstGeom>
        </p:spPr>
      </p:pic>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[10]</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Tree>
    <p:extLst>
      <p:ext uri="{BB962C8B-B14F-4D97-AF65-F5344CB8AC3E}">
        <p14:creationId xmlns:p14="http://schemas.microsoft.com/office/powerpoint/2010/main" val="3315002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COPD [11]</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8" name="TextBox 7"/>
          <p:cNvSpPr txBox="1"/>
          <p:nvPr/>
        </p:nvSpPr>
        <p:spPr>
          <a:xfrm>
            <a:off x="389109" y="797858"/>
            <a:ext cx="7930353" cy="6305572"/>
          </a:xfrm>
          <a:prstGeom prst="rect">
            <a:avLst/>
          </a:prstGeom>
          <a:noFill/>
        </p:spPr>
        <p:txBody>
          <a:bodyPr wrap="square" rtlCol="0">
            <a:spAutoFit/>
          </a:bodyPr>
          <a:lstStyle/>
          <a:p>
            <a:pPr>
              <a:lnSpc>
                <a:spcPct val="150000"/>
              </a:lnSpc>
            </a:pPr>
            <a:r>
              <a:rPr lang="en-US" sz="1500" b="1" dirty="0" smtClean="0">
                <a:solidFill>
                  <a:srgbClr val="660066"/>
                </a:solidFill>
                <a:latin typeface="Candara"/>
                <a:cs typeface="Candara"/>
              </a:rPr>
              <a:t>COPD exacerbations:</a:t>
            </a:r>
            <a:endParaRPr lang="en-US" sz="1500" b="1" dirty="0">
              <a:solidFill>
                <a:srgbClr val="660066"/>
              </a:solidFill>
              <a:latin typeface="Candara"/>
              <a:cs typeface="Candara"/>
            </a:endParaRPr>
          </a:p>
          <a:p>
            <a:pPr>
              <a:lnSpc>
                <a:spcPct val="150000"/>
              </a:lnSpc>
            </a:pPr>
            <a:r>
              <a:rPr lang="en-US" sz="1500" dirty="0">
                <a:latin typeface="Candara"/>
                <a:cs typeface="Candara"/>
              </a:rPr>
              <a:t>They are classified as</a:t>
            </a:r>
            <a:r>
              <a:rPr lang="en-US" sz="1500" dirty="0" smtClean="0">
                <a:latin typeface="Candara"/>
                <a:cs typeface="Candara"/>
              </a:rPr>
              <a:t>:</a:t>
            </a:r>
            <a:endParaRPr lang="en-US" sz="1500" dirty="0">
              <a:latin typeface="Candara"/>
              <a:cs typeface="Candara"/>
            </a:endParaRPr>
          </a:p>
          <a:p>
            <a:pPr marL="285750" indent="-285750">
              <a:lnSpc>
                <a:spcPct val="150000"/>
              </a:lnSpc>
              <a:buFont typeface="Arial"/>
              <a:buChar char="•"/>
            </a:pPr>
            <a:r>
              <a:rPr lang="en-US" sz="1500" b="1" dirty="0">
                <a:solidFill>
                  <a:srgbClr val="660066"/>
                </a:solidFill>
                <a:latin typeface="Candara"/>
                <a:cs typeface="Candara"/>
              </a:rPr>
              <a:t>Mild </a:t>
            </a:r>
            <a:r>
              <a:rPr lang="en-US" sz="1500" b="1" dirty="0" smtClean="0">
                <a:solidFill>
                  <a:srgbClr val="660066"/>
                </a:solidFill>
                <a:latin typeface="Candara"/>
                <a:cs typeface="Candara"/>
              </a:rPr>
              <a:t>- </a:t>
            </a:r>
            <a:r>
              <a:rPr lang="en-US" sz="1500" dirty="0" smtClean="0">
                <a:latin typeface="Candara"/>
                <a:cs typeface="Candara"/>
              </a:rPr>
              <a:t>treated </a:t>
            </a:r>
            <a:r>
              <a:rPr lang="en-US" sz="1500" dirty="0">
                <a:latin typeface="Candara"/>
                <a:cs typeface="Candara"/>
              </a:rPr>
              <a:t>with short </a:t>
            </a:r>
            <a:r>
              <a:rPr lang="en-US" sz="1500" dirty="0" smtClean="0">
                <a:latin typeface="Candara"/>
                <a:cs typeface="Candara"/>
              </a:rPr>
              <a:t>acting bronchodilators only</a:t>
            </a:r>
            <a:endParaRPr lang="en-US" sz="1500" dirty="0">
              <a:latin typeface="Candara"/>
              <a:cs typeface="Candara"/>
            </a:endParaRPr>
          </a:p>
          <a:p>
            <a:pPr marL="285750" indent="-285750">
              <a:lnSpc>
                <a:spcPct val="150000"/>
              </a:lnSpc>
              <a:buFont typeface="Arial"/>
              <a:buChar char="•"/>
            </a:pPr>
            <a:r>
              <a:rPr lang="en-US" sz="1500" b="1" dirty="0" smtClean="0">
                <a:solidFill>
                  <a:srgbClr val="660066"/>
                </a:solidFill>
                <a:latin typeface="Candara"/>
                <a:cs typeface="Candara"/>
              </a:rPr>
              <a:t>Moderate - </a:t>
            </a:r>
            <a:r>
              <a:rPr lang="en-US" sz="1500" dirty="0" smtClean="0">
                <a:latin typeface="Candara"/>
                <a:cs typeface="Candara"/>
              </a:rPr>
              <a:t>treated </a:t>
            </a:r>
            <a:r>
              <a:rPr lang="en-US" sz="1500" dirty="0">
                <a:latin typeface="Candara"/>
                <a:cs typeface="Candara"/>
              </a:rPr>
              <a:t>with SABDs plus antibiotics and/or oral </a:t>
            </a:r>
            <a:r>
              <a:rPr lang="en-US" sz="1500" dirty="0" smtClean="0">
                <a:latin typeface="Candara"/>
                <a:cs typeface="Candara"/>
              </a:rPr>
              <a:t>corticosteroids</a:t>
            </a:r>
            <a:endParaRPr lang="en-US" sz="1500" dirty="0">
              <a:latin typeface="Candara"/>
              <a:cs typeface="Candara"/>
            </a:endParaRPr>
          </a:p>
          <a:p>
            <a:pPr marL="285750" indent="-285750">
              <a:lnSpc>
                <a:spcPct val="150000"/>
              </a:lnSpc>
              <a:buFont typeface="Arial"/>
              <a:buChar char="•"/>
            </a:pPr>
            <a:r>
              <a:rPr lang="en-US" sz="1500" b="1" dirty="0">
                <a:solidFill>
                  <a:srgbClr val="660066"/>
                </a:solidFill>
                <a:latin typeface="Candara"/>
                <a:cs typeface="Candara"/>
              </a:rPr>
              <a:t>Severe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a:t>
            </a:r>
            <a:r>
              <a:rPr lang="en-US" sz="1500" dirty="0" smtClean="0">
                <a:latin typeface="Candara"/>
                <a:cs typeface="Candara"/>
              </a:rPr>
              <a:t>hospitalization (20% of cases) </a:t>
            </a:r>
            <a:r>
              <a:rPr lang="en-US" sz="1500" dirty="0">
                <a:latin typeface="Candara"/>
                <a:cs typeface="Candara"/>
              </a:rPr>
              <a:t>or visits the emergency </a:t>
            </a:r>
            <a:r>
              <a:rPr lang="en-US" sz="1500" dirty="0" smtClean="0">
                <a:latin typeface="Candara"/>
                <a:cs typeface="Candara"/>
              </a:rPr>
              <a:t>room. </a:t>
            </a:r>
            <a:r>
              <a:rPr lang="en-US" sz="1500" dirty="0">
                <a:latin typeface="Candara"/>
                <a:cs typeface="Candara"/>
              </a:rPr>
              <a:t>Severe </a:t>
            </a:r>
            <a:r>
              <a:rPr lang="en-US" sz="1500" dirty="0" smtClean="0">
                <a:latin typeface="Candara"/>
                <a:cs typeface="Candara"/>
              </a:rPr>
              <a:t>exacerbations may </a:t>
            </a:r>
            <a:r>
              <a:rPr lang="en-US" sz="1500" dirty="0">
                <a:latin typeface="Candara"/>
                <a:cs typeface="Candara"/>
              </a:rPr>
              <a:t>also be associated with </a:t>
            </a:r>
            <a:r>
              <a:rPr lang="en-US" sz="1500" dirty="0" smtClean="0">
                <a:latin typeface="Candara"/>
                <a:cs typeface="Candara"/>
              </a:rPr>
              <a:t>acute respiratory failure.</a:t>
            </a:r>
          </a:p>
          <a:p>
            <a:pPr marL="285750" indent="-285750">
              <a:lnSpc>
                <a:spcPct val="150000"/>
              </a:lnSpc>
              <a:buFont typeface="Arial"/>
              <a:buChar char="•"/>
            </a:pPr>
            <a:r>
              <a:rPr lang="en-US" sz="1500" dirty="0" smtClean="0">
                <a:latin typeface="Candara"/>
                <a:cs typeface="Candara"/>
              </a:rPr>
              <a:t>Signs of </a:t>
            </a:r>
            <a:r>
              <a:rPr lang="en-US" sz="1500" b="1" dirty="0" smtClean="0">
                <a:solidFill>
                  <a:srgbClr val="660066"/>
                </a:solidFill>
                <a:latin typeface="Candara"/>
                <a:cs typeface="Candara"/>
              </a:rPr>
              <a:t>LIFE-THREATENING </a:t>
            </a:r>
            <a:r>
              <a:rPr lang="en-US" sz="1500" dirty="0">
                <a:latin typeface="Candara"/>
                <a:cs typeface="Candara"/>
              </a:rPr>
              <a:t>r</a:t>
            </a:r>
            <a:r>
              <a:rPr lang="en-US" sz="1500" dirty="0" smtClean="0">
                <a:latin typeface="Candara"/>
                <a:cs typeface="Candara"/>
              </a:rPr>
              <a:t>espiratory failure </a:t>
            </a:r>
          </a:p>
          <a:p>
            <a:pPr marL="742950" lvl="1" indent="-285750">
              <a:lnSpc>
                <a:spcPct val="150000"/>
              </a:lnSpc>
              <a:buFont typeface="Arial"/>
              <a:buChar char="•"/>
            </a:pPr>
            <a:r>
              <a:rPr lang="en-US" sz="1500" dirty="0" smtClean="0">
                <a:latin typeface="Candara"/>
                <a:cs typeface="Candara"/>
              </a:rPr>
              <a:t>Respiratory rate </a:t>
            </a:r>
            <a:r>
              <a:rPr lang="en-US" sz="1500" dirty="0">
                <a:latin typeface="Candara"/>
                <a:cs typeface="Candara"/>
              </a:rPr>
              <a:t>&gt; 30 breaths per </a:t>
            </a:r>
            <a:r>
              <a:rPr lang="en-US" sz="1500" dirty="0" smtClean="0">
                <a:latin typeface="Candara"/>
                <a:cs typeface="Candara"/>
              </a:rPr>
              <a:t>minute</a:t>
            </a:r>
          </a:p>
          <a:p>
            <a:pPr marL="742950" lvl="1" indent="-285750">
              <a:lnSpc>
                <a:spcPct val="150000"/>
              </a:lnSpc>
              <a:buFont typeface="Arial"/>
              <a:buChar char="•"/>
            </a:pPr>
            <a:r>
              <a:rPr lang="en-US" sz="1500" dirty="0" smtClean="0">
                <a:latin typeface="Candara"/>
                <a:cs typeface="Candara"/>
              </a:rPr>
              <a:t>Using accessory </a:t>
            </a:r>
            <a:r>
              <a:rPr lang="en-US" sz="1500" dirty="0">
                <a:latin typeface="Candara"/>
                <a:cs typeface="Candara"/>
              </a:rPr>
              <a:t>respiratory </a:t>
            </a:r>
            <a:r>
              <a:rPr lang="en-US" sz="1500" dirty="0" smtClean="0">
                <a:latin typeface="Candara"/>
                <a:cs typeface="Candara"/>
              </a:rPr>
              <a:t>muscles</a:t>
            </a:r>
          </a:p>
          <a:p>
            <a:pPr marL="742950" lvl="1" indent="-285750">
              <a:lnSpc>
                <a:spcPct val="150000"/>
              </a:lnSpc>
              <a:buFont typeface="Arial"/>
              <a:buChar char="•"/>
            </a:pPr>
            <a:r>
              <a:rPr lang="en-US" sz="1500" dirty="0">
                <a:latin typeface="Candara"/>
                <a:cs typeface="Candara"/>
              </a:rPr>
              <a:t>A</a:t>
            </a:r>
            <a:r>
              <a:rPr lang="en-US" sz="1500" dirty="0" smtClean="0">
                <a:latin typeface="Candara"/>
                <a:cs typeface="Candara"/>
              </a:rPr>
              <a:t>cute </a:t>
            </a:r>
            <a:r>
              <a:rPr lang="en-US" sz="1500" dirty="0">
                <a:latin typeface="Candara"/>
                <a:cs typeface="Candara"/>
              </a:rPr>
              <a:t>changes in mental </a:t>
            </a:r>
            <a:r>
              <a:rPr lang="en-US" sz="1500" dirty="0" smtClean="0">
                <a:latin typeface="Candara"/>
                <a:cs typeface="Candara"/>
              </a:rPr>
              <a:t>status </a:t>
            </a:r>
          </a:p>
          <a:p>
            <a:pPr marL="742950" lvl="1" indent="-285750">
              <a:lnSpc>
                <a:spcPct val="150000"/>
              </a:lnSpc>
              <a:buFont typeface="Arial"/>
              <a:buChar char="•"/>
            </a:pPr>
            <a:r>
              <a:rPr lang="en-US" sz="1500" dirty="0" smtClean="0">
                <a:latin typeface="Candara"/>
                <a:cs typeface="Candara"/>
              </a:rPr>
              <a:t>Persisting hypoxemia / need for high FiO2 (&gt;40%)</a:t>
            </a:r>
          </a:p>
          <a:p>
            <a:pPr marL="742950" lvl="1" indent="-285750">
              <a:lnSpc>
                <a:spcPct val="150000"/>
              </a:lnSpc>
              <a:buFont typeface="Arial"/>
              <a:buChar char="•"/>
            </a:pPr>
            <a:r>
              <a:rPr lang="en-US" sz="1500" dirty="0">
                <a:latin typeface="Candara"/>
                <a:cs typeface="Candara"/>
              </a:rPr>
              <a:t>H</a:t>
            </a:r>
            <a:r>
              <a:rPr lang="en-US" sz="1500" dirty="0" smtClean="0">
                <a:latin typeface="Candara"/>
                <a:cs typeface="Candara"/>
              </a:rPr>
              <a:t>ypercapnia </a:t>
            </a:r>
            <a:r>
              <a:rPr lang="en-US" sz="1500" dirty="0">
                <a:latin typeface="Candara"/>
                <a:cs typeface="Candara"/>
              </a:rPr>
              <a:t>i.e</a:t>
            </a:r>
            <a:r>
              <a:rPr lang="en-US" sz="1500" dirty="0" smtClean="0">
                <a:latin typeface="Candara"/>
                <a:cs typeface="Candara"/>
              </a:rPr>
              <a:t>. PaCO2 increased compared </a:t>
            </a:r>
            <a:r>
              <a:rPr lang="en-US" sz="1500" dirty="0">
                <a:latin typeface="Candara"/>
                <a:cs typeface="Candara"/>
              </a:rPr>
              <a:t>with baseline or </a:t>
            </a:r>
            <a:r>
              <a:rPr lang="en-US" sz="1500" dirty="0" smtClean="0">
                <a:latin typeface="Candara"/>
                <a:cs typeface="Candara"/>
              </a:rPr>
              <a:t>elevated&gt; </a:t>
            </a:r>
            <a:r>
              <a:rPr lang="en-US" sz="1500" dirty="0">
                <a:latin typeface="Candara"/>
                <a:cs typeface="Candara"/>
              </a:rPr>
              <a:t>60 </a:t>
            </a:r>
            <a:r>
              <a:rPr lang="en-US" sz="1500" dirty="0" smtClean="0">
                <a:latin typeface="Candara"/>
                <a:cs typeface="Candara"/>
              </a:rPr>
              <a:t>mmHg </a:t>
            </a:r>
          </a:p>
          <a:p>
            <a:pPr marL="742950" lvl="1" indent="-285750">
              <a:lnSpc>
                <a:spcPct val="150000"/>
              </a:lnSpc>
              <a:buFont typeface="Arial"/>
              <a:buChar char="•"/>
            </a:pPr>
            <a:r>
              <a:rPr lang="en-US" sz="1500" dirty="0">
                <a:latin typeface="Candara"/>
                <a:cs typeface="Candara"/>
              </a:rPr>
              <a:t>A</a:t>
            </a:r>
            <a:r>
              <a:rPr lang="en-US" sz="1500" dirty="0" smtClean="0">
                <a:latin typeface="Candara"/>
                <a:cs typeface="Candara"/>
              </a:rPr>
              <a:t>cidosis </a:t>
            </a:r>
            <a:r>
              <a:rPr lang="en-US" sz="1500" dirty="0">
                <a:latin typeface="Candara"/>
                <a:cs typeface="Candara"/>
              </a:rPr>
              <a:t>(pH </a:t>
            </a:r>
            <a:r>
              <a:rPr lang="en-US" sz="1500" dirty="0" smtClean="0">
                <a:latin typeface="Candara"/>
                <a:cs typeface="Candara"/>
              </a:rPr>
              <a:t>&lt;7.25)</a:t>
            </a:r>
            <a:endParaRPr lang="en-US" sz="1500" dirty="0">
              <a:latin typeface="Candara"/>
              <a:cs typeface="Candara"/>
            </a:endParaRPr>
          </a:p>
          <a:p>
            <a:pPr marL="285750" indent="-285750">
              <a:lnSpc>
                <a:spcPct val="150000"/>
              </a:lnSpc>
              <a:buFont typeface="Arial"/>
              <a:buChar char="•"/>
            </a:pPr>
            <a:r>
              <a:rPr lang="en-US" sz="1500" dirty="0" smtClean="0">
                <a:latin typeface="Candara"/>
                <a:cs typeface="Candara"/>
              </a:rPr>
              <a:t>Mainstay of Rx </a:t>
            </a:r>
            <a:r>
              <a:rPr lang="mr-IN" sz="1500" dirty="0" smtClean="0">
                <a:latin typeface="Candara"/>
                <a:cs typeface="Candara"/>
              </a:rPr>
              <a:t>–</a:t>
            </a:r>
            <a:r>
              <a:rPr lang="en-US" sz="1500" dirty="0" smtClean="0">
                <a:latin typeface="Candara"/>
                <a:cs typeface="Candara"/>
              </a:rPr>
              <a:t> SABAs, SAMAs, systemic corticosteroids 7-14 days (prednisolone 30mg OD) +/- osteoporosis prophylaxis , antibiotics 5-7 days and NIV if required. </a:t>
            </a:r>
          </a:p>
          <a:p>
            <a:pPr>
              <a:lnSpc>
                <a:spcPct val="150000"/>
              </a:lnSpc>
            </a:pPr>
            <a:endParaRPr lang="en-US" sz="1500" dirty="0" smtClean="0">
              <a:latin typeface="Candara"/>
              <a:cs typeface="Candara"/>
            </a:endParaRPr>
          </a:p>
          <a:p>
            <a:pPr>
              <a:lnSpc>
                <a:spcPct val="150000"/>
              </a:lnSpc>
            </a:pPr>
            <a:r>
              <a:rPr lang="en-US" sz="1500" dirty="0" smtClean="0">
                <a:latin typeface="Candara"/>
                <a:cs typeface="Candara"/>
              </a:rPr>
              <a:t/>
            </a:r>
            <a:br>
              <a:rPr lang="en-US" sz="1500" dirty="0" smtClean="0">
                <a:latin typeface="Candara"/>
                <a:cs typeface="Candara"/>
              </a:rPr>
            </a:br>
            <a:endParaRPr lang="en-US" sz="1500" dirty="0">
              <a:latin typeface="Candara"/>
              <a:cs typeface="Candara"/>
            </a:endParaRPr>
          </a:p>
        </p:txBody>
      </p:sp>
    </p:spTree>
    <p:extLst>
      <p:ext uri="{BB962C8B-B14F-4D97-AF65-F5344CB8AC3E}">
        <p14:creationId xmlns:p14="http://schemas.microsoft.com/office/powerpoint/2010/main" val="747482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 </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8" name="TextBox 7"/>
          <p:cNvSpPr txBox="1"/>
          <p:nvPr/>
        </p:nvSpPr>
        <p:spPr>
          <a:xfrm>
            <a:off x="389109" y="797858"/>
            <a:ext cx="7930353" cy="419346"/>
          </a:xfrm>
          <a:prstGeom prst="rect">
            <a:avLst/>
          </a:prstGeom>
          <a:noFill/>
        </p:spPr>
        <p:txBody>
          <a:bodyPr wrap="square" rtlCol="0">
            <a:spAutoFit/>
          </a:bodyPr>
          <a:lstStyle/>
          <a:p>
            <a:pPr>
              <a:lnSpc>
                <a:spcPct val="150000"/>
              </a:lnSpc>
            </a:pPr>
            <a:endParaRPr lang="en-US" sz="1500" dirty="0">
              <a:latin typeface="Candara"/>
              <a:cs typeface="Candara"/>
            </a:endParaRPr>
          </a:p>
        </p:txBody>
      </p:sp>
      <p:pic>
        <p:nvPicPr>
          <p:cNvPr id="5" name="Picture 4"/>
          <p:cNvPicPr>
            <a:picLocks noChangeAspect="1"/>
          </p:cNvPicPr>
          <p:nvPr/>
        </p:nvPicPr>
        <p:blipFill>
          <a:blip r:embed="rId4"/>
          <a:stretch>
            <a:fillRect/>
          </a:stretch>
        </p:blipFill>
        <p:spPr>
          <a:xfrm>
            <a:off x="1346200" y="906463"/>
            <a:ext cx="6438900" cy="5715000"/>
          </a:xfrm>
          <a:prstGeom prst="rect">
            <a:avLst/>
          </a:prstGeom>
        </p:spPr>
      </p:pic>
    </p:spTree>
    <p:extLst>
      <p:ext uri="{BB962C8B-B14F-4D97-AF65-F5344CB8AC3E}">
        <p14:creationId xmlns:p14="http://schemas.microsoft.com/office/powerpoint/2010/main" val="3738792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Pneumonia (CAP)</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765594"/>
          </a:xfrm>
          <a:prstGeom prst="rect">
            <a:avLst/>
          </a:prstGeom>
          <a:noFill/>
        </p:spPr>
        <p:txBody>
          <a:bodyPr wrap="square" rtlCol="0">
            <a:spAutoFit/>
          </a:bodyPr>
          <a:lstStyle/>
          <a:p>
            <a:pPr marL="460375" lvl="2" algn="just">
              <a:lnSpc>
                <a:spcPct val="150000"/>
              </a:lnSpc>
              <a:tabLst>
                <a:tab pos="90488" algn="l"/>
              </a:tabLst>
            </a:pPr>
            <a:endParaRPr lang="en-US" sz="1500" dirty="0" smtClean="0">
              <a:latin typeface="Candara"/>
              <a:cs typeface="Candara"/>
            </a:endParaRPr>
          </a:p>
          <a:p>
            <a:pPr lvl="1" algn="just">
              <a:lnSpc>
                <a:spcPct val="150000"/>
              </a:lnSpc>
            </a:pPr>
            <a:r>
              <a:rPr lang="en-US" sz="1500" dirty="0" smtClean="0">
                <a:latin typeface="Candara"/>
                <a:cs typeface="Candara"/>
              </a:rPr>
              <a:t> </a:t>
            </a:r>
            <a:endParaRPr lang="en-US" sz="1500" dirty="0">
              <a:latin typeface="Candara"/>
              <a:cs typeface="Candara"/>
            </a:endParaRPr>
          </a:p>
        </p:txBody>
      </p:sp>
      <p:sp>
        <p:nvSpPr>
          <p:cNvPr id="8" name="TextBox 7"/>
          <p:cNvSpPr txBox="1"/>
          <p:nvPr/>
        </p:nvSpPr>
        <p:spPr>
          <a:xfrm>
            <a:off x="389109" y="690238"/>
            <a:ext cx="8297691" cy="5820824"/>
          </a:xfrm>
          <a:prstGeom prst="rect">
            <a:avLst/>
          </a:prstGeom>
          <a:noFill/>
        </p:spPr>
        <p:txBody>
          <a:bodyPr wrap="square" rtlCol="0">
            <a:spAutoFit/>
          </a:bodyPr>
          <a:lstStyle/>
          <a:p>
            <a:pPr>
              <a:lnSpc>
                <a:spcPct val="150000"/>
              </a:lnSpc>
            </a:pPr>
            <a:r>
              <a:rPr lang="en-US" sz="1500" dirty="0" smtClean="0">
                <a:latin typeface="Candara"/>
                <a:cs typeface="Candara"/>
              </a:rPr>
              <a:t>Infection and inflammation (exudate) of the lung parenchyma </a:t>
            </a:r>
            <a:r>
              <a:rPr lang="mr-IN" sz="1500" dirty="0" smtClean="0">
                <a:latin typeface="Candara"/>
                <a:cs typeface="Candara"/>
              </a:rPr>
              <a:t>–</a:t>
            </a:r>
            <a:r>
              <a:rPr lang="en-US" sz="1500" dirty="0" smtClean="0">
                <a:latin typeface="Candara"/>
                <a:cs typeface="Candara"/>
              </a:rPr>
              <a:t> usually bilateral (streptococcus tends to be unilateral). Includes any pneumonia up to 48 hours into current hospital admission.</a:t>
            </a:r>
          </a:p>
          <a:p>
            <a:pPr>
              <a:lnSpc>
                <a:spcPct val="150000"/>
              </a:lnSpc>
            </a:pPr>
            <a:endParaRPr lang="en-US" sz="300" dirty="0" smtClean="0">
              <a:latin typeface="Candara"/>
              <a:cs typeface="Candara"/>
            </a:endParaRPr>
          </a:p>
          <a:p>
            <a:pPr>
              <a:lnSpc>
                <a:spcPct val="150000"/>
              </a:lnSpc>
            </a:pPr>
            <a:r>
              <a:rPr lang="en-US" sz="1500" b="1" dirty="0" smtClean="0">
                <a:solidFill>
                  <a:srgbClr val="660066"/>
                </a:solidFill>
                <a:latin typeface="Candara"/>
                <a:cs typeface="Candara"/>
              </a:rPr>
              <a:t>Methods of spread:</a:t>
            </a:r>
          </a:p>
          <a:p>
            <a:pPr marL="342900" indent="-342900">
              <a:lnSpc>
                <a:spcPct val="150000"/>
              </a:lnSpc>
              <a:buFont typeface="+mj-lt"/>
              <a:buAutoNum type="arabicPeriod"/>
            </a:pPr>
            <a:r>
              <a:rPr lang="en-US" sz="1500" dirty="0" smtClean="0">
                <a:latin typeface="Candara"/>
                <a:cs typeface="Candara"/>
              </a:rPr>
              <a:t>Inhalation of airborne particles</a:t>
            </a:r>
          </a:p>
          <a:p>
            <a:pPr marL="342900" indent="-342900">
              <a:lnSpc>
                <a:spcPct val="150000"/>
              </a:lnSpc>
              <a:buFont typeface="+mj-lt"/>
              <a:buAutoNum type="arabicPeriod"/>
            </a:pPr>
            <a:r>
              <a:rPr lang="en-US" sz="1500" dirty="0" smtClean="0">
                <a:latin typeface="Candara"/>
                <a:cs typeface="Candara"/>
              </a:rPr>
              <a:t>Aspiration of gastric contents or nasopharyngeal flora </a:t>
            </a:r>
            <a:r>
              <a:rPr lang="mr-IN" sz="1500" dirty="0" smtClean="0">
                <a:latin typeface="Candara"/>
                <a:cs typeface="Candara"/>
              </a:rPr>
              <a:t>–</a:t>
            </a:r>
            <a:r>
              <a:rPr lang="en-US" sz="1500" dirty="0" smtClean="0">
                <a:latin typeface="Candara"/>
                <a:cs typeface="Candara"/>
              </a:rPr>
              <a:t> e.g. neuromuscular disorders/ reduced GCS/ stroke patients.</a:t>
            </a:r>
          </a:p>
          <a:p>
            <a:pPr marL="342900" indent="-342900">
              <a:lnSpc>
                <a:spcPct val="150000"/>
              </a:lnSpc>
              <a:buFont typeface="+mj-lt"/>
              <a:buAutoNum type="arabicPeriod"/>
            </a:pPr>
            <a:r>
              <a:rPr lang="en-US" sz="1500" dirty="0" err="1" smtClean="0">
                <a:latin typeface="Candara"/>
                <a:cs typeface="Candara"/>
              </a:rPr>
              <a:t>Haematogenous</a:t>
            </a:r>
            <a:r>
              <a:rPr lang="en-US" sz="1500" dirty="0" smtClean="0">
                <a:latin typeface="Candara"/>
                <a:cs typeface="Candara"/>
              </a:rPr>
              <a:t> spread e.g. septic arthritis</a:t>
            </a:r>
          </a:p>
          <a:p>
            <a:pPr>
              <a:lnSpc>
                <a:spcPct val="150000"/>
              </a:lnSpc>
            </a:pPr>
            <a:endParaRPr lang="en-US" sz="600" dirty="0">
              <a:latin typeface="Candara"/>
              <a:cs typeface="Candara"/>
            </a:endParaRPr>
          </a:p>
          <a:p>
            <a:pPr>
              <a:lnSpc>
                <a:spcPct val="150000"/>
              </a:lnSpc>
            </a:pPr>
            <a:r>
              <a:rPr lang="en-US" sz="1500" b="1" dirty="0" smtClean="0">
                <a:solidFill>
                  <a:srgbClr val="660066"/>
                </a:solidFill>
                <a:latin typeface="Candara"/>
                <a:cs typeface="Candara"/>
              </a:rPr>
              <a:t>Common pathogens: </a:t>
            </a:r>
            <a:r>
              <a:rPr lang="en-US" sz="1500" dirty="0" err="1" smtClean="0">
                <a:latin typeface="Candara"/>
                <a:cs typeface="Candara"/>
              </a:rPr>
              <a:t>S.pneumoniae</a:t>
            </a:r>
            <a:r>
              <a:rPr lang="en-US" sz="1500" dirty="0" smtClean="0">
                <a:latin typeface="Candara"/>
                <a:cs typeface="Candara"/>
              </a:rPr>
              <a:t> (RUSTY sputum), Mycoplasma pneumoniae, </a:t>
            </a:r>
            <a:r>
              <a:rPr lang="en-US" sz="1500" dirty="0" err="1" smtClean="0">
                <a:latin typeface="Candara"/>
                <a:cs typeface="Candara"/>
              </a:rPr>
              <a:t>Chlamydophila</a:t>
            </a:r>
            <a:r>
              <a:rPr lang="en-US" sz="1500" dirty="0" smtClean="0">
                <a:latin typeface="Candara"/>
                <a:cs typeface="Candara"/>
              </a:rPr>
              <a:t> pneumoniae, Legionella </a:t>
            </a:r>
            <a:r>
              <a:rPr lang="en-US" sz="1500" dirty="0" err="1" smtClean="0">
                <a:latin typeface="Candara"/>
                <a:cs typeface="Candara"/>
              </a:rPr>
              <a:t>sp</a:t>
            </a:r>
            <a:r>
              <a:rPr lang="en-US" sz="1500" dirty="0" smtClean="0">
                <a:latin typeface="Candara"/>
                <a:cs typeface="Candara"/>
              </a:rPr>
              <a:t>, H.influenzae and Moraxella catarrhalis (10% of COPD exacerbations). Atypicals tend to have a more insidious onset with more prominent extra-pulmonary features. CAP can be viral (CMV, VZV, SARS) and fungal (</a:t>
            </a:r>
            <a:r>
              <a:rPr lang="en-US" sz="1500" b="1" dirty="0" smtClean="0">
                <a:solidFill>
                  <a:srgbClr val="660066"/>
                </a:solidFill>
                <a:latin typeface="Candara"/>
                <a:cs typeface="Candara"/>
              </a:rPr>
              <a:t>PCP* </a:t>
            </a:r>
            <a:r>
              <a:rPr lang="en-US" sz="1500" dirty="0" smtClean="0">
                <a:latin typeface="Candara"/>
                <a:cs typeface="Candara"/>
              </a:rPr>
              <a:t>- Pneumocystis </a:t>
            </a:r>
            <a:r>
              <a:rPr lang="en-US" sz="1500" dirty="0" err="1">
                <a:latin typeface="Candara"/>
                <a:cs typeface="Candara"/>
              </a:rPr>
              <a:t>jiroveci</a:t>
            </a:r>
            <a:r>
              <a:rPr lang="en-US" sz="1500" dirty="0">
                <a:latin typeface="Candara"/>
                <a:cs typeface="Candara"/>
              </a:rPr>
              <a:t> </a:t>
            </a:r>
            <a:r>
              <a:rPr lang="en-US" sz="1500" dirty="0" smtClean="0">
                <a:latin typeface="Candara"/>
                <a:cs typeface="Candara"/>
              </a:rPr>
              <a:t>, aspergillosis, </a:t>
            </a:r>
            <a:r>
              <a:rPr lang="en-US" sz="1500" dirty="0" err="1" smtClean="0">
                <a:latin typeface="Candara"/>
                <a:cs typeface="Candara"/>
              </a:rPr>
              <a:t>histoplasmosis</a:t>
            </a:r>
            <a:r>
              <a:rPr lang="en-US" sz="1500" dirty="0" smtClean="0">
                <a:latin typeface="Candara"/>
                <a:cs typeface="Candara"/>
              </a:rPr>
              <a:t> </a:t>
            </a:r>
            <a:r>
              <a:rPr lang="en-US" sz="1500" dirty="0" err="1" smtClean="0">
                <a:latin typeface="Candara"/>
                <a:cs typeface="Candara"/>
              </a:rPr>
              <a:t>ect</a:t>
            </a:r>
            <a:r>
              <a:rPr lang="en-US" sz="1500" dirty="0" smtClean="0">
                <a:latin typeface="Candara"/>
                <a:cs typeface="Candara"/>
              </a:rPr>
              <a:t>.)</a:t>
            </a:r>
          </a:p>
          <a:p>
            <a:pPr>
              <a:lnSpc>
                <a:spcPct val="150000"/>
              </a:lnSpc>
            </a:pPr>
            <a:r>
              <a:rPr lang="en-US" sz="1500" b="1" dirty="0" smtClean="0">
                <a:solidFill>
                  <a:srgbClr val="660066"/>
                </a:solidFill>
                <a:latin typeface="Candara"/>
                <a:cs typeface="Candara"/>
              </a:rPr>
              <a:t>Q: </a:t>
            </a:r>
            <a:r>
              <a:rPr lang="en-US" sz="1500" dirty="0" smtClean="0">
                <a:solidFill>
                  <a:srgbClr val="660066"/>
                </a:solidFill>
                <a:latin typeface="Candara"/>
                <a:cs typeface="Candara"/>
              </a:rPr>
              <a:t>Give me some clinical signs of CAP/LRTI?</a:t>
            </a:r>
          </a:p>
          <a:p>
            <a:pPr>
              <a:lnSpc>
                <a:spcPct val="150000"/>
              </a:lnSpc>
            </a:pPr>
            <a:r>
              <a:rPr lang="en-US" sz="1500" dirty="0" smtClean="0">
                <a:latin typeface="Candara"/>
                <a:cs typeface="Candara"/>
              </a:rPr>
              <a:t>	</a:t>
            </a:r>
            <a:r>
              <a:rPr lang="en-US" sz="1500" dirty="0" smtClean="0">
                <a:solidFill>
                  <a:srgbClr val="660066"/>
                </a:solidFill>
                <a:latin typeface="Candara"/>
                <a:cs typeface="Candara"/>
              </a:rPr>
              <a:t>	</a:t>
            </a:r>
            <a:r>
              <a:rPr lang="en-US" sz="1500" b="1" dirty="0" smtClean="0">
                <a:solidFill>
                  <a:srgbClr val="660066"/>
                </a:solidFill>
                <a:latin typeface="Candara"/>
                <a:cs typeface="Candara"/>
              </a:rPr>
              <a:t>Q: </a:t>
            </a:r>
            <a:r>
              <a:rPr lang="en-US" sz="1500" dirty="0" smtClean="0">
                <a:solidFill>
                  <a:srgbClr val="660066"/>
                </a:solidFill>
                <a:latin typeface="Candara"/>
                <a:cs typeface="Candara"/>
              </a:rPr>
              <a:t>Relationship between AF and pneumonia?</a:t>
            </a:r>
          </a:p>
          <a:p>
            <a:pPr>
              <a:lnSpc>
                <a:spcPct val="150000"/>
              </a:lnSpc>
            </a:pPr>
            <a:r>
              <a:rPr lang="en-US" sz="1500" dirty="0">
                <a:latin typeface="Candara"/>
                <a:cs typeface="Candara"/>
              </a:rPr>
              <a:t>	</a:t>
            </a:r>
            <a:r>
              <a:rPr lang="en-US" sz="1500" dirty="0" smtClean="0">
                <a:latin typeface="Candara"/>
                <a:cs typeface="Candara"/>
              </a:rPr>
              <a:t>	</a:t>
            </a:r>
            <a:r>
              <a:rPr lang="en-US" sz="1500" b="1" dirty="0" smtClean="0">
                <a:solidFill>
                  <a:srgbClr val="660066"/>
                </a:solidFill>
                <a:latin typeface="Candara"/>
                <a:cs typeface="Candara"/>
              </a:rPr>
              <a:t>Q:  </a:t>
            </a:r>
            <a:r>
              <a:rPr lang="en-US" sz="1500" dirty="0" smtClean="0">
                <a:solidFill>
                  <a:srgbClr val="660066"/>
                </a:solidFill>
                <a:latin typeface="Candara"/>
                <a:cs typeface="Candara"/>
              </a:rPr>
              <a:t>Risk factors for CAP?</a:t>
            </a:r>
          </a:p>
          <a:p>
            <a:pPr>
              <a:lnSpc>
                <a:spcPct val="150000"/>
              </a:lnSpc>
            </a:pPr>
            <a:r>
              <a:rPr lang="en-US" sz="1500" dirty="0">
                <a:solidFill>
                  <a:srgbClr val="660066"/>
                </a:solidFill>
                <a:latin typeface="Candara"/>
                <a:cs typeface="Candara"/>
              </a:rPr>
              <a:t>	</a:t>
            </a:r>
            <a:r>
              <a:rPr lang="en-US" sz="1500" dirty="0" smtClean="0">
                <a:solidFill>
                  <a:srgbClr val="660066"/>
                </a:solidFill>
                <a:latin typeface="Candara"/>
                <a:cs typeface="Candara"/>
              </a:rPr>
              <a:t>	</a:t>
            </a:r>
          </a:p>
        </p:txBody>
      </p:sp>
    </p:spTree>
    <p:extLst>
      <p:ext uri="{BB962C8B-B14F-4D97-AF65-F5344CB8AC3E}">
        <p14:creationId xmlns:p14="http://schemas.microsoft.com/office/powerpoint/2010/main" val="3727535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Pneumonia (CAP)</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765594"/>
          </a:xfrm>
          <a:prstGeom prst="rect">
            <a:avLst/>
          </a:prstGeom>
          <a:noFill/>
        </p:spPr>
        <p:txBody>
          <a:bodyPr wrap="square" rtlCol="0">
            <a:spAutoFit/>
          </a:bodyPr>
          <a:lstStyle/>
          <a:p>
            <a:pPr marL="460375" lvl="2" algn="just">
              <a:lnSpc>
                <a:spcPct val="150000"/>
              </a:lnSpc>
              <a:tabLst>
                <a:tab pos="90488" algn="l"/>
              </a:tabLst>
            </a:pPr>
            <a:endParaRPr lang="en-US" sz="1500" dirty="0" smtClean="0">
              <a:latin typeface="Candara"/>
              <a:cs typeface="Candara"/>
            </a:endParaRPr>
          </a:p>
          <a:p>
            <a:pPr lvl="1" algn="just">
              <a:lnSpc>
                <a:spcPct val="150000"/>
              </a:lnSpc>
            </a:pPr>
            <a:r>
              <a:rPr lang="en-US" sz="1500" dirty="0" smtClean="0">
                <a:latin typeface="Candara"/>
                <a:cs typeface="Candara"/>
              </a:rPr>
              <a:t> </a:t>
            </a:r>
            <a:endParaRPr lang="en-US" sz="1500" dirty="0">
              <a:latin typeface="Candara"/>
              <a:cs typeface="Candara"/>
            </a:endParaRPr>
          </a:p>
        </p:txBody>
      </p:sp>
      <p:sp>
        <p:nvSpPr>
          <p:cNvPr id="8" name="TextBox 7"/>
          <p:cNvSpPr txBox="1"/>
          <p:nvPr/>
        </p:nvSpPr>
        <p:spPr>
          <a:xfrm>
            <a:off x="457200" y="849070"/>
            <a:ext cx="7930353" cy="6998070"/>
          </a:xfrm>
          <a:prstGeom prst="rect">
            <a:avLst/>
          </a:prstGeom>
          <a:noFill/>
        </p:spPr>
        <p:txBody>
          <a:bodyPr wrap="square" rtlCol="0">
            <a:spAutoFit/>
          </a:bodyPr>
          <a:lstStyle/>
          <a:p>
            <a:pPr>
              <a:lnSpc>
                <a:spcPct val="150000"/>
              </a:lnSpc>
            </a:pPr>
            <a:r>
              <a:rPr lang="en-US" sz="1500" b="1" dirty="0" smtClean="0">
                <a:solidFill>
                  <a:srgbClr val="660066"/>
                </a:solidFill>
                <a:latin typeface="Candara"/>
                <a:cs typeface="Candara"/>
              </a:rPr>
              <a:t>Investigations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“UBEX Special”</a:t>
            </a:r>
          </a:p>
          <a:p>
            <a:pPr marL="285750" indent="-285750">
              <a:lnSpc>
                <a:spcPct val="150000"/>
              </a:lnSpc>
              <a:buFont typeface="Arial"/>
              <a:buChar char="•"/>
            </a:pPr>
            <a:r>
              <a:rPr lang="en-US" sz="1500" b="1" dirty="0" smtClean="0">
                <a:solidFill>
                  <a:srgbClr val="660066"/>
                </a:solidFill>
                <a:latin typeface="Candara"/>
                <a:cs typeface="Candara"/>
              </a:rPr>
              <a:t>Urine &amp; Cultures </a:t>
            </a:r>
            <a:r>
              <a:rPr lang="mr-IN" sz="1500" dirty="0" smtClean="0">
                <a:latin typeface="Candara"/>
                <a:cs typeface="Candara"/>
              </a:rPr>
              <a:t>–</a:t>
            </a:r>
            <a:r>
              <a:rPr lang="en-US" sz="1500" dirty="0" smtClean="0">
                <a:latin typeface="Candara"/>
                <a:cs typeface="Candara"/>
              </a:rPr>
              <a:t> exclude UTI, legionella urinary antigen, strep. </a:t>
            </a:r>
            <a:r>
              <a:rPr lang="en-US" sz="1500" dirty="0">
                <a:latin typeface="Candara"/>
                <a:cs typeface="Candara"/>
              </a:rPr>
              <a:t>u</a:t>
            </a:r>
            <a:r>
              <a:rPr lang="en-US" sz="1500" dirty="0" smtClean="0">
                <a:latin typeface="Candara"/>
                <a:cs typeface="Candara"/>
              </a:rPr>
              <a:t>rinary antigen. Sputum and blood cultures especially if pyretic.</a:t>
            </a:r>
          </a:p>
          <a:p>
            <a:pPr marL="285750" indent="-285750">
              <a:lnSpc>
                <a:spcPct val="150000"/>
              </a:lnSpc>
              <a:buFont typeface="Arial"/>
              <a:buChar char="•"/>
            </a:pPr>
            <a:r>
              <a:rPr lang="en-US" sz="1500" b="1" dirty="0" smtClean="0">
                <a:solidFill>
                  <a:srgbClr val="660066"/>
                </a:solidFill>
                <a:latin typeface="Candara"/>
                <a:cs typeface="Candara"/>
              </a:rPr>
              <a:t>Bloods</a:t>
            </a:r>
            <a:r>
              <a:rPr lang="en-US" sz="1500" dirty="0" smtClean="0">
                <a:solidFill>
                  <a:srgbClr val="660066"/>
                </a:solidFill>
                <a:latin typeface="Candara"/>
                <a:cs typeface="Candara"/>
              </a:rPr>
              <a:t> </a:t>
            </a:r>
            <a:r>
              <a:rPr lang="en-US" sz="1500" dirty="0">
                <a:latin typeface="Candara"/>
                <a:cs typeface="Candara"/>
              </a:rPr>
              <a:t>(FBC, U+E’s, biochemistry and CRP)</a:t>
            </a:r>
            <a:r>
              <a:rPr lang="en-GB" sz="1500" dirty="0">
                <a:latin typeface="Candara"/>
                <a:cs typeface="Candara"/>
              </a:rPr>
              <a:t> </a:t>
            </a:r>
            <a:r>
              <a:rPr lang="en-US" sz="1500" dirty="0" smtClean="0">
                <a:latin typeface="Candara"/>
                <a:cs typeface="Candara"/>
              </a:rPr>
              <a:t>-/ + serological tests (HIV, mycoplasma </a:t>
            </a:r>
            <a:r>
              <a:rPr lang="en-US" sz="1500" dirty="0" err="1" smtClean="0">
                <a:latin typeface="Candara"/>
                <a:cs typeface="Candara"/>
              </a:rPr>
              <a:t>IgM</a:t>
            </a:r>
            <a:r>
              <a:rPr lang="en-US" sz="1500" dirty="0" smtClean="0">
                <a:latin typeface="Candara"/>
                <a:cs typeface="Candara"/>
              </a:rPr>
              <a:t> </a:t>
            </a:r>
            <a:r>
              <a:rPr lang="en-US" sz="1500" dirty="0" err="1" smtClean="0">
                <a:latin typeface="Candara"/>
                <a:cs typeface="Candara"/>
              </a:rPr>
              <a:t>ect</a:t>
            </a:r>
            <a:r>
              <a:rPr lang="en-US" sz="1500" dirty="0" smtClean="0">
                <a:latin typeface="Candara"/>
                <a:cs typeface="Candara"/>
              </a:rPr>
              <a:t>.)</a:t>
            </a:r>
          </a:p>
          <a:p>
            <a:pPr marL="285750" indent="-285750">
              <a:lnSpc>
                <a:spcPct val="150000"/>
              </a:lnSpc>
              <a:buFont typeface="Arial"/>
              <a:buChar char="•"/>
            </a:pPr>
            <a:r>
              <a:rPr lang="en-US" sz="1500" b="1" dirty="0" smtClean="0">
                <a:solidFill>
                  <a:srgbClr val="660066"/>
                </a:solidFill>
                <a:latin typeface="Candara"/>
                <a:cs typeface="Candara"/>
              </a:rPr>
              <a:t>Endoscopy and Biopsy </a:t>
            </a:r>
            <a:r>
              <a:rPr lang="mr-IN" sz="1500" dirty="0" smtClean="0">
                <a:latin typeface="Candara"/>
                <a:cs typeface="Candara"/>
              </a:rPr>
              <a:t>–</a:t>
            </a:r>
            <a:r>
              <a:rPr lang="en-US" sz="1500" dirty="0" smtClean="0">
                <a:latin typeface="Candara"/>
                <a:cs typeface="Candara"/>
              </a:rPr>
              <a:t> </a:t>
            </a:r>
            <a:r>
              <a:rPr lang="en-US" sz="1500" dirty="0" err="1" smtClean="0">
                <a:latin typeface="Candara"/>
                <a:cs typeface="Candara"/>
              </a:rPr>
              <a:t>bronchoalveolar</a:t>
            </a:r>
            <a:r>
              <a:rPr lang="en-US" sz="1500" dirty="0" smtClean="0">
                <a:latin typeface="Candara"/>
                <a:cs typeface="Candara"/>
              </a:rPr>
              <a:t> lavage (BAL) if non-productive/ ventilated patient</a:t>
            </a:r>
          </a:p>
          <a:p>
            <a:pPr marL="285750" indent="-285750">
              <a:lnSpc>
                <a:spcPct val="150000"/>
              </a:lnSpc>
              <a:buFont typeface="Arial"/>
              <a:buChar char="•"/>
            </a:pPr>
            <a:r>
              <a:rPr lang="en-US" sz="1500" b="1" dirty="0" smtClean="0">
                <a:solidFill>
                  <a:srgbClr val="660066"/>
                </a:solidFill>
                <a:latin typeface="Candara"/>
                <a:cs typeface="Candara"/>
              </a:rPr>
              <a:t>X </a:t>
            </a:r>
            <a:r>
              <a:rPr lang="mr-IN" sz="1500" b="1" dirty="0" smtClean="0">
                <a:solidFill>
                  <a:srgbClr val="660066"/>
                </a:solidFill>
                <a:latin typeface="Candara"/>
                <a:cs typeface="Candara"/>
              </a:rPr>
              <a:t>–</a:t>
            </a:r>
            <a:r>
              <a:rPr lang="en-US" sz="1500" b="1" dirty="0" smtClean="0">
                <a:solidFill>
                  <a:srgbClr val="660066"/>
                </a:solidFill>
                <a:latin typeface="Candara"/>
                <a:cs typeface="Candara"/>
              </a:rPr>
              <a:t> Imaging </a:t>
            </a:r>
            <a:endParaRPr lang="en-US" sz="1500" b="1" dirty="0">
              <a:solidFill>
                <a:srgbClr val="660066"/>
              </a:solidFill>
              <a:latin typeface="Candara"/>
              <a:cs typeface="Candara"/>
            </a:endParaRPr>
          </a:p>
          <a:p>
            <a:pPr>
              <a:lnSpc>
                <a:spcPct val="150000"/>
              </a:lnSpc>
            </a:pPr>
            <a:r>
              <a:rPr lang="en-US" sz="1500" dirty="0" smtClean="0">
                <a:latin typeface="Candara"/>
                <a:cs typeface="Candara"/>
              </a:rPr>
              <a:t>	CXR +/- lateral view </a:t>
            </a:r>
            <a:r>
              <a:rPr lang="mr-IN" sz="1500" dirty="0" smtClean="0">
                <a:latin typeface="Candara"/>
                <a:cs typeface="Candara"/>
              </a:rPr>
              <a:t>–</a:t>
            </a:r>
            <a:r>
              <a:rPr lang="en-US" sz="1500" dirty="0" smtClean="0">
                <a:latin typeface="Candara"/>
                <a:cs typeface="Candara"/>
              </a:rPr>
              <a:t> NEW consolidation on CXR. Repeat in 6 weeks post-discharge to see if underlying malignancy!!</a:t>
            </a:r>
          </a:p>
          <a:p>
            <a:pPr>
              <a:lnSpc>
                <a:spcPct val="150000"/>
              </a:lnSpc>
            </a:pPr>
            <a:r>
              <a:rPr lang="en-US" sz="1500" dirty="0">
                <a:latin typeface="Candara"/>
                <a:cs typeface="Candara"/>
              </a:rPr>
              <a:t>	</a:t>
            </a:r>
            <a:r>
              <a:rPr lang="en-US" sz="1500" dirty="0" smtClean="0">
                <a:latin typeface="Candara"/>
                <a:cs typeface="Candara"/>
              </a:rPr>
              <a:t>?Chest USS </a:t>
            </a:r>
            <a:r>
              <a:rPr lang="mr-IN" sz="1500" dirty="0" smtClean="0">
                <a:latin typeface="Candara"/>
                <a:cs typeface="Candara"/>
              </a:rPr>
              <a:t>–</a:t>
            </a:r>
            <a:r>
              <a:rPr lang="en-US" sz="1500" dirty="0" smtClean="0">
                <a:latin typeface="Candara"/>
                <a:cs typeface="Candara"/>
              </a:rPr>
              <a:t> parapneumonic effusion/ empyema</a:t>
            </a:r>
          </a:p>
          <a:p>
            <a:pPr>
              <a:lnSpc>
                <a:spcPct val="150000"/>
              </a:lnSpc>
            </a:pPr>
            <a:r>
              <a:rPr lang="en-US" sz="1500" dirty="0">
                <a:latin typeface="Candara"/>
                <a:cs typeface="Candara"/>
              </a:rPr>
              <a:t>	?</a:t>
            </a:r>
            <a:r>
              <a:rPr lang="en-US" sz="1500" dirty="0" smtClean="0">
                <a:latin typeface="Candara"/>
                <a:cs typeface="Candara"/>
              </a:rPr>
              <a:t>CT chest </a:t>
            </a:r>
            <a:r>
              <a:rPr lang="mr-IN" sz="1500" dirty="0" smtClean="0">
                <a:latin typeface="Candara"/>
                <a:cs typeface="Candara"/>
              </a:rPr>
              <a:t>–</a:t>
            </a:r>
            <a:r>
              <a:rPr lang="en-US" sz="1500" dirty="0" smtClean="0">
                <a:latin typeface="Candara"/>
                <a:cs typeface="Candara"/>
              </a:rPr>
              <a:t> not usually indicated</a:t>
            </a:r>
          </a:p>
          <a:p>
            <a:pPr marL="285750" indent="-285750">
              <a:lnSpc>
                <a:spcPct val="150000"/>
              </a:lnSpc>
              <a:buFont typeface="Arial"/>
              <a:buChar char="•"/>
            </a:pPr>
            <a:r>
              <a:rPr lang="en-US" sz="1500" b="1" dirty="0" smtClean="0">
                <a:solidFill>
                  <a:srgbClr val="660066"/>
                </a:solidFill>
                <a:latin typeface="Candara"/>
                <a:cs typeface="Candara"/>
              </a:rPr>
              <a:t>Special tests</a:t>
            </a:r>
          </a:p>
          <a:p>
            <a:pPr>
              <a:lnSpc>
                <a:spcPct val="150000"/>
              </a:lnSpc>
            </a:pPr>
            <a:r>
              <a:rPr lang="en-US" sz="1500" dirty="0">
                <a:latin typeface="Candara"/>
                <a:cs typeface="Candara"/>
              </a:rPr>
              <a:t>	</a:t>
            </a:r>
            <a:r>
              <a:rPr lang="en-US" sz="1500" dirty="0" smtClean="0">
                <a:latin typeface="Candara"/>
                <a:cs typeface="Candara"/>
              </a:rPr>
              <a:t>ECG </a:t>
            </a:r>
            <a:r>
              <a:rPr lang="mr-IN" sz="1500" dirty="0" smtClean="0">
                <a:latin typeface="Candara"/>
                <a:cs typeface="Candara"/>
              </a:rPr>
              <a:t>–</a:t>
            </a:r>
            <a:r>
              <a:rPr lang="en-US" sz="1500" dirty="0" smtClean="0">
                <a:latin typeface="Candara"/>
                <a:cs typeface="Candara"/>
              </a:rPr>
              <a:t> </a:t>
            </a:r>
            <a:r>
              <a:rPr lang="en-US" sz="1500" dirty="0" err="1" smtClean="0">
                <a:latin typeface="Candara"/>
                <a:cs typeface="Candara"/>
              </a:rPr>
              <a:t>tachycardias</a:t>
            </a:r>
            <a:r>
              <a:rPr lang="en-US" sz="1500" dirty="0" smtClean="0">
                <a:latin typeface="Candara"/>
                <a:cs typeface="Candara"/>
              </a:rPr>
              <a:t>, myocardial infarction and arrhythmias </a:t>
            </a:r>
          </a:p>
          <a:p>
            <a:pPr>
              <a:lnSpc>
                <a:spcPct val="150000"/>
              </a:lnSpc>
            </a:pPr>
            <a:r>
              <a:rPr lang="en-US" sz="1500" dirty="0">
                <a:latin typeface="Candara"/>
                <a:cs typeface="Candara"/>
              </a:rPr>
              <a:t>	</a:t>
            </a:r>
            <a:r>
              <a:rPr lang="en-US" sz="1500" dirty="0" smtClean="0">
                <a:latin typeface="Candara"/>
                <a:cs typeface="Candara"/>
              </a:rPr>
              <a:t>Diagnostic tap of pleural fluid </a:t>
            </a:r>
            <a:r>
              <a:rPr lang="mr-IN" sz="1500" dirty="0" smtClean="0">
                <a:latin typeface="Candara"/>
                <a:cs typeface="Candara"/>
              </a:rPr>
              <a:t>–</a:t>
            </a:r>
            <a:r>
              <a:rPr lang="en-US" sz="1500" dirty="0" smtClean="0">
                <a:latin typeface="Candara"/>
                <a:cs typeface="Candara"/>
              </a:rPr>
              <a:t> cytology, G-stain, cultures and sensitivities.</a:t>
            </a:r>
          </a:p>
          <a:p>
            <a:pPr marL="285750" indent="-285750">
              <a:lnSpc>
                <a:spcPct val="150000"/>
              </a:lnSpc>
              <a:buFont typeface="Arial"/>
              <a:buChar char="•"/>
            </a:pPr>
            <a:r>
              <a:rPr lang="en-US" sz="1500" b="1" dirty="0" smtClean="0">
                <a:solidFill>
                  <a:srgbClr val="660066"/>
                </a:solidFill>
                <a:latin typeface="Candara"/>
                <a:cs typeface="Candara"/>
              </a:rPr>
              <a:t>*Differentials: </a:t>
            </a:r>
            <a:r>
              <a:rPr lang="en-US" sz="1500" dirty="0" smtClean="0">
                <a:latin typeface="Candara"/>
                <a:cs typeface="Candara"/>
              </a:rPr>
              <a:t>HF, PE, malignancy, pulmonary TB, ILD</a:t>
            </a:r>
          </a:p>
          <a:p>
            <a:pPr marL="285750" indent="-285750">
              <a:lnSpc>
                <a:spcPct val="150000"/>
              </a:lnSpc>
              <a:buFont typeface="Arial"/>
              <a:buChar char="•"/>
            </a:pPr>
            <a:r>
              <a:rPr lang="en-US" sz="1500" b="1" dirty="0" smtClean="0">
                <a:solidFill>
                  <a:srgbClr val="660066"/>
                </a:solidFill>
                <a:latin typeface="Candara"/>
                <a:cs typeface="Candara"/>
              </a:rPr>
              <a:t>*Monitor</a:t>
            </a:r>
            <a:r>
              <a:rPr lang="en-US" sz="1500" dirty="0" smtClean="0">
                <a:latin typeface="Candara"/>
                <a:cs typeface="Candara"/>
              </a:rPr>
              <a:t>: CRP, procalcitonin, clinical picture and temperature, O2 </a:t>
            </a:r>
            <a:r>
              <a:rPr lang="en-US" sz="1500" dirty="0" err="1" smtClean="0">
                <a:latin typeface="Candara"/>
                <a:cs typeface="Candara"/>
              </a:rPr>
              <a:t>sats</a:t>
            </a:r>
            <a:r>
              <a:rPr lang="en-US" sz="1500" dirty="0" smtClean="0">
                <a:latin typeface="Candara"/>
                <a:cs typeface="Candara"/>
              </a:rPr>
              <a:t> (ABG if &lt;92% = rule of thumb)</a:t>
            </a:r>
          </a:p>
          <a:p>
            <a:pPr>
              <a:lnSpc>
                <a:spcPct val="150000"/>
              </a:lnSpc>
            </a:pPr>
            <a:r>
              <a:rPr lang="en-US" sz="1500" dirty="0">
                <a:latin typeface="Candara"/>
                <a:cs typeface="Candara"/>
              </a:rPr>
              <a:t>	</a:t>
            </a:r>
            <a:endParaRPr lang="en-US" sz="1500" dirty="0" smtClean="0">
              <a:latin typeface="Candara"/>
              <a:cs typeface="Candara"/>
            </a:endParaRPr>
          </a:p>
          <a:p>
            <a:pPr>
              <a:lnSpc>
                <a:spcPct val="150000"/>
              </a:lnSpc>
            </a:pPr>
            <a:endParaRPr lang="en-US" sz="1500" dirty="0" smtClean="0">
              <a:latin typeface="Candara"/>
              <a:cs typeface="Candara"/>
            </a:endParaRPr>
          </a:p>
          <a:p>
            <a:pPr>
              <a:lnSpc>
                <a:spcPct val="150000"/>
              </a:lnSpc>
            </a:pPr>
            <a:endParaRPr lang="en-US" sz="1500" dirty="0" smtClean="0">
              <a:latin typeface="Candara"/>
              <a:cs typeface="Candara"/>
            </a:endParaRPr>
          </a:p>
          <a:p>
            <a:pPr>
              <a:lnSpc>
                <a:spcPct val="150000"/>
              </a:lnSpc>
            </a:pPr>
            <a:endParaRPr lang="en-US" sz="1500" dirty="0">
              <a:latin typeface="Candara"/>
              <a:cs typeface="Candara"/>
            </a:endParaRPr>
          </a:p>
        </p:txBody>
      </p:sp>
    </p:spTree>
    <p:extLst>
      <p:ext uri="{BB962C8B-B14F-4D97-AF65-F5344CB8AC3E}">
        <p14:creationId xmlns:p14="http://schemas.microsoft.com/office/powerpoint/2010/main" val="644842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Pneumonia (CAP)</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765594"/>
          </a:xfrm>
          <a:prstGeom prst="rect">
            <a:avLst/>
          </a:prstGeom>
          <a:noFill/>
        </p:spPr>
        <p:txBody>
          <a:bodyPr wrap="square" rtlCol="0">
            <a:spAutoFit/>
          </a:bodyPr>
          <a:lstStyle/>
          <a:p>
            <a:pPr marL="460375" lvl="2" algn="just">
              <a:lnSpc>
                <a:spcPct val="150000"/>
              </a:lnSpc>
              <a:tabLst>
                <a:tab pos="90488" algn="l"/>
              </a:tabLst>
            </a:pPr>
            <a:endParaRPr lang="en-US" sz="1500" dirty="0" smtClean="0">
              <a:latin typeface="Candara"/>
              <a:cs typeface="Candara"/>
            </a:endParaRPr>
          </a:p>
          <a:p>
            <a:pPr lvl="1" algn="just">
              <a:lnSpc>
                <a:spcPct val="150000"/>
              </a:lnSpc>
            </a:pPr>
            <a:r>
              <a:rPr lang="en-US" sz="1500" dirty="0" smtClean="0">
                <a:latin typeface="Candara"/>
                <a:cs typeface="Candara"/>
              </a:rPr>
              <a:t> </a:t>
            </a:r>
            <a:endParaRPr lang="en-US" sz="1500" dirty="0">
              <a:latin typeface="Candara"/>
              <a:cs typeface="Candara"/>
            </a:endParaRPr>
          </a:p>
        </p:txBody>
      </p:sp>
      <p:sp>
        <p:nvSpPr>
          <p:cNvPr id="8" name="TextBox 7"/>
          <p:cNvSpPr txBox="1"/>
          <p:nvPr/>
        </p:nvSpPr>
        <p:spPr>
          <a:xfrm>
            <a:off x="457200" y="849070"/>
            <a:ext cx="7930353" cy="4574329"/>
          </a:xfrm>
          <a:prstGeom prst="rect">
            <a:avLst/>
          </a:prstGeom>
          <a:noFill/>
        </p:spPr>
        <p:txBody>
          <a:bodyPr wrap="square" rtlCol="0">
            <a:spAutoFit/>
          </a:bodyPr>
          <a:lstStyle/>
          <a:p>
            <a:pPr>
              <a:lnSpc>
                <a:spcPct val="150000"/>
              </a:lnSpc>
            </a:pPr>
            <a:r>
              <a:rPr lang="en-US" sz="1500" dirty="0" smtClean="0">
                <a:solidFill>
                  <a:srgbClr val="660066"/>
                </a:solidFill>
                <a:latin typeface="Candara"/>
                <a:cs typeface="Candara"/>
              </a:rPr>
              <a:t>Assessment </a:t>
            </a:r>
            <a:r>
              <a:rPr lang="mr-IN" sz="1500" dirty="0" smtClean="0">
                <a:solidFill>
                  <a:srgbClr val="660066"/>
                </a:solidFill>
                <a:latin typeface="Candara"/>
                <a:cs typeface="Candara"/>
              </a:rPr>
              <a:t>–</a:t>
            </a:r>
            <a:r>
              <a:rPr lang="en-US" sz="1500" dirty="0" smtClean="0">
                <a:solidFill>
                  <a:srgbClr val="660066"/>
                </a:solidFill>
                <a:latin typeface="Candara"/>
                <a:cs typeface="Candara"/>
              </a:rPr>
              <a:t> ‘CURB 65’ score </a:t>
            </a:r>
            <a:r>
              <a:rPr lang="mr-IN" sz="1500" dirty="0" smtClean="0">
                <a:solidFill>
                  <a:srgbClr val="660066"/>
                </a:solidFill>
                <a:latin typeface="Candara"/>
                <a:cs typeface="Candara"/>
              </a:rPr>
              <a:t>–</a:t>
            </a:r>
            <a:r>
              <a:rPr lang="en-US" sz="1500" dirty="0" smtClean="0">
                <a:solidFill>
                  <a:srgbClr val="660066"/>
                </a:solidFill>
                <a:latin typeface="Candara"/>
                <a:cs typeface="Candara"/>
              </a:rPr>
              <a:t> SEVERITY of disease!</a:t>
            </a:r>
          </a:p>
          <a:p>
            <a:pPr>
              <a:lnSpc>
                <a:spcPct val="150000"/>
              </a:lnSpc>
            </a:pPr>
            <a:r>
              <a:rPr lang="en-US" sz="1500" b="1" dirty="0" smtClean="0">
                <a:solidFill>
                  <a:srgbClr val="660066"/>
                </a:solidFill>
                <a:latin typeface="Candara"/>
                <a:cs typeface="Candara"/>
              </a:rPr>
              <a:t>Confusion</a:t>
            </a:r>
            <a:r>
              <a:rPr lang="en-US" sz="1500" dirty="0" smtClean="0">
                <a:solidFill>
                  <a:srgbClr val="660066"/>
                </a:solidFill>
                <a:latin typeface="Candara"/>
                <a:cs typeface="Candara"/>
              </a:rPr>
              <a:t> (AMTS ≤ 8)</a:t>
            </a:r>
          </a:p>
          <a:p>
            <a:pPr>
              <a:lnSpc>
                <a:spcPct val="150000"/>
              </a:lnSpc>
            </a:pPr>
            <a:r>
              <a:rPr lang="en-US" sz="1500" b="1" dirty="0" smtClean="0">
                <a:solidFill>
                  <a:srgbClr val="660066"/>
                </a:solidFill>
                <a:latin typeface="Candara"/>
                <a:cs typeface="Candara"/>
              </a:rPr>
              <a:t>Urea</a:t>
            </a:r>
            <a:r>
              <a:rPr lang="en-US" sz="1500" dirty="0" smtClean="0">
                <a:solidFill>
                  <a:srgbClr val="660066"/>
                </a:solidFill>
                <a:latin typeface="Candara"/>
                <a:cs typeface="Candara"/>
              </a:rPr>
              <a:t> (BUN) &gt;</a:t>
            </a:r>
            <a:r>
              <a:rPr lang="mr-IN" sz="1500" dirty="0" smtClean="0">
                <a:solidFill>
                  <a:srgbClr val="660066"/>
                </a:solidFill>
                <a:latin typeface="Candara"/>
                <a:cs typeface="Candara"/>
              </a:rPr>
              <a:t> </a:t>
            </a:r>
            <a:r>
              <a:rPr lang="mr-IN" sz="1500" dirty="0">
                <a:solidFill>
                  <a:srgbClr val="660066"/>
                </a:solidFill>
                <a:latin typeface="Candara"/>
                <a:cs typeface="Candara"/>
              </a:rPr>
              <a:t>19 mg/dL </a:t>
            </a:r>
            <a:r>
              <a:rPr lang="en-US" sz="1500" dirty="0" smtClean="0">
                <a:solidFill>
                  <a:srgbClr val="660066"/>
                </a:solidFill>
                <a:latin typeface="Candara"/>
                <a:cs typeface="Candara"/>
              </a:rPr>
              <a:t>or &gt;</a:t>
            </a:r>
            <a:r>
              <a:rPr lang="mr-IN" sz="1500" dirty="0" smtClean="0">
                <a:solidFill>
                  <a:srgbClr val="660066"/>
                </a:solidFill>
                <a:latin typeface="Candara"/>
                <a:cs typeface="Candara"/>
              </a:rPr>
              <a:t> </a:t>
            </a:r>
            <a:r>
              <a:rPr lang="mr-IN" sz="1500" dirty="0">
                <a:solidFill>
                  <a:srgbClr val="660066"/>
                </a:solidFill>
                <a:latin typeface="Candara"/>
                <a:cs typeface="Candara"/>
              </a:rPr>
              <a:t>7 mmol/</a:t>
            </a:r>
            <a:r>
              <a:rPr lang="mr-IN" sz="1500" dirty="0" smtClean="0">
                <a:solidFill>
                  <a:srgbClr val="660066"/>
                </a:solidFill>
                <a:latin typeface="Candara"/>
                <a:cs typeface="Candara"/>
              </a:rPr>
              <a:t>L</a:t>
            </a:r>
            <a:endParaRPr lang="en-US" sz="1500" dirty="0" smtClean="0">
              <a:solidFill>
                <a:srgbClr val="660066"/>
              </a:solidFill>
              <a:latin typeface="Candara"/>
              <a:cs typeface="Candara"/>
            </a:endParaRPr>
          </a:p>
          <a:p>
            <a:pPr>
              <a:lnSpc>
                <a:spcPct val="150000"/>
              </a:lnSpc>
            </a:pPr>
            <a:r>
              <a:rPr lang="en-US" sz="1500" b="1" dirty="0" smtClean="0">
                <a:solidFill>
                  <a:srgbClr val="660066"/>
                </a:solidFill>
                <a:latin typeface="Candara"/>
                <a:cs typeface="Candara"/>
              </a:rPr>
              <a:t>RR </a:t>
            </a:r>
            <a:r>
              <a:rPr lang="en-US" sz="1500" dirty="0" smtClean="0">
                <a:solidFill>
                  <a:srgbClr val="660066"/>
                </a:solidFill>
                <a:latin typeface="Candara"/>
                <a:cs typeface="Candara"/>
              </a:rPr>
              <a:t>&gt; 30/min</a:t>
            </a:r>
          </a:p>
          <a:p>
            <a:pPr>
              <a:lnSpc>
                <a:spcPct val="150000"/>
              </a:lnSpc>
            </a:pPr>
            <a:r>
              <a:rPr lang="en-US" sz="1500" b="1" dirty="0" smtClean="0">
                <a:solidFill>
                  <a:srgbClr val="660066"/>
                </a:solidFill>
                <a:latin typeface="Candara"/>
                <a:cs typeface="Candara"/>
              </a:rPr>
              <a:t>BP</a:t>
            </a:r>
            <a:r>
              <a:rPr lang="en-US" sz="1500" dirty="0" smtClean="0">
                <a:solidFill>
                  <a:srgbClr val="660066"/>
                </a:solidFill>
                <a:latin typeface="Candara"/>
                <a:cs typeface="Candara"/>
              </a:rPr>
              <a:t> </a:t>
            </a:r>
            <a:r>
              <a:rPr lang="mr-IN" sz="1500" dirty="0" smtClean="0">
                <a:solidFill>
                  <a:srgbClr val="660066"/>
                </a:solidFill>
                <a:latin typeface="Candara"/>
                <a:cs typeface="Candara"/>
              </a:rPr>
              <a:t>–</a:t>
            </a:r>
            <a:r>
              <a:rPr lang="en-US" sz="1500" dirty="0" smtClean="0">
                <a:solidFill>
                  <a:srgbClr val="660066"/>
                </a:solidFill>
                <a:latin typeface="Candara"/>
                <a:cs typeface="Candara"/>
              </a:rPr>
              <a:t> systolic &lt;90 mmHg  or diastolic ≤60 mmHg</a:t>
            </a:r>
          </a:p>
          <a:p>
            <a:pPr>
              <a:lnSpc>
                <a:spcPct val="150000"/>
              </a:lnSpc>
            </a:pPr>
            <a:r>
              <a:rPr lang="en-US" sz="1500" b="1" dirty="0" smtClean="0">
                <a:solidFill>
                  <a:srgbClr val="660066"/>
                </a:solidFill>
                <a:latin typeface="Candara"/>
                <a:cs typeface="Candara"/>
              </a:rPr>
              <a:t>65</a:t>
            </a:r>
            <a:r>
              <a:rPr lang="en-US" sz="1500" dirty="0" smtClean="0">
                <a:solidFill>
                  <a:srgbClr val="660066"/>
                </a:solidFill>
                <a:latin typeface="Candara"/>
                <a:cs typeface="Candara"/>
              </a:rPr>
              <a:t> years of age or older</a:t>
            </a:r>
          </a:p>
          <a:p>
            <a:pPr>
              <a:lnSpc>
                <a:spcPct val="150000"/>
              </a:lnSpc>
            </a:pPr>
            <a:r>
              <a:rPr lang="en-US" sz="1500" dirty="0" smtClean="0">
                <a:solidFill>
                  <a:srgbClr val="660066"/>
                </a:solidFill>
                <a:latin typeface="Candara"/>
                <a:cs typeface="Candara"/>
              </a:rPr>
              <a:t>*Notes: Score of 2 = IV </a:t>
            </a:r>
            <a:r>
              <a:rPr lang="en-US" sz="1500" dirty="0" err="1" smtClean="0">
                <a:solidFill>
                  <a:srgbClr val="660066"/>
                </a:solidFill>
                <a:latin typeface="Candara"/>
                <a:cs typeface="Candara"/>
              </a:rPr>
              <a:t>Abx</a:t>
            </a:r>
            <a:r>
              <a:rPr lang="en-US" sz="1500" dirty="0" smtClean="0">
                <a:solidFill>
                  <a:srgbClr val="660066"/>
                </a:solidFill>
                <a:latin typeface="Candara"/>
                <a:cs typeface="Candara"/>
              </a:rPr>
              <a:t>. 4/5 = ITU/HDU admission</a:t>
            </a:r>
          </a:p>
          <a:p>
            <a:pPr>
              <a:lnSpc>
                <a:spcPct val="150000"/>
              </a:lnSpc>
            </a:pPr>
            <a:endParaRPr lang="en-US" sz="1500" dirty="0" smtClean="0">
              <a:solidFill>
                <a:srgbClr val="660066"/>
              </a:solidFill>
              <a:latin typeface="Candara"/>
              <a:cs typeface="Candara"/>
            </a:endParaRPr>
          </a:p>
          <a:p>
            <a:pPr>
              <a:lnSpc>
                <a:spcPct val="150000"/>
              </a:lnSpc>
            </a:pPr>
            <a:endParaRPr lang="en-US" sz="1500" dirty="0" smtClean="0">
              <a:solidFill>
                <a:srgbClr val="660066"/>
              </a:solidFill>
              <a:latin typeface="Candara"/>
              <a:cs typeface="Candara"/>
            </a:endParaRPr>
          </a:p>
          <a:p>
            <a:pPr>
              <a:lnSpc>
                <a:spcPct val="150000"/>
              </a:lnSpc>
            </a:pPr>
            <a:r>
              <a:rPr lang="en-US" sz="1500" dirty="0">
                <a:latin typeface="Candara"/>
                <a:cs typeface="Candara"/>
              </a:rPr>
              <a:t>	</a:t>
            </a:r>
            <a:endParaRPr lang="en-US" sz="1500" dirty="0" smtClean="0">
              <a:latin typeface="Candara"/>
              <a:cs typeface="Candara"/>
            </a:endParaRPr>
          </a:p>
          <a:p>
            <a:pPr>
              <a:lnSpc>
                <a:spcPct val="150000"/>
              </a:lnSpc>
            </a:pPr>
            <a:endParaRPr lang="en-US" sz="1500" dirty="0" smtClean="0">
              <a:latin typeface="Candara"/>
              <a:cs typeface="Candara"/>
            </a:endParaRPr>
          </a:p>
          <a:p>
            <a:pPr>
              <a:lnSpc>
                <a:spcPct val="150000"/>
              </a:lnSpc>
            </a:pPr>
            <a:endParaRPr lang="en-US" sz="1500" dirty="0" smtClean="0">
              <a:latin typeface="Candara"/>
              <a:cs typeface="Candara"/>
            </a:endParaRPr>
          </a:p>
          <a:p>
            <a:pPr>
              <a:lnSpc>
                <a:spcPct val="150000"/>
              </a:lnSpc>
            </a:pPr>
            <a:endParaRPr lang="en-US" sz="1500" dirty="0">
              <a:latin typeface="Candara"/>
              <a:cs typeface="Candara"/>
            </a:endParaRPr>
          </a:p>
        </p:txBody>
      </p:sp>
      <p:pic>
        <p:nvPicPr>
          <p:cNvPr id="5" name="Picture 4" descr="Screen Shot 2017-03-14 at 21.21.4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4874" y="3470239"/>
            <a:ext cx="8153400" cy="2235200"/>
          </a:xfrm>
          <a:prstGeom prst="rect">
            <a:avLst/>
          </a:prstGeom>
        </p:spPr>
      </p:pic>
    </p:spTree>
    <p:extLst>
      <p:ext uri="{BB962C8B-B14F-4D97-AF65-F5344CB8AC3E}">
        <p14:creationId xmlns:p14="http://schemas.microsoft.com/office/powerpoint/2010/main" val="3076871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Pneumonia (CAP)</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765594"/>
          </a:xfrm>
          <a:prstGeom prst="rect">
            <a:avLst/>
          </a:prstGeom>
          <a:noFill/>
        </p:spPr>
        <p:txBody>
          <a:bodyPr wrap="square" rtlCol="0">
            <a:spAutoFit/>
          </a:bodyPr>
          <a:lstStyle/>
          <a:p>
            <a:pPr marL="460375" lvl="2" algn="just">
              <a:lnSpc>
                <a:spcPct val="150000"/>
              </a:lnSpc>
              <a:tabLst>
                <a:tab pos="90488" algn="l"/>
              </a:tabLst>
            </a:pPr>
            <a:endParaRPr lang="en-US" sz="1500" dirty="0" smtClean="0">
              <a:latin typeface="Candara"/>
              <a:cs typeface="Candara"/>
            </a:endParaRPr>
          </a:p>
          <a:p>
            <a:pPr lvl="1" algn="just">
              <a:lnSpc>
                <a:spcPct val="150000"/>
              </a:lnSpc>
            </a:pPr>
            <a:r>
              <a:rPr lang="en-US" sz="1500" dirty="0" smtClean="0">
                <a:latin typeface="Candara"/>
                <a:cs typeface="Candara"/>
              </a:rPr>
              <a:t> </a:t>
            </a:r>
            <a:endParaRPr lang="en-US" sz="1500" dirty="0">
              <a:latin typeface="Candara"/>
              <a:cs typeface="Candara"/>
            </a:endParaRPr>
          </a:p>
        </p:txBody>
      </p:sp>
      <p:sp>
        <p:nvSpPr>
          <p:cNvPr id="8" name="TextBox 7"/>
          <p:cNvSpPr txBox="1"/>
          <p:nvPr/>
        </p:nvSpPr>
        <p:spPr>
          <a:xfrm>
            <a:off x="457200" y="849070"/>
            <a:ext cx="7930353" cy="7886774"/>
          </a:xfrm>
          <a:prstGeom prst="rect">
            <a:avLst/>
          </a:prstGeom>
          <a:noFill/>
        </p:spPr>
        <p:txBody>
          <a:bodyPr wrap="square" rtlCol="0">
            <a:spAutoFit/>
          </a:bodyPr>
          <a:lstStyle/>
          <a:p>
            <a:pPr>
              <a:lnSpc>
                <a:spcPct val="150000"/>
              </a:lnSpc>
            </a:pPr>
            <a:r>
              <a:rPr lang="en-US" sz="1500" b="1" dirty="0" smtClean="0">
                <a:solidFill>
                  <a:srgbClr val="660066"/>
                </a:solidFill>
                <a:latin typeface="Candara"/>
                <a:cs typeface="Candara"/>
              </a:rPr>
              <a:t>Management:</a:t>
            </a:r>
          </a:p>
          <a:p>
            <a:pPr marL="285750" indent="-285750">
              <a:lnSpc>
                <a:spcPct val="150000"/>
              </a:lnSpc>
              <a:buFont typeface="Arial"/>
              <a:buChar char="•"/>
            </a:pPr>
            <a:r>
              <a:rPr lang="en-US" sz="1450" dirty="0" smtClean="0">
                <a:latin typeface="Candara"/>
                <a:cs typeface="Candara"/>
              </a:rPr>
              <a:t>Supportive therapies &amp; antibiotics</a:t>
            </a:r>
          </a:p>
          <a:p>
            <a:pPr marL="285750" indent="-285750">
              <a:lnSpc>
                <a:spcPct val="150000"/>
              </a:lnSpc>
              <a:buFont typeface="Arial"/>
              <a:buChar char="•"/>
            </a:pPr>
            <a:r>
              <a:rPr lang="en-US" sz="1450" dirty="0" smtClean="0">
                <a:solidFill>
                  <a:srgbClr val="660066"/>
                </a:solidFill>
                <a:latin typeface="Candara"/>
                <a:cs typeface="Candara"/>
              </a:rPr>
              <a:t>ABCD</a:t>
            </a:r>
            <a:r>
              <a:rPr lang="en-US" sz="1450" dirty="0" smtClean="0">
                <a:latin typeface="Candara"/>
                <a:cs typeface="Candara"/>
              </a:rPr>
              <a:t> approach e.g. CPAP (T1RF and pneumonia), IV fluids, vasopressors (</a:t>
            </a:r>
            <a:r>
              <a:rPr lang="en-US" sz="1450" dirty="0" err="1" smtClean="0">
                <a:latin typeface="Candara"/>
                <a:cs typeface="Candara"/>
              </a:rPr>
              <a:t>NAdr</a:t>
            </a:r>
            <a:r>
              <a:rPr lang="en-US" sz="1450" dirty="0" smtClean="0">
                <a:latin typeface="Candara"/>
                <a:cs typeface="Candara"/>
              </a:rPr>
              <a:t>) </a:t>
            </a:r>
            <a:r>
              <a:rPr lang="mr-IN" sz="1450" dirty="0" smtClean="0">
                <a:latin typeface="Candara"/>
                <a:cs typeface="Candara"/>
              </a:rPr>
              <a:t>–</a:t>
            </a:r>
            <a:r>
              <a:rPr lang="en-US" sz="1450" dirty="0" smtClean="0">
                <a:latin typeface="Candara"/>
                <a:cs typeface="Candara"/>
              </a:rPr>
              <a:t> vasoconstriction and adequate glucose control</a:t>
            </a:r>
          </a:p>
          <a:p>
            <a:pPr marL="285750" indent="-285750">
              <a:lnSpc>
                <a:spcPct val="150000"/>
              </a:lnSpc>
              <a:buFont typeface="Arial"/>
              <a:buChar char="•"/>
            </a:pPr>
            <a:r>
              <a:rPr lang="en-US" sz="1450" dirty="0" smtClean="0">
                <a:solidFill>
                  <a:srgbClr val="660066"/>
                </a:solidFill>
                <a:latin typeface="Candara"/>
                <a:cs typeface="Candara"/>
              </a:rPr>
              <a:t>Antibiotics</a:t>
            </a:r>
            <a:r>
              <a:rPr lang="en-US" sz="1450" dirty="0" smtClean="0">
                <a:latin typeface="Candara"/>
                <a:cs typeface="Candara"/>
              </a:rPr>
              <a:t> </a:t>
            </a:r>
            <a:r>
              <a:rPr lang="mr-IN" sz="1450" dirty="0" smtClean="0">
                <a:latin typeface="Candara"/>
                <a:cs typeface="Candara"/>
              </a:rPr>
              <a:t>–</a:t>
            </a:r>
            <a:r>
              <a:rPr lang="en-US" sz="1450" dirty="0" smtClean="0">
                <a:latin typeface="Candara"/>
                <a:cs typeface="Candara"/>
              </a:rPr>
              <a:t> empirical initially then guided on MC&amp;S</a:t>
            </a:r>
          </a:p>
          <a:p>
            <a:pPr marL="742950" lvl="1" indent="-285750">
              <a:lnSpc>
                <a:spcPct val="150000"/>
              </a:lnSpc>
              <a:buFont typeface="Arial"/>
              <a:buChar char="•"/>
            </a:pPr>
            <a:r>
              <a:rPr lang="en-US" sz="1450" dirty="0">
                <a:latin typeface="Candara"/>
                <a:cs typeface="Candara"/>
              </a:rPr>
              <a:t>A</a:t>
            </a:r>
            <a:r>
              <a:rPr lang="en-US" sz="1450" dirty="0" smtClean="0">
                <a:latin typeface="Candara"/>
                <a:cs typeface="Candara"/>
              </a:rPr>
              <a:t>naerobic cover if aspiration pneumonia e.g. metronidazole </a:t>
            </a:r>
          </a:p>
          <a:p>
            <a:pPr marL="742950" lvl="1" indent="-285750">
              <a:lnSpc>
                <a:spcPct val="150000"/>
              </a:lnSpc>
              <a:buFont typeface="Arial"/>
              <a:buChar char="•"/>
            </a:pPr>
            <a:r>
              <a:rPr lang="en-US" sz="1450" dirty="0" smtClean="0">
                <a:latin typeface="Candara"/>
                <a:cs typeface="Candara"/>
              </a:rPr>
              <a:t>Uncomplicated CAP (mild):</a:t>
            </a:r>
          </a:p>
          <a:p>
            <a:pPr marL="1200150" lvl="2" indent="-285750">
              <a:lnSpc>
                <a:spcPct val="150000"/>
              </a:lnSpc>
              <a:buFont typeface="Arial"/>
              <a:buChar char="•"/>
            </a:pPr>
            <a:r>
              <a:rPr lang="en-US" sz="1450" dirty="0" smtClean="0">
                <a:latin typeface="Candara"/>
                <a:cs typeface="Candara"/>
              </a:rPr>
              <a:t>Amoxicillin (0.5g-1g TDS) or macrolide +/- </a:t>
            </a:r>
            <a:r>
              <a:rPr lang="en-US" sz="1450" dirty="0" err="1" smtClean="0">
                <a:latin typeface="Candara"/>
                <a:cs typeface="Candara"/>
              </a:rPr>
              <a:t>flucloxacillin</a:t>
            </a:r>
            <a:r>
              <a:rPr lang="en-US" sz="1450" dirty="0" smtClean="0">
                <a:latin typeface="Candara"/>
                <a:cs typeface="Candara"/>
              </a:rPr>
              <a:t> (</a:t>
            </a:r>
            <a:r>
              <a:rPr lang="en-US" sz="1450" dirty="0" err="1" smtClean="0">
                <a:latin typeface="Candara"/>
                <a:cs typeface="Candara"/>
              </a:rPr>
              <a:t>s.aureus</a:t>
            </a:r>
            <a:r>
              <a:rPr lang="en-US" sz="1450" dirty="0" smtClean="0">
                <a:latin typeface="Candara"/>
                <a:cs typeface="Candara"/>
              </a:rPr>
              <a:t> = virulent!)</a:t>
            </a:r>
          </a:p>
          <a:p>
            <a:pPr marL="742950" lvl="1" indent="-285750">
              <a:lnSpc>
                <a:spcPct val="150000"/>
              </a:lnSpc>
              <a:buFont typeface="Arial"/>
              <a:buChar char="•"/>
            </a:pPr>
            <a:r>
              <a:rPr lang="en-US" sz="1450" dirty="0" smtClean="0">
                <a:latin typeface="Candara"/>
                <a:cs typeface="Candara"/>
              </a:rPr>
              <a:t>Complicated CAP</a:t>
            </a:r>
          </a:p>
          <a:p>
            <a:pPr marL="1200150" lvl="2" indent="-285750">
              <a:lnSpc>
                <a:spcPct val="150000"/>
              </a:lnSpc>
              <a:buFont typeface="Arial"/>
              <a:buChar char="•"/>
            </a:pPr>
            <a:r>
              <a:rPr lang="en-US" sz="1450" dirty="0" smtClean="0">
                <a:latin typeface="Candara"/>
                <a:cs typeface="Candara"/>
              </a:rPr>
              <a:t>Moderate severity </a:t>
            </a:r>
            <a:r>
              <a:rPr lang="mr-IN" sz="1450" dirty="0" smtClean="0">
                <a:latin typeface="Candara"/>
                <a:cs typeface="Candara"/>
              </a:rPr>
              <a:t>–</a:t>
            </a:r>
            <a:r>
              <a:rPr lang="en-US" sz="1450" dirty="0" smtClean="0">
                <a:latin typeface="Candara"/>
                <a:cs typeface="Candara"/>
              </a:rPr>
              <a:t> amoxicillin + macrolide PO/IV</a:t>
            </a:r>
          </a:p>
          <a:p>
            <a:pPr marL="1200150" lvl="2" indent="-285750">
              <a:lnSpc>
                <a:spcPct val="150000"/>
              </a:lnSpc>
              <a:buFont typeface="Arial"/>
              <a:buChar char="•"/>
            </a:pPr>
            <a:r>
              <a:rPr lang="en-US" sz="1450" dirty="0" smtClean="0">
                <a:latin typeface="Candara"/>
                <a:cs typeface="Candara"/>
              </a:rPr>
              <a:t>Severe </a:t>
            </a:r>
            <a:r>
              <a:rPr lang="mr-IN" sz="1450" dirty="0" smtClean="0">
                <a:latin typeface="Candara"/>
                <a:cs typeface="Candara"/>
              </a:rPr>
              <a:t>–</a:t>
            </a:r>
            <a:r>
              <a:rPr lang="en-US" sz="1450" dirty="0" smtClean="0">
                <a:latin typeface="Candara"/>
                <a:cs typeface="Candara"/>
              </a:rPr>
              <a:t> co-amoxiclav IV (1.2g TDS) +/- rifampicin or a macrolide. </a:t>
            </a:r>
          </a:p>
          <a:p>
            <a:pPr marL="285750" indent="-285750">
              <a:lnSpc>
                <a:spcPct val="150000"/>
              </a:lnSpc>
              <a:buFont typeface="Arial"/>
              <a:buChar char="•"/>
            </a:pPr>
            <a:r>
              <a:rPr lang="en-US" sz="1450" dirty="0" smtClean="0">
                <a:solidFill>
                  <a:srgbClr val="660066"/>
                </a:solidFill>
                <a:latin typeface="Candara"/>
                <a:cs typeface="Candara"/>
              </a:rPr>
              <a:t>Thromboprophylaxis</a:t>
            </a:r>
            <a:r>
              <a:rPr lang="en-US" sz="1450" dirty="0" smtClean="0">
                <a:latin typeface="Candara"/>
                <a:cs typeface="Candara"/>
              </a:rPr>
              <a:t> w/ LMWH if admitted for &gt;12hours</a:t>
            </a:r>
          </a:p>
          <a:p>
            <a:pPr marL="285750" indent="-285750">
              <a:lnSpc>
                <a:spcPct val="150000"/>
              </a:lnSpc>
              <a:buFont typeface="Arial"/>
              <a:buChar char="•"/>
            </a:pPr>
            <a:r>
              <a:rPr lang="en-US" sz="1450" dirty="0" smtClean="0">
                <a:solidFill>
                  <a:srgbClr val="660066"/>
                </a:solidFill>
                <a:latin typeface="Candara"/>
                <a:cs typeface="Candara"/>
              </a:rPr>
              <a:t>ANALGESIA!!</a:t>
            </a:r>
          </a:p>
          <a:p>
            <a:pPr marL="285750" indent="-285750">
              <a:lnSpc>
                <a:spcPct val="150000"/>
              </a:lnSpc>
              <a:buFont typeface="Arial"/>
              <a:buChar char="•"/>
            </a:pPr>
            <a:r>
              <a:rPr lang="en-US" sz="1450" dirty="0" smtClean="0">
                <a:latin typeface="Candara"/>
                <a:cs typeface="Candara"/>
              </a:rPr>
              <a:t>Note: patients may take up to 6 months to fully recovers from CAP </a:t>
            </a:r>
            <a:r>
              <a:rPr lang="mr-IN" sz="1450" dirty="0" smtClean="0">
                <a:latin typeface="Candara"/>
                <a:cs typeface="Candara"/>
              </a:rPr>
              <a:t>–</a:t>
            </a:r>
            <a:r>
              <a:rPr lang="en-US" sz="1450" dirty="0" smtClean="0">
                <a:latin typeface="Candara"/>
                <a:cs typeface="Candara"/>
              </a:rPr>
              <a:t> residual symptoms.</a:t>
            </a:r>
          </a:p>
          <a:p>
            <a:pPr marL="1200150" lvl="2" indent="-285750">
              <a:lnSpc>
                <a:spcPct val="150000"/>
              </a:lnSpc>
              <a:buFont typeface="Arial"/>
              <a:buChar char="•"/>
            </a:pPr>
            <a:endParaRPr lang="en-US" sz="1500" dirty="0" smtClean="0">
              <a:solidFill>
                <a:srgbClr val="660066"/>
              </a:solidFill>
              <a:latin typeface="Candara"/>
              <a:cs typeface="Candara"/>
            </a:endParaRPr>
          </a:p>
          <a:p>
            <a:pPr marL="1200150" lvl="2" indent="-285750">
              <a:lnSpc>
                <a:spcPct val="150000"/>
              </a:lnSpc>
              <a:buFont typeface="Arial"/>
              <a:buChar char="•"/>
            </a:pPr>
            <a:endParaRPr lang="en-US" sz="1500" dirty="0" smtClean="0">
              <a:solidFill>
                <a:srgbClr val="660066"/>
              </a:solidFill>
              <a:latin typeface="Candara"/>
              <a:cs typeface="Candara"/>
            </a:endParaRPr>
          </a:p>
          <a:p>
            <a:pPr marL="742950" lvl="1" indent="-285750">
              <a:lnSpc>
                <a:spcPct val="150000"/>
              </a:lnSpc>
              <a:buFont typeface="Arial"/>
              <a:buChar char="•"/>
            </a:pPr>
            <a:endParaRPr lang="en-US" sz="1500" dirty="0" smtClean="0">
              <a:solidFill>
                <a:srgbClr val="660066"/>
              </a:solidFill>
              <a:latin typeface="Candara"/>
              <a:cs typeface="Candara"/>
            </a:endParaRPr>
          </a:p>
          <a:p>
            <a:pPr marL="285750" indent="-285750">
              <a:lnSpc>
                <a:spcPct val="150000"/>
              </a:lnSpc>
              <a:buFont typeface="Arial"/>
              <a:buChar char="•"/>
            </a:pPr>
            <a:endParaRPr lang="en-US" sz="1500" b="1" dirty="0" smtClean="0">
              <a:solidFill>
                <a:srgbClr val="660066"/>
              </a:solidFill>
              <a:latin typeface="Candara"/>
              <a:cs typeface="Candara"/>
            </a:endParaRPr>
          </a:p>
          <a:p>
            <a:pPr>
              <a:lnSpc>
                <a:spcPct val="150000"/>
              </a:lnSpc>
            </a:pPr>
            <a:endParaRPr lang="en-US" sz="1500" dirty="0" smtClean="0">
              <a:solidFill>
                <a:srgbClr val="660066"/>
              </a:solidFill>
              <a:latin typeface="Candara"/>
              <a:cs typeface="Candara"/>
            </a:endParaRPr>
          </a:p>
          <a:p>
            <a:pPr>
              <a:lnSpc>
                <a:spcPct val="150000"/>
              </a:lnSpc>
            </a:pPr>
            <a:r>
              <a:rPr lang="en-US" sz="1500" dirty="0">
                <a:latin typeface="Candara"/>
                <a:cs typeface="Candara"/>
              </a:rPr>
              <a:t>	</a:t>
            </a:r>
            <a:endParaRPr lang="en-US" sz="1500" dirty="0" smtClean="0">
              <a:latin typeface="Candara"/>
              <a:cs typeface="Candara"/>
            </a:endParaRPr>
          </a:p>
          <a:p>
            <a:pPr>
              <a:lnSpc>
                <a:spcPct val="150000"/>
              </a:lnSpc>
            </a:pPr>
            <a:endParaRPr lang="en-US" sz="1500" dirty="0" smtClean="0">
              <a:latin typeface="Candara"/>
              <a:cs typeface="Candara"/>
            </a:endParaRPr>
          </a:p>
          <a:p>
            <a:pPr>
              <a:lnSpc>
                <a:spcPct val="150000"/>
              </a:lnSpc>
            </a:pPr>
            <a:endParaRPr lang="en-US" sz="1500" dirty="0" smtClean="0">
              <a:latin typeface="Candara"/>
              <a:cs typeface="Candara"/>
            </a:endParaRPr>
          </a:p>
          <a:p>
            <a:pPr>
              <a:lnSpc>
                <a:spcPct val="150000"/>
              </a:lnSpc>
            </a:pPr>
            <a:endParaRPr lang="en-US" sz="1500" dirty="0">
              <a:latin typeface="Candara"/>
              <a:cs typeface="Candara"/>
            </a:endParaRPr>
          </a:p>
        </p:txBody>
      </p:sp>
    </p:spTree>
    <p:extLst>
      <p:ext uri="{BB962C8B-B14F-4D97-AF65-F5344CB8AC3E}">
        <p14:creationId xmlns:p14="http://schemas.microsoft.com/office/powerpoint/2010/main" val="696738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Pneumonia (CAP)</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765594"/>
          </a:xfrm>
          <a:prstGeom prst="rect">
            <a:avLst/>
          </a:prstGeom>
          <a:noFill/>
        </p:spPr>
        <p:txBody>
          <a:bodyPr wrap="square" rtlCol="0">
            <a:spAutoFit/>
          </a:bodyPr>
          <a:lstStyle/>
          <a:p>
            <a:pPr marL="460375" lvl="2" algn="just">
              <a:lnSpc>
                <a:spcPct val="150000"/>
              </a:lnSpc>
              <a:tabLst>
                <a:tab pos="90488" algn="l"/>
              </a:tabLst>
            </a:pPr>
            <a:endParaRPr lang="en-US" sz="1500" dirty="0" smtClean="0">
              <a:latin typeface="Candara"/>
              <a:cs typeface="Candara"/>
            </a:endParaRPr>
          </a:p>
          <a:p>
            <a:pPr lvl="1" algn="just">
              <a:lnSpc>
                <a:spcPct val="150000"/>
              </a:lnSpc>
            </a:pPr>
            <a:r>
              <a:rPr lang="en-US" sz="1500" dirty="0" smtClean="0">
                <a:latin typeface="Candara"/>
                <a:cs typeface="Candara"/>
              </a:rPr>
              <a:t> </a:t>
            </a:r>
            <a:endParaRPr lang="en-US" sz="1500" dirty="0">
              <a:latin typeface="Candara"/>
              <a:cs typeface="Candara"/>
            </a:endParaRPr>
          </a:p>
        </p:txBody>
      </p:sp>
      <p:sp>
        <p:nvSpPr>
          <p:cNvPr id="8" name="TextBox 7"/>
          <p:cNvSpPr txBox="1"/>
          <p:nvPr/>
        </p:nvSpPr>
        <p:spPr>
          <a:xfrm>
            <a:off x="457200" y="849070"/>
            <a:ext cx="7930353" cy="8013734"/>
          </a:xfrm>
          <a:prstGeom prst="rect">
            <a:avLst/>
          </a:prstGeom>
          <a:noFill/>
        </p:spPr>
        <p:txBody>
          <a:bodyPr wrap="square" rtlCol="0">
            <a:spAutoFit/>
          </a:bodyPr>
          <a:lstStyle/>
          <a:p>
            <a:pPr>
              <a:lnSpc>
                <a:spcPct val="150000"/>
              </a:lnSpc>
            </a:pPr>
            <a:r>
              <a:rPr lang="en-US" sz="1500" b="1" dirty="0" smtClean="0">
                <a:solidFill>
                  <a:srgbClr val="660066"/>
                </a:solidFill>
                <a:latin typeface="Candara"/>
                <a:cs typeface="Candara"/>
              </a:rPr>
              <a:t>Question time </a:t>
            </a:r>
            <a:r>
              <a:rPr lang="en-US" sz="1500" b="1" dirty="0" smtClean="0">
                <a:solidFill>
                  <a:srgbClr val="660066"/>
                </a:solidFill>
                <a:latin typeface="Candara"/>
                <a:cs typeface="Candara"/>
                <a:sym typeface="Wingdings"/>
              </a:rPr>
              <a:t>:</a:t>
            </a:r>
            <a:endParaRPr lang="en-US" sz="1500" b="1" dirty="0">
              <a:solidFill>
                <a:srgbClr val="660066"/>
              </a:solidFill>
              <a:latin typeface="Candara"/>
              <a:cs typeface="Candara"/>
              <a:sym typeface="Wingdings"/>
            </a:endParaRPr>
          </a:p>
          <a:p>
            <a:pPr marL="342900" indent="-342900">
              <a:lnSpc>
                <a:spcPct val="150000"/>
              </a:lnSpc>
              <a:buFont typeface="+mj-lt"/>
              <a:buAutoNum type="arabicPeriod"/>
            </a:pPr>
            <a:r>
              <a:rPr lang="en-US" sz="1600" dirty="0" smtClean="0">
                <a:latin typeface="Candara"/>
                <a:cs typeface="Candara"/>
                <a:sym typeface="Wingdings"/>
              </a:rPr>
              <a:t>What might you see on a CXR and CT w/ PCP?</a:t>
            </a:r>
          </a:p>
          <a:p>
            <a:pPr marL="342900" indent="-342900">
              <a:lnSpc>
                <a:spcPct val="150000"/>
              </a:lnSpc>
              <a:buFont typeface="+mj-lt"/>
              <a:buAutoNum type="arabicPeriod"/>
            </a:pPr>
            <a:r>
              <a:rPr lang="en-US" sz="1600" dirty="0" smtClean="0">
                <a:latin typeface="Candara"/>
                <a:cs typeface="Candara"/>
                <a:sym typeface="Wingdings"/>
              </a:rPr>
              <a:t>How might a patient with PCP present (HINT: exercise)?</a:t>
            </a:r>
          </a:p>
          <a:p>
            <a:pPr marL="342900" indent="-342900">
              <a:lnSpc>
                <a:spcPct val="150000"/>
              </a:lnSpc>
              <a:buFont typeface="+mj-lt"/>
              <a:buAutoNum type="arabicPeriod"/>
            </a:pPr>
            <a:r>
              <a:rPr lang="en-US" sz="1600" dirty="0" smtClean="0">
                <a:latin typeface="Candara"/>
                <a:cs typeface="Candara"/>
                <a:sym typeface="Wingdings"/>
              </a:rPr>
              <a:t>Antibiotic of choice for PCP?</a:t>
            </a:r>
          </a:p>
          <a:p>
            <a:pPr marL="342900" indent="-342900">
              <a:lnSpc>
                <a:spcPct val="150000"/>
              </a:lnSpc>
              <a:buFont typeface="+mj-lt"/>
              <a:buAutoNum type="arabicPeriod"/>
            </a:pPr>
            <a:r>
              <a:rPr lang="en-US" sz="1600" dirty="0" smtClean="0">
                <a:latin typeface="Candara"/>
                <a:cs typeface="Candara"/>
                <a:sym typeface="Wingdings"/>
              </a:rPr>
              <a:t>16- year old with CAP symptoms + COLD agglutinins?</a:t>
            </a:r>
          </a:p>
          <a:p>
            <a:pPr marL="342900" indent="-342900">
              <a:lnSpc>
                <a:spcPct val="150000"/>
              </a:lnSpc>
              <a:buFont typeface="+mj-lt"/>
              <a:buAutoNum type="arabicPeriod"/>
            </a:pPr>
            <a:r>
              <a:rPr lang="en-US" sz="1600" dirty="0" smtClean="0">
                <a:latin typeface="Candara"/>
                <a:cs typeface="Candara"/>
                <a:sym typeface="Wingdings"/>
              </a:rPr>
              <a:t>Patient is a HOT TUB enthusiastic who presents with abdominal pain, diarrhea, </a:t>
            </a:r>
            <a:r>
              <a:rPr lang="en-US" sz="1600" dirty="0" err="1" smtClean="0">
                <a:latin typeface="Candara"/>
                <a:cs typeface="Candara"/>
                <a:sym typeface="Wingdings"/>
              </a:rPr>
              <a:t>lymphocytopenia</a:t>
            </a:r>
            <a:r>
              <a:rPr lang="en-US" sz="1600" dirty="0" smtClean="0">
                <a:latin typeface="Candara"/>
                <a:cs typeface="Candara"/>
                <a:sym typeface="Wingdings"/>
              </a:rPr>
              <a:t>  and hyponatremia?</a:t>
            </a:r>
          </a:p>
          <a:p>
            <a:pPr marL="342900" indent="-342900">
              <a:lnSpc>
                <a:spcPct val="150000"/>
              </a:lnSpc>
              <a:buFont typeface="+mj-lt"/>
              <a:buAutoNum type="arabicPeriod"/>
            </a:pPr>
            <a:r>
              <a:rPr lang="en-US" sz="1600" dirty="0" smtClean="0">
                <a:latin typeface="Candara"/>
                <a:cs typeface="Candara"/>
                <a:sym typeface="Wingdings"/>
              </a:rPr>
              <a:t>5 complications of severe pneumonia?</a:t>
            </a:r>
          </a:p>
          <a:p>
            <a:pPr marL="342900" indent="-342900">
              <a:lnSpc>
                <a:spcPct val="150000"/>
              </a:lnSpc>
              <a:buFont typeface="+mj-lt"/>
              <a:buAutoNum type="arabicPeriod"/>
            </a:pPr>
            <a:r>
              <a:rPr lang="en-US" sz="1600" dirty="0" smtClean="0">
                <a:latin typeface="Candara"/>
                <a:cs typeface="Candara"/>
                <a:sym typeface="Wingdings"/>
              </a:rPr>
              <a:t>3 organisms that are more commonly associated with HAP + one RF?</a:t>
            </a:r>
          </a:p>
          <a:p>
            <a:pPr marL="342900" indent="-342900">
              <a:lnSpc>
                <a:spcPct val="150000"/>
              </a:lnSpc>
              <a:buFont typeface="+mj-lt"/>
              <a:buAutoNum type="arabicPeriod"/>
            </a:pPr>
            <a:r>
              <a:rPr lang="en-US" sz="1600" dirty="0" smtClean="0">
                <a:latin typeface="Candara"/>
                <a:cs typeface="Candara"/>
                <a:sym typeface="Wingdings"/>
              </a:rPr>
              <a:t>92 year old lady . 2/52Hx of ‘bad flu’ and acute on chronic confusion. Lives in a nursing home. Coarse </a:t>
            </a:r>
            <a:r>
              <a:rPr lang="en-US" sz="1600" dirty="0" err="1" smtClean="0">
                <a:latin typeface="Candara"/>
                <a:cs typeface="Candara"/>
                <a:sym typeface="Wingdings"/>
              </a:rPr>
              <a:t>crepitations</a:t>
            </a:r>
            <a:r>
              <a:rPr lang="en-US" sz="1600" dirty="0" smtClean="0">
                <a:latin typeface="Candara"/>
                <a:cs typeface="Candara"/>
                <a:sym typeface="Wingdings"/>
              </a:rPr>
              <a:t> at left lung base and multiple </a:t>
            </a:r>
            <a:r>
              <a:rPr lang="en-US" sz="1600" dirty="0" err="1" smtClean="0">
                <a:latin typeface="Candara"/>
                <a:cs typeface="Candara"/>
                <a:sym typeface="Wingdings"/>
              </a:rPr>
              <a:t>cavitating</a:t>
            </a:r>
            <a:r>
              <a:rPr lang="en-US" sz="1600" dirty="0" smtClean="0">
                <a:latin typeface="Candara"/>
                <a:cs typeface="Candara"/>
                <a:sym typeface="Wingdings"/>
              </a:rPr>
              <a:t> lesions on imaging (L-lung)?</a:t>
            </a:r>
          </a:p>
          <a:p>
            <a:pPr marL="342900" indent="-342900">
              <a:lnSpc>
                <a:spcPct val="150000"/>
              </a:lnSpc>
              <a:buFont typeface="+mj-lt"/>
              <a:buAutoNum type="arabicPeriod"/>
            </a:pPr>
            <a:r>
              <a:rPr lang="en-US" sz="1600" dirty="0" smtClean="0">
                <a:latin typeface="Candara"/>
                <a:cs typeface="Candara"/>
                <a:sym typeface="Wingdings"/>
              </a:rPr>
              <a:t>What % of CAP will have no identifiable pathogen?</a:t>
            </a:r>
          </a:p>
          <a:p>
            <a:pPr lvl="1">
              <a:lnSpc>
                <a:spcPct val="150000"/>
              </a:lnSpc>
            </a:pPr>
            <a:r>
              <a:rPr lang="en-US" sz="1600" dirty="0" smtClean="0">
                <a:latin typeface="Candara"/>
                <a:cs typeface="Candara"/>
                <a:sym typeface="Wingdings"/>
              </a:rPr>
              <a:t>10.    Difference between an empyema and an abscess?</a:t>
            </a:r>
          </a:p>
          <a:p>
            <a:pPr lvl="1">
              <a:lnSpc>
                <a:spcPct val="150000"/>
              </a:lnSpc>
            </a:pPr>
            <a:endParaRPr lang="en-US" sz="1600" dirty="0" smtClean="0">
              <a:latin typeface="Candara"/>
              <a:cs typeface="Candara"/>
              <a:sym typeface="Wingdings"/>
            </a:endParaRPr>
          </a:p>
          <a:p>
            <a:pPr marL="342900" indent="-342900">
              <a:lnSpc>
                <a:spcPct val="150000"/>
              </a:lnSpc>
              <a:buFont typeface="+mj-lt"/>
              <a:buAutoNum type="arabicPeriod"/>
            </a:pPr>
            <a:endParaRPr lang="en-US" sz="1500" dirty="0" smtClean="0">
              <a:latin typeface="Candara"/>
              <a:cs typeface="Candara"/>
              <a:sym typeface="Wingdings"/>
            </a:endParaRPr>
          </a:p>
          <a:p>
            <a:pPr marL="342900" indent="-342900">
              <a:lnSpc>
                <a:spcPct val="150000"/>
              </a:lnSpc>
              <a:buFont typeface="+mj-lt"/>
              <a:buAutoNum type="arabicPeriod"/>
            </a:pPr>
            <a:endParaRPr lang="en-US" sz="1500" dirty="0" smtClean="0">
              <a:latin typeface="Candara"/>
              <a:cs typeface="Candara"/>
              <a:sym typeface="Wingdings"/>
            </a:endParaRPr>
          </a:p>
          <a:p>
            <a:pPr marL="342900" indent="-342900">
              <a:lnSpc>
                <a:spcPct val="150000"/>
              </a:lnSpc>
              <a:buFont typeface="+mj-lt"/>
              <a:buAutoNum type="arabicPeriod"/>
            </a:pPr>
            <a:endParaRPr lang="en-US" sz="1500" dirty="0" smtClean="0">
              <a:latin typeface="Candara"/>
              <a:cs typeface="Candara"/>
              <a:sym typeface="Wingdings"/>
            </a:endParaRPr>
          </a:p>
          <a:p>
            <a:pPr marL="342900" indent="-342900">
              <a:lnSpc>
                <a:spcPct val="150000"/>
              </a:lnSpc>
              <a:buFont typeface="+mj-lt"/>
              <a:buAutoNum type="arabicPeriod"/>
            </a:pPr>
            <a:endParaRPr lang="en-US" sz="1500" dirty="0" smtClean="0">
              <a:latin typeface="Candara"/>
              <a:cs typeface="Candara"/>
              <a:sym typeface="Wingdings"/>
            </a:endParaRPr>
          </a:p>
          <a:p>
            <a:pPr marL="342900" indent="-342900">
              <a:lnSpc>
                <a:spcPct val="150000"/>
              </a:lnSpc>
              <a:buFont typeface="+mj-lt"/>
              <a:buAutoNum type="arabicPeriod"/>
            </a:pPr>
            <a:endParaRPr lang="en-US" sz="1500" dirty="0">
              <a:latin typeface="Candara"/>
              <a:cs typeface="Candara"/>
              <a:sym typeface="Wingdings"/>
            </a:endParaRPr>
          </a:p>
          <a:p>
            <a:pPr>
              <a:lnSpc>
                <a:spcPct val="150000"/>
              </a:lnSpc>
            </a:pPr>
            <a:endParaRPr lang="en-US" sz="1500" dirty="0" smtClean="0">
              <a:latin typeface="Candara"/>
              <a:cs typeface="Candara"/>
              <a:sym typeface="Wingdings"/>
            </a:endParaRPr>
          </a:p>
          <a:p>
            <a:pPr marL="342900" indent="-342900">
              <a:lnSpc>
                <a:spcPct val="150000"/>
              </a:lnSpc>
              <a:buFont typeface="+mj-lt"/>
              <a:buAutoNum type="arabicPeriod"/>
            </a:pPr>
            <a:endParaRPr lang="en-US" sz="1500" dirty="0">
              <a:latin typeface="Candara"/>
              <a:cs typeface="Candara"/>
            </a:endParaRPr>
          </a:p>
        </p:txBody>
      </p:sp>
    </p:spTree>
    <p:extLst>
      <p:ext uri="{BB962C8B-B14F-4D97-AF65-F5344CB8AC3E}">
        <p14:creationId xmlns:p14="http://schemas.microsoft.com/office/powerpoint/2010/main" val="2120268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461665"/>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400" b="1" dirty="0" smtClean="0">
                <a:latin typeface="Candara"/>
                <a:cs typeface="Candara"/>
              </a:rPr>
              <a:t>Basic respiratory physiology &amp; histology</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57200" y="732213"/>
            <a:ext cx="8229600" cy="5981127"/>
          </a:xfrm>
          <a:prstGeom prst="rect">
            <a:avLst/>
          </a:prstGeom>
          <a:noFill/>
        </p:spPr>
        <p:txBody>
          <a:bodyPr wrap="square" rtlCol="0">
            <a:spAutoFit/>
          </a:bodyPr>
          <a:lstStyle/>
          <a:p>
            <a:pPr marL="285750" indent="-285750" algn="just">
              <a:lnSpc>
                <a:spcPct val="150000"/>
              </a:lnSpc>
              <a:buFont typeface="Arial"/>
              <a:buChar char="•"/>
            </a:pPr>
            <a:r>
              <a:rPr lang="en-US" sz="1600" dirty="0" smtClean="0">
                <a:latin typeface="Candara"/>
                <a:cs typeface="Candara"/>
              </a:rPr>
              <a:t>Functional unit of gas exchange = </a:t>
            </a:r>
            <a:r>
              <a:rPr lang="en-US" sz="1600" b="1" dirty="0" smtClean="0">
                <a:solidFill>
                  <a:srgbClr val="660066"/>
                </a:solidFill>
                <a:latin typeface="Candara"/>
                <a:cs typeface="Candara"/>
              </a:rPr>
              <a:t>alveolus</a:t>
            </a:r>
          </a:p>
          <a:p>
            <a:pPr marL="285750" indent="-285750" algn="just">
              <a:lnSpc>
                <a:spcPct val="150000"/>
              </a:lnSpc>
              <a:buFont typeface="Arial"/>
              <a:buChar char="•"/>
            </a:pPr>
            <a:r>
              <a:rPr lang="en-US" sz="1600" b="1" dirty="0" smtClean="0">
                <a:solidFill>
                  <a:srgbClr val="660066"/>
                </a:solidFill>
                <a:latin typeface="Candara"/>
                <a:cs typeface="Candara"/>
              </a:rPr>
              <a:t>Conducting airways </a:t>
            </a:r>
            <a:endParaRPr lang="en-US" sz="1600" dirty="0">
              <a:latin typeface="Candara"/>
              <a:cs typeface="Candara"/>
            </a:endParaRPr>
          </a:p>
          <a:p>
            <a:pPr marL="742950" lvl="1" indent="-285750" algn="just">
              <a:lnSpc>
                <a:spcPct val="150000"/>
              </a:lnSpc>
              <a:buFont typeface="Arial"/>
              <a:buChar char="•"/>
            </a:pPr>
            <a:r>
              <a:rPr lang="en-US" sz="1600" dirty="0" smtClean="0">
                <a:latin typeface="Candara"/>
                <a:cs typeface="Candara"/>
              </a:rPr>
              <a:t>16</a:t>
            </a:r>
            <a:r>
              <a:rPr lang="en-US" sz="1600" baseline="30000" dirty="0" smtClean="0">
                <a:latin typeface="Candara"/>
                <a:cs typeface="Candara"/>
              </a:rPr>
              <a:t>th</a:t>
            </a:r>
            <a:r>
              <a:rPr lang="en-US" sz="1600" dirty="0" smtClean="0">
                <a:latin typeface="Candara"/>
                <a:cs typeface="Candara"/>
              </a:rPr>
              <a:t> generation of bronchi/bronchioles</a:t>
            </a:r>
          </a:p>
          <a:p>
            <a:pPr marL="742950" lvl="1" indent="-285750" algn="just">
              <a:lnSpc>
                <a:spcPct val="150000"/>
              </a:lnSpc>
              <a:buFont typeface="Arial"/>
              <a:buChar char="•"/>
            </a:pPr>
            <a:r>
              <a:rPr lang="en-US" sz="1600" dirty="0" smtClean="0">
                <a:latin typeface="Candara"/>
                <a:cs typeface="Candara"/>
              </a:rPr>
              <a:t>Ends with terminal bronchioles (columnar or low cuboidal epithelium)</a:t>
            </a:r>
          </a:p>
          <a:p>
            <a:pPr marL="285750" indent="-285750" algn="just">
              <a:lnSpc>
                <a:spcPct val="150000"/>
              </a:lnSpc>
              <a:buFont typeface="Arial"/>
              <a:buChar char="•"/>
            </a:pPr>
            <a:r>
              <a:rPr lang="en-US" sz="1600" b="1" dirty="0">
                <a:solidFill>
                  <a:srgbClr val="660066"/>
                </a:solidFill>
                <a:latin typeface="Candara"/>
                <a:cs typeface="Candara"/>
              </a:rPr>
              <a:t>Histology</a:t>
            </a:r>
            <a:r>
              <a:rPr lang="en-US" sz="1600" dirty="0">
                <a:latin typeface="Candara"/>
                <a:cs typeface="Candara"/>
              </a:rPr>
              <a:t> of the trachea</a:t>
            </a:r>
          </a:p>
          <a:p>
            <a:pPr marL="742950" lvl="1" indent="-285750" algn="just">
              <a:lnSpc>
                <a:spcPct val="150000"/>
              </a:lnSpc>
              <a:buFont typeface="Arial"/>
              <a:buChar char="•"/>
            </a:pPr>
            <a:r>
              <a:rPr lang="en-US" sz="1600" dirty="0">
                <a:latin typeface="Candara"/>
                <a:cs typeface="Candara"/>
              </a:rPr>
              <a:t>Mucosa - </a:t>
            </a:r>
            <a:r>
              <a:rPr lang="en-US" sz="1600" b="1" dirty="0">
                <a:solidFill>
                  <a:srgbClr val="660066"/>
                </a:solidFill>
                <a:latin typeface="Candara"/>
                <a:cs typeface="Candara"/>
              </a:rPr>
              <a:t>columnar ciliated pseudostratified epithelium</a:t>
            </a:r>
            <a:r>
              <a:rPr lang="en-US" sz="1600" dirty="0">
                <a:latin typeface="Candara"/>
                <a:cs typeface="Candara"/>
              </a:rPr>
              <a:t> &amp; </a:t>
            </a:r>
            <a:r>
              <a:rPr lang="en-US" sz="1600" b="1" dirty="0">
                <a:solidFill>
                  <a:srgbClr val="660066"/>
                </a:solidFill>
                <a:latin typeface="Candara"/>
                <a:cs typeface="Candara"/>
              </a:rPr>
              <a:t>goblet cells</a:t>
            </a:r>
            <a:r>
              <a:rPr lang="en-US" sz="1600" dirty="0">
                <a:latin typeface="Candara"/>
                <a:cs typeface="Candara"/>
              </a:rPr>
              <a:t>.</a:t>
            </a:r>
          </a:p>
          <a:p>
            <a:pPr marL="742950" lvl="1" indent="-285750" algn="just">
              <a:lnSpc>
                <a:spcPct val="150000"/>
              </a:lnSpc>
              <a:buFont typeface="Arial"/>
              <a:buChar char="•"/>
            </a:pPr>
            <a:r>
              <a:rPr lang="en-US" sz="1600" dirty="0">
                <a:latin typeface="Candara"/>
                <a:cs typeface="Candara"/>
              </a:rPr>
              <a:t>Supported by the elastic </a:t>
            </a:r>
            <a:r>
              <a:rPr lang="en-US" sz="1600" b="1" dirty="0">
                <a:solidFill>
                  <a:srgbClr val="660066"/>
                </a:solidFill>
                <a:latin typeface="Candara"/>
                <a:cs typeface="Candara"/>
              </a:rPr>
              <a:t>lamina propria</a:t>
            </a:r>
            <a:r>
              <a:rPr lang="en-US" sz="1600" dirty="0">
                <a:latin typeface="Candara"/>
                <a:cs typeface="Candara"/>
              </a:rPr>
              <a:t> (elastin)</a:t>
            </a:r>
          </a:p>
          <a:p>
            <a:pPr marL="742950" lvl="1" indent="-285750" algn="just">
              <a:lnSpc>
                <a:spcPct val="150000"/>
              </a:lnSpc>
              <a:buFont typeface="Arial"/>
              <a:buChar char="•"/>
            </a:pPr>
            <a:r>
              <a:rPr lang="en-US" sz="1600" dirty="0" err="1">
                <a:latin typeface="Candara"/>
                <a:cs typeface="Candara"/>
              </a:rPr>
              <a:t>Submucosa</a:t>
            </a:r>
            <a:r>
              <a:rPr lang="en-US" sz="1600" dirty="0">
                <a:latin typeface="Candara"/>
                <a:cs typeface="Candara"/>
              </a:rPr>
              <a:t> </a:t>
            </a:r>
            <a:r>
              <a:rPr lang="mr-IN" sz="1600" dirty="0">
                <a:latin typeface="Candara"/>
                <a:cs typeface="Candara"/>
              </a:rPr>
              <a:t>–</a:t>
            </a:r>
            <a:r>
              <a:rPr lang="en-US" sz="1600" dirty="0">
                <a:latin typeface="Candara"/>
                <a:cs typeface="Candara"/>
              </a:rPr>
              <a:t> </a:t>
            </a:r>
            <a:r>
              <a:rPr lang="en-US" sz="1600" b="1" dirty="0" err="1">
                <a:solidFill>
                  <a:srgbClr val="660066"/>
                </a:solidFill>
                <a:latin typeface="Candara"/>
                <a:cs typeface="Candara"/>
              </a:rPr>
              <a:t>sero</a:t>
            </a:r>
            <a:r>
              <a:rPr lang="en-US" sz="1600" b="1" dirty="0">
                <a:solidFill>
                  <a:srgbClr val="660066"/>
                </a:solidFill>
                <a:latin typeface="Candara"/>
                <a:cs typeface="Candara"/>
              </a:rPr>
              <a:t>-mucinous glands</a:t>
            </a:r>
            <a:r>
              <a:rPr lang="en-US" sz="1600" dirty="0" smtClean="0">
                <a:solidFill>
                  <a:srgbClr val="660066"/>
                </a:solidFill>
                <a:latin typeface="Candara"/>
                <a:cs typeface="Candara"/>
              </a:rPr>
              <a:t>.</a:t>
            </a:r>
            <a:endParaRPr lang="en-US" sz="1600" dirty="0" smtClean="0">
              <a:latin typeface="Candara"/>
              <a:cs typeface="Candara"/>
            </a:endParaRPr>
          </a:p>
          <a:p>
            <a:pPr marL="285750" indent="-285750" algn="just">
              <a:lnSpc>
                <a:spcPct val="150000"/>
              </a:lnSpc>
              <a:buFont typeface="Arial"/>
              <a:buChar char="•"/>
            </a:pPr>
            <a:r>
              <a:rPr lang="en-US" sz="1600" b="1" dirty="0" smtClean="0">
                <a:solidFill>
                  <a:srgbClr val="660066"/>
                </a:solidFill>
                <a:latin typeface="Candara"/>
                <a:cs typeface="Candara"/>
              </a:rPr>
              <a:t>Ventilatory airways </a:t>
            </a:r>
            <a:r>
              <a:rPr lang="en-US" sz="1600" dirty="0" smtClean="0">
                <a:latin typeface="Candara"/>
                <a:cs typeface="Candara"/>
              </a:rPr>
              <a:t>= </a:t>
            </a:r>
            <a:r>
              <a:rPr lang="en-US" sz="1600" dirty="0" err="1" smtClean="0">
                <a:latin typeface="Candara"/>
                <a:cs typeface="Candara"/>
              </a:rPr>
              <a:t>acinus</a:t>
            </a:r>
            <a:r>
              <a:rPr lang="en-US" sz="1600" dirty="0" smtClean="0">
                <a:latin typeface="Candara"/>
                <a:cs typeface="Candara"/>
              </a:rPr>
              <a:t> (collection of alveoli)</a:t>
            </a:r>
          </a:p>
          <a:p>
            <a:pPr marL="742950" lvl="1" indent="-285750" algn="just">
              <a:lnSpc>
                <a:spcPct val="150000"/>
              </a:lnSpc>
              <a:buFont typeface="Arial"/>
              <a:buChar char="•"/>
            </a:pPr>
            <a:r>
              <a:rPr lang="en-US" sz="1600" dirty="0" smtClean="0">
                <a:latin typeface="Candara"/>
                <a:cs typeface="Candara"/>
              </a:rPr>
              <a:t>Respiratory bronchioles </a:t>
            </a:r>
            <a:r>
              <a:rPr lang="mr-IN" sz="1600" dirty="0" smtClean="0">
                <a:latin typeface="Candara"/>
                <a:cs typeface="Candara"/>
              </a:rPr>
              <a:t>–</a:t>
            </a:r>
            <a:r>
              <a:rPr lang="en-US" sz="1600" dirty="0" smtClean="0">
                <a:latin typeface="Candara"/>
                <a:cs typeface="Candara"/>
              </a:rPr>
              <a:t> </a:t>
            </a:r>
            <a:r>
              <a:rPr lang="en-US" sz="1600" b="1" dirty="0" smtClean="0">
                <a:solidFill>
                  <a:srgbClr val="660066"/>
                </a:solidFill>
                <a:latin typeface="Candara"/>
                <a:cs typeface="Candara"/>
              </a:rPr>
              <a:t>ciliated cuboidal epithelium</a:t>
            </a:r>
            <a:endParaRPr lang="en-US" sz="1600" dirty="0">
              <a:solidFill>
                <a:srgbClr val="660066"/>
              </a:solidFill>
              <a:latin typeface="Candara"/>
              <a:cs typeface="Candara"/>
            </a:endParaRPr>
          </a:p>
          <a:p>
            <a:pPr marL="742950" lvl="1" indent="-285750" algn="just">
              <a:lnSpc>
                <a:spcPct val="150000"/>
              </a:lnSpc>
              <a:buFont typeface="Arial"/>
              <a:buChar char="•"/>
            </a:pPr>
            <a:r>
              <a:rPr lang="en-US" sz="1600" b="1" dirty="0">
                <a:solidFill>
                  <a:srgbClr val="660066"/>
                </a:solidFill>
                <a:latin typeface="Candara"/>
                <a:cs typeface="Candara"/>
              </a:rPr>
              <a:t>C</a:t>
            </a:r>
            <a:r>
              <a:rPr lang="en-US" sz="1600" b="1" dirty="0" smtClean="0">
                <a:solidFill>
                  <a:srgbClr val="660066"/>
                </a:solidFill>
                <a:latin typeface="Candara"/>
                <a:cs typeface="Candara"/>
              </a:rPr>
              <a:t>lara cells </a:t>
            </a:r>
            <a:r>
              <a:rPr lang="en-US" sz="1600" dirty="0" smtClean="0">
                <a:latin typeface="Candara"/>
                <a:cs typeface="Candara"/>
              </a:rPr>
              <a:t>(secrete surfactant component) </a:t>
            </a:r>
            <a:r>
              <a:rPr lang="mr-IN" sz="1600" dirty="0" smtClean="0">
                <a:latin typeface="Candara"/>
                <a:cs typeface="Candara"/>
              </a:rPr>
              <a:t>–</a:t>
            </a:r>
            <a:r>
              <a:rPr lang="en-US" sz="1600" dirty="0" smtClean="0">
                <a:latin typeface="Candara"/>
                <a:cs typeface="Candara"/>
              </a:rPr>
              <a:t> non-ciliated cells.</a:t>
            </a:r>
          </a:p>
          <a:p>
            <a:pPr marL="742950" lvl="1" indent="-285750" algn="just">
              <a:lnSpc>
                <a:spcPct val="150000"/>
              </a:lnSpc>
              <a:buFont typeface="Arial"/>
              <a:buChar char="•"/>
            </a:pPr>
            <a:r>
              <a:rPr lang="en-US" sz="1600" dirty="0" smtClean="0">
                <a:latin typeface="Candara"/>
                <a:cs typeface="Candara"/>
              </a:rPr>
              <a:t>No cartilage plates or glands/diffuse lymphatic tissue in bronchioles.</a:t>
            </a:r>
          </a:p>
          <a:p>
            <a:pPr marL="285750" indent="-285750" algn="just">
              <a:lnSpc>
                <a:spcPct val="150000"/>
              </a:lnSpc>
              <a:buFont typeface="Arial"/>
              <a:buChar char="•"/>
            </a:pPr>
            <a:r>
              <a:rPr lang="en-US" sz="1600" b="1" dirty="0" smtClean="0">
                <a:solidFill>
                  <a:srgbClr val="660066"/>
                </a:solidFill>
                <a:latin typeface="Candara"/>
                <a:cs typeface="Candara"/>
              </a:rPr>
              <a:t>Normal V/Q </a:t>
            </a:r>
            <a:r>
              <a:rPr lang="en-US" sz="1600" dirty="0" smtClean="0">
                <a:latin typeface="Candara"/>
                <a:cs typeface="Candara"/>
              </a:rPr>
              <a:t>(4l/min)/(5l/min = CO) ~ 0.8. Postural V/Q mismatch when standing = higher V/Q due to RELATIVE decrease in blood supply due to gravity at APEX. There are regional V/Q changes.</a:t>
            </a:r>
          </a:p>
          <a:p>
            <a:pPr marL="285750" indent="-285750" algn="just">
              <a:lnSpc>
                <a:spcPct val="150000"/>
              </a:lnSpc>
              <a:buFont typeface="Arial"/>
              <a:buChar char="•"/>
            </a:pPr>
            <a:endParaRPr lang="en-US" sz="1600" dirty="0">
              <a:solidFill>
                <a:srgbClr val="660066"/>
              </a:solidFill>
              <a:latin typeface="Candara"/>
              <a:cs typeface="Candar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8" name="TextBox 7"/>
          <p:cNvSpPr txBox="1"/>
          <p:nvPr/>
        </p:nvSpPr>
        <p:spPr>
          <a:xfrm>
            <a:off x="389109" y="797858"/>
            <a:ext cx="7930353" cy="419346"/>
          </a:xfrm>
          <a:prstGeom prst="rect">
            <a:avLst/>
          </a:prstGeom>
          <a:noFill/>
        </p:spPr>
        <p:txBody>
          <a:bodyPr wrap="square" rtlCol="0">
            <a:spAutoFit/>
          </a:bodyPr>
          <a:lstStyle/>
          <a:p>
            <a:pPr>
              <a:lnSpc>
                <a:spcPct val="150000"/>
              </a:lnSpc>
            </a:pPr>
            <a:endParaRPr lang="en-US" sz="1500" dirty="0">
              <a:latin typeface="Candara"/>
              <a:cs typeface="Candara"/>
            </a:endParaRPr>
          </a:p>
        </p:txBody>
      </p:sp>
      <p:pic>
        <p:nvPicPr>
          <p:cNvPr id="5" name="Picture 4"/>
          <p:cNvPicPr>
            <a:picLocks noChangeAspect="1"/>
          </p:cNvPicPr>
          <p:nvPr/>
        </p:nvPicPr>
        <p:blipFill>
          <a:blip r:embed="rId4"/>
          <a:stretch>
            <a:fillRect/>
          </a:stretch>
        </p:blipFill>
        <p:spPr>
          <a:xfrm>
            <a:off x="1704318" y="797858"/>
            <a:ext cx="6064468" cy="6025964"/>
          </a:xfrm>
          <a:prstGeom prst="rect">
            <a:avLst/>
          </a:prstGeom>
        </p:spPr>
      </p:pic>
    </p:spTree>
    <p:extLst>
      <p:ext uri="{BB962C8B-B14F-4D97-AF65-F5344CB8AC3E}">
        <p14:creationId xmlns:p14="http://schemas.microsoft.com/office/powerpoint/2010/main" val="1047275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Pleural effusion [1]</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8" name="TextBox 7"/>
          <p:cNvSpPr txBox="1"/>
          <p:nvPr/>
        </p:nvSpPr>
        <p:spPr>
          <a:xfrm>
            <a:off x="389109" y="680874"/>
            <a:ext cx="7930353" cy="5682325"/>
          </a:xfrm>
          <a:prstGeom prst="rect">
            <a:avLst/>
          </a:prstGeom>
          <a:noFill/>
        </p:spPr>
        <p:txBody>
          <a:bodyPr wrap="square" rtlCol="0">
            <a:spAutoFit/>
          </a:bodyPr>
          <a:lstStyle/>
          <a:p>
            <a:pPr algn="just">
              <a:lnSpc>
                <a:spcPct val="150000"/>
              </a:lnSpc>
            </a:pPr>
            <a:r>
              <a:rPr lang="en-US" sz="1500" dirty="0" smtClean="0">
                <a:latin typeface="Candara"/>
                <a:cs typeface="Candara"/>
              </a:rPr>
              <a:t>The pleural space normally contains 0.3ml/kg of fluid 0r 10-20ml. This fluid is spread thinly between the visceral and parietal pleura and is reabsorbed and produced by the parietal pleura via lymphatic stoma. TOO MUCH = pleural effusion.</a:t>
            </a:r>
          </a:p>
          <a:p>
            <a:pPr algn="just">
              <a:lnSpc>
                <a:spcPct val="150000"/>
              </a:lnSpc>
            </a:pPr>
            <a:endParaRPr lang="en-US" sz="700" dirty="0">
              <a:latin typeface="Candara"/>
              <a:cs typeface="Candara"/>
            </a:endParaRPr>
          </a:p>
          <a:p>
            <a:pPr algn="just">
              <a:lnSpc>
                <a:spcPct val="150000"/>
              </a:lnSpc>
            </a:pPr>
            <a:r>
              <a:rPr lang="en-US" sz="1500" dirty="0" smtClean="0">
                <a:latin typeface="Candara"/>
                <a:cs typeface="Candara"/>
              </a:rPr>
              <a:t>Causes: 40+ causes BUT only need to be aware of a few &amp; </a:t>
            </a:r>
            <a:r>
              <a:rPr lang="en-US" sz="1500" dirty="0" err="1" smtClean="0">
                <a:latin typeface="Candara"/>
                <a:cs typeface="Candara"/>
              </a:rPr>
              <a:t>categorise</a:t>
            </a:r>
            <a:r>
              <a:rPr lang="en-US" sz="1500" dirty="0" smtClean="0">
                <a:latin typeface="Candara"/>
                <a:cs typeface="Candara"/>
              </a:rPr>
              <a:t> them!</a:t>
            </a:r>
          </a:p>
          <a:p>
            <a:pPr algn="just">
              <a:lnSpc>
                <a:spcPct val="150000"/>
              </a:lnSpc>
            </a:pPr>
            <a:endParaRPr lang="en-US" sz="300" dirty="0">
              <a:latin typeface="Candara"/>
              <a:cs typeface="Candara"/>
            </a:endParaRPr>
          </a:p>
          <a:p>
            <a:pPr marL="285750" indent="-285750" algn="just">
              <a:lnSpc>
                <a:spcPct val="150000"/>
              </a:lnSpc>
              <a:buFont typeface="Arial"/>
              <a:buChar char="•"/>
            </a:pPr>
            <a:r>
              <a:rPr lang="en-US" sz="1500" b="1" dirty="0" smtClean="0">
                <a:solidFill>
                  <a:srgbClr val="660066"/>
                </a:solidFill>
                <a:latin typeface="Candara"/>
                <a:cs typeface="Candara"/>
              </a:rPr>
              <a:t>TRANSUDATES (SYSTEMIC)</a:t>
            </a:r>
            <a:r>
              <a:rPr lang="en-US" sz="1500" dirty="0" smtClean="0">
                <a:latin typeface="Candara"/>
                <a:cs typeface="Candara"/>
              </a:rPr>
              <a:t> </a:t>
            </a:r>
            <a:r>
              <a:rPr lang="mr-IN" sz="1500" dirty="0" smtClean="0">
                <a:latin typeface="Candara"/>
                <a:cs typeface="Candara"/>
              </a:rPr>
              <a:t>–</a:t>
            </a:r>
            <a:r>
              <a:rPr lang="en-US" sz="1500" dirty="0" smtClean="0">
                <a:latin typeface="Candara"/>
                <a:cs typeface="Candara"/>
              </a:rPr>
              <a:t> oncotic PRESSURE and hydrostatic force alteration [&lt;25g/l]</a:t>
            </a:r>
          </a:p>
          <a:p>
            <a:pPr marL="742950" lvl="1" indent="-285750" algn="just">
              <a:lnSpc>
                <a:spcPct val="150000"/>
              </a:lnSpc>
              <a:buFont typeface="Arial"/>
              <a:buChar char="•"/>
            </a:pPr>
            <a:r>
              <a:rPr lang="en-US" sz="1500" dirty="0" smtClean="0">
                <a:latin typeface="Candara"/>
                <a:cs typeface="Candara"/>
              </a:rPr>
              <a:t>Very common </a:t>
            </a:r>
            <a:r>
              <a:rPr lang="mr-IN" sz="1500" dirty="0" smtClean="0">
                <a:latin typeface="Candara"/>
                <a:cs typeface="Candara"/>
              </a:rPr>
              <a:t>–</a:t>
            </a:r>
            <a:r>
              <a:rPr lang="en-US" sz="1500" dirty="0" smtClean="0">
                <a:latin typeface="Candara"/>
                <a:cs typeface="Candara"/>
              </a:rPr>
              <a:t> heart failure &amp; liver cirrhosis (hypoalbuminaemia)</a:t>
            </a:r>
          </a:p>
          <a:p>
            <a:pPr marL="742950" lvl="1" indent="-285750" algn="just">
              <a:lnSpc>
                <a:spcPct val="150000"/>
              </a:lnSpc>
              <a:buFont typeface="Arial"/>
              <a:buChar char="•"/>
            </a:pPr>
            <a:r>
              <a:rPr lang="en-US" sz="1500" dirty="0" smtClean="0">
                <a:latin typeface="Candara"/>
                <a:cs typeface="Candara"/>
              </a:rPr>
              <a:t>Less common </a:t>
            </a:r>
            <a:r>
              <a:rPr lang="mr-IN" sz="1500" dirty="0" smtClean="0">
                <a:latin typeface="Candara"/>
                <a:cs typeface="Candara"/>
              </a:rPr>
              <a:t>–</a:t>
            </a:r>
            <a:r>
              <a:rPr lang="en-US" sz="1500" dirty="0" smtClean="0">
                <a:latin typeface="Candara"/>
                <a:cs typeface="Candara"/>
              </a:rPr>
              <a:t> </a:t>
            </a:r>
            <a:r>
              <a:rPr lang="en-US" sz="1500" dirty="0" err="1" smtClean="0">
                <a:latin typeface="Candara"/>
                <a:cs typeface="Candara"/>
              </a:rPr>
              <a:t>nephrotic</a:t>
            </a:r>
            <a:r>
              <a:rPr lang="en-US" sz="1500" dirty="0" smtClean="0">
                <a:latin typeface="Candara"/>
                <a:cs typeface="Candara"/>
              </a:rPr>
              <a:t> syndrome, hypothyroidism &amp; peritoneal dialysis</a:t>
            </a:r>
          </a:p>
          <a:p>
            <a:pPr marL="742950" lvl="1" indent="-285750" algn="just">
              <a:lnSpc>
                <a:spcPct val="150000"/>
              </a:lnSpc>
              <a:buFont typeface="Arial"/>
              <a:buChar char="•"/>
            </a:pPr>
            <a:r>
              <a:rPr lang="en-US" sz="1500" dirty="0" smtClean="0">
                <a:latin typeface="Candara"/>
                <a:cs typeface="Candara"/>
              </a:rPr>
              <a:t>Rare </a:t>
            </a:r>
            <a:r>
              <a:rPr lang="mr-IN" sz="1500" dirty="0" smtClean="0">
                <a:latin typeface="Candara"/>
                <a:cs typeface="Candara"/>
              </a:rPr>
              <a:t>–</a:t>
            </a:r>
            <a:r>
              <a:rPr lang="en-US" sz="1500" dirty="0" smtClean="0">
                <a:latin typeface="Candara"/>
                <a:cs typeface="Candara"/>
              </a:rPr>
              <a:t> constrictive pericarditis, </a:t>
            </a:r>
            <a:r>
              <a:rPr lang="en-US" sz="1500" dirty="0" err="1" smtClean="0">
                <a:latin typeface="Candara"/>
                <a:cs typeface="Candara"/>
              </a:rPr>
              <a:t>urinothorax</a:t>
            </a:r>
            <a:r>
              <a:rPr lang="en-US" sz="1500" dirty="0" smtClean="0">
                <a:latin typeface="Candara"/>
                <a:cs typeface="Candara"/>
              </a:rPr>
              <a:t> and </a:t>
            </a:r>
            <a:r>
              <a:rPr lang="en-US" sz="1500" dirty="0" err="1" smtClean="0">
                <a:latin typeface="Candara"/>
                <a:cs typeface="Candara"/>
              </a:rPr>
              <a:t>Meigs</a:t>
            </a:r>
            <a:r>
              <a:rPr lang="en-US" sz="1500" dirty="0" smtClean="0">
                <a:latin typeface="Candara"/>
                <a:cs typeface="Candara"/>
              </a:rPr>
              <a:t>’ syndrome (U/L effusions and ovarian fibroma - can be classified as an exudate as well)</a:t>
            </a:r>
            <a:endParaRPr lang="en-US" sz="1500" dirty="0">
              <a:latin typeface="Candara"/>
              <a:cs typeface="Candara"/>
            </a:endParaRPr>
          </a:p>
          <a:p>
            <a:pPr marL="285750" indent="-285750" algn="just">
              <a:lnSpc>
                <a:spcPct val="150000"/>
              </a:lnSpc>
              <a:buFont typeface="Arial"/>
              <a:buChar char="•"/>
            </a:pPr>
            <a:r>
              <a:rPr lang="en-US" sz="1500" b="1" dirty="0" smtClean="0">
                <a:solidFill>
                  <a:srgbClr val="660066"/>
                </a:solidFill>
                <a:latin typeface="Candara"/>
                <a:cs typeface="Candara"/>
              </a:rPr>
              <a:t>EXUDATES (LOCAL)</a:t>
            </a:r>
            <a:r>
              <a:rPr lang="en-US" sz="1500" dirty="0" smtClean="0">
                <a:latin typeface="Candara"/>
                <a:cs typeface="Candara"/>
              </a:rPr>
              <a:t> </a:t>
            </a:r>
            <a:r>
              <a:rPr lang="mr-IN" sz="1500" dirty="0" smtClean="0">
                <a:latin typeface="Candara"/>
                <a:cs typeface="Candara"/>
              </a:rPr>
              <a:t>–</a:t>
            </a:r>
            <a:r>
              <a:rPr lang="en-US" sz="1500" dirty="0" smtClean="0">
                <a:latin typeface="Candara"/>
                <a:cs typeface="Candara"/>
              </a:rPr>
              <a:t> altered PERMEABILITY of the vasculature = INFECTION, INFLAMMATION &amp; MALIGNANCY [&gt;30g/l]</a:t>
            </a:r>
          </a:p>
          <a:p>
            <a:pPr marL="742950" lvl="1" indent="-285750" algn="just">
              <a:lnSpc>
                <a:spcPct val="150000"/>
              </a:lnSpc>
              <a:buFont typeface="Arial"/>
              <a:buChar char="•"/>
            </a:pPr>
            <a:r>
              <a:rPr lang="en-US" sz="1500" dirty="0" smtClean="0">
                <a:latin typeface="Candara"/>
                <a:cs typeface="Candara"/>
              </a:rPr>
              <a:t>Common </a:t>
            </a:r>
            <a:r>
              <a:rPr lang="mr-IN" sz="1500" dirty="0" smtClean="0">
                <a:latin typeface="Candara"/>
                <a:cs typeface="Candara"/>
              </a:rPr>
              <a:t>–</a:t>
            </a:r>
            <a:r>
              <a:rPr lang="en-US" sz="1500" dirty="0" smtClean="0">
                <a:latin typeface="Candara"/>
                <a:cs typeface="Candara"/>
              </a:rPr>
              <a:t> malignancy (direct pleural invasion) , parapneumonic (</a:t>
            </a:r>
            <a:r>
              <a:rPr lang="en-US" sz="1500" dirty="0" err="1" smtClean="0">
                <a:latin typeface="Candara"/>
                <a:cs typeface="Candara"/>
              </a:rPr>
              <a:t>s.pneumoniae</a:t>
            </a:r>
            <a:r>
              <a:rPr lang="en-US" sz="1500" dirty="0" smtClean="0">
                <a:latin typeface="Candara"/>
                <a:cs typeface="Candara"/>
              </a:rPr>
              <a:t> = 20-60%) and Tb.</a:t>
            </a:r>
          </a:p>
          <a:p>
            <a:pPr marL="1200150" lvl="2" indent="-285750" algn="just">
              <a:lnSpc>
                <a:spcPct val="150000"/>
              </a:lnSpc>
              <a:buFont typeface="Arial"/>
              <a:buChar char="•"/>
            </a:pPr>
            <a:r>
              <a:rPr lang="en-US" sz="1500" dirty="0" smtClean="0">
                <a:latin typeface="Candara"/>
                <a:cs typeface="Candara"/>
              </a:rPr>
              <a:t>Less common </a:t>
            </a:r>
            <a:r>
              <a:rPr lang="mr-IN" sz="1500" dirty="0" smtClean="0">
                <a:latin typeface="Candara"/>
                <a:cs typeface="Candara"/>
              </a:rPr>
              <a:t>–</a:t>
            </a:r>
            <a:r>
              <a:rPr lang="en-US" sz="1500" dirty="0" smtClean="0">
                <a:latin typeface="Candara"/>
                <a:cs typeface="Candara"/>
              </a:rPr>
              <a:t> PE (tissue necrosis), RA, lupus, ARDS, benign asbestos effusion, pancreatitis and post-MI (</a:t>
            </a:r>
            <a:r>
              <a:rPr lang="en-US" sz="1500" dirty="0">
                <a:latin typeface="Candara"/>
                <a:cs typeface="Candara"/>
              </a:rPr>
              <a:t>D</a:t>
            </a:r>
            <a:r>
              <a:rPr lang="en-US" sz="1500" dirty="0" smtClean="0">
                <a:latin typeface="Candara"/>
                <a:cs typeface="Candara"/>
              </a:rPr>
              <a:t>ressler’s syndrome)</a:t>
            </a:r>
          </a:p>
        </p:txBody>
      </p:sp>
    </p:spTree>
    <p:extLst>
      <p:ext uri="{BB962C8B-B14F-4D97-AF65-F5344CB8AC3E}">
        <p14:creationId xmlns:p14="http://schemas.microsoft.com/office/powerpoint/2010/main" val="967598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Pleural effusion [2]</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1024243"/>
            <a:ext cx="8491398" cy="419346"/>
          </a:xfrm>
          <a:prstGeom prst="rect">
            <a:avLst/>
          </a:prstGeom>
          <a:noFill/>
        </p:spPr>
        <p:txBody>
          <a:bodyPr wrap="square" rtlCol="0">
            <a:spAutoFit/>
          </a:bodyPr>
          <a:lstStyle/>
          <a:p>
            <a:pPr marL="3175" lvl="1" algn="just">
              <a:lnSpc>
                <a:spcPct val="150000"/>
              </a:lnSpc>
              <a:tabLst>
                <a:tab pos="90488" algn="l"/>
              </a:tabLst>
            </a:pPr>
            <a:r>
              <a:rPr lang="en-US" sz="1500" b="1" dirty="0" smtClean="0">
                <a:solidFill>
                  <a:srgbClr val="660066"/>
                </a:solidFill>
                <a:latin typeface="Candara"/>
                <a:cs typeface="Candara"/>
              </a:rPr>
              <a:t>Light’s Criteria</a:t>
            </a:r>
            <a:r>
              <a:rPr lang="en-US" sz="1500" dirty="0" smtClean="0">
                <a:latin typeface="Candara"/>
                <a:cs typeface="Candara"/>
              </a:rPr>
              <a:t>: useful in pre-existing low protein states.</a:t>
            </a:r>
          </a:p>
        </p:txBody>
      </p:sp>
      <p:sp>
        <p:nvSpPr>
          <p:cNvPr id="8" name="TextBox 7"/>
          <p:cNvSpPr txBox="1"/>
          <p:nvPr/>
        </p:nvSpPr>
        <p:spPr>
          <a:xfrm>
            <a:off x="389109" y="797858"/>
            <a:ext cx="7930353" cy="419346"/>
          </a:xfrm>
          <a:prstGeom prst="rect">
            <a:avLst/>
          </a:prstGeom>
          <a:noFill/>
        </p:spPr>
        <p:txBody>
          <a:bodyPr wrap="square" rtlCol="0">
            <a:spAutoFit/>
          </a:bodyPr>
          <a:lstStyle/>
          <a:p>
            <a:pPr>
              <a:lnSpc>
                <a:spcPct val="150000"/>
              </a:lnSpc>
            </a:pPr>
            <a:endParaRPr lang="en-US" sz="1500" dirty="0">
              <a:latin typeface="Candara"/>
              <a:cs typeface="Candara"/>
            </a:endParaRPr>
          </a:p>
        </p:txBody>
      </p:sp>
      <p:pic>
        <p:nvPicPr>
          <p:cNvPr id="9" name="Picture 8"/>
          <p:cNvPicPr>
            <a:picLocks noChangeAspect="1"/>
          </p:cNvPicPr>
          <p:nvPr/>
        </p:nvPicPr>
        <p:blipFill>
          <a:blip r:embed="rId4"/>
          <a:stretch>
            <a:fillRect/>
          </a:stretch>
        </p:blipFill>
        <p:spPr>
          <a:xfrm>
            <a:off x="444874" y="1785004"/>
            <a:ext cx="8141460" cy="3699179"/>
          </a:xfrm>
          <a:prstGeom prst="rect">
            <a:avLst/>
          </a:prstGeom>
        </p:spPr>
      </p:pic>
    </p:spTree>
    <p:extLst>
      <p:ext uri="{BB962C8B-B14F-4D97-AF65-F5344CB8AC3E}">
        <p14:creationId xmlns:p14="http://schemas.microsoft.com/office/powerpoint/2010/main" val="812506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Pleural effusion [3]</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8" name="TextBox 7"/>
          <p:cNvSpPr txBox="1"/>
          <p:nvPr/>
        </p:nvSpPr>
        <p:spPr>
          <a:xfrm>
            <a:off x="422527" y="731010"/>
            <a:ext cx="8297691" cy="6305572"/>
          </a:xfrm>
          <a:prstGeom prst="rect">
            <a:avLst/>
          </a:prstGeom>
          <a:noFill/>
        </p:spPr>
        <p:txBody>
          <a:bodyPr wrap="square" rtlCol="0">
            <a:spAutoFit/>
          </a:bodyPr>
          <a:lstStyle/>
          <a:p>
            <a:pPr algn="just">
              <a:lnSpc>
                <a:spcPct val="150000"/>
              </a:lnSpc>
            </a:pPr>
            <a:r>
              <a:rPr lang="en-US" sz="1500" b="1" dirty="0" smtClean="0">
                <a:solidFill>
                  <a:srgbClr val="660066"/>
                </a:solidFill>
                <a:latin typeface="Candara"/>
                <a:cs typeface="Candara"/>
              </a:rPr>
              <a:t>Management:</a:t>
            </a:r>
          </a:p>
          <a:p>
            <a:pPr marL="285750" indent="-285750" algn="just">
              <a:lnSpc>
                <a:spcPct val="150000"/>
              </a:lnSpc>
              <a:buFont typeface="Arial"/>
              <a:buChar char="•"/>
            </a:pPr>
            <a:r>
              <a:rPr lang="en-US" sz="1500" dirty="0" smtClean="0">
                <a:latin typeface="Candara"/>
                <a:cs typeface="Candara"/>
              </a:rPr>
              <a:t>Importance of </a:t>
            </a:r>
            <a:r>
              <a:rPr lang="en-US" sz="1500" dirty="0" err="1" smtClean="0">
                <a:latin typeface="Candara"/>
                <a:cs typeface="Candara"/>
              </a:rPr>
              <a:t>Hx</a:t>
            </a:r>
            <a:r>
              <a:rPr lang="en-US" sz="1500" dirty="0" smtClean="0">
                <a:latin typeface="Candara"/>
                <a:cs typeface="Candara"/>
              </a:rPr>
              <a:t> </a:t>
            </a:r>
            <a:r>
              <a:rPr lang="mr-IN" sz="1500" dirty="0" smtClean="0">
                <a:latin typeface="Candara"/>
                <a:cs typeface="Candara"/>
              </a:rPr>
              <a:t>–</a:t>
            </a:r>
            <a:r>
              <a:rPr lang="en-US" sz="1500" dirty="0" smtClean="0">
                <a:latin typeface="Candara"/>
                <a:cs typeface="Candara"/>
              </a:rPr>
              <a:t> e.g. history of asbestos exposure </a:t>
            </a:r>
            <a:r>
              <a:rPr lang="mr-IN" sz="1500" dirty="0" smtClean="0">
                <a:latin typeface="Candara"/>
                <a:cs typeface="Candara"/>
              </a:rPr>
              <a:t>–</a:t>
            </a:r>
            <a:r>
              <a:rPr lang="en-US" sz="1500" dirty="0" smtClean="0">
                <a:latin typeface="Candara"/>
                <a:cs typeface="Candara"/>
              </a:rPr>
              <a:t> mesothelioma?</a:t>
            </a:r>
          </a:p>
          <a:p>
            <a:pPr marL="285750" indent="-285750" algn="just">
              <a:lnSpc>
                <a:spcPct val="150000"/>
              </a:lnSpc>
              <a:buFont typeface="Arial"/>
              <a:buChar char="•"/>
            </a:pPr>
            <a:r>
              <a:rPr lang="en-US" sz="1500" dirty="0" smtClean="0">
                <a:latin typeface="Candara"/>
                <a:cs typeface="Candara"/>
              </a:rPr>
              <a:t>Transudate </a:t>
            </a:r>
            <a:r>
              <a:rPr lang="mr-IN" sz="1500" dirty="0" smtClean="0">
                <a:latin typeface="Candara"/>
                <a:cs typeface="Candara"/>
              </a:rPr>
              <a:t>–</a:t>
            </a:r>
            <a:r>
              <a:rPr lang="en-US" sz="1500" dirty="0" smtClean="0">
                <a:latin typeface="Candara"/>
                <a:cs typeface="Candara"/>
              </a:rPr>
              <a:t> </a:t>
            </a:r>
            <a:r>
              <a:rPr lang="en-US" sz="1500" b="1" dirty="0" smtClean="0">
                <a:solidFill>
                  <a:srgbClr val="660066"/>
                </a:solidFill>
                <a:latin typeface="Candara"/>
                <a:cs typeface="Candara"/>
              </a:rPr>
              <a:t>TREAT the UNDERLYING CAUSE </a:t>
            </a:r>
            <a:r>
              <a:rPr lang="en-US" sz="1500" dirty="0" smtClean="0">
                <a:latin typeface="Candara"/>
                <a:cs typeface="Candara"/>
              </a:rPr>
              <a:t>e.g. trial of a diuretic for LVF before drainage</a:t>
            </a:r>
          </a:p>
          <a:p>
            <a:pPr marL="285750" indent="-285750" algn="just">
              <a:lnSpc>
                <a:spcPct val="150000"/>
              </a:lnSpc>
              <a:buFont typeface="Arial"/>
              <a:buChar char="•"/>
            </a:pPr>
            <a:r>
              <a:rPr lang="en-US" sz="1500" dirty="0" smtClean="0">
                <a:latin typeface="Candara"/>
                <a:cs typeface="Candara"/>
              </a:rPr>
              <a:t>Pleural aspiration w/ USS guidance +/- pleural biopsy, thoracoscopy and VATS</a:t>
            </a:r>
          </a:p>
          <a:p>
            <a:pPr marL="285750" indent="-285750" algn="just">
              <a:lnSpc>
                <a:spcPct val="150000"/>
              </a:lnSpc>
              <a:buFont typeface="Arial"/>
              <a:buChar char="•"/>
            </a:pPr>
            <a:r>
              <a:rPr lang="en-US" sz="1500" dirty="0" smtClean="0">
                <a:latin typeface="Candara"/>
                <a:cs typeface="Candara"/>
              </a:rPr>
              <a:t>Therapeutic medical or surgical </a:t>
            </a:r>
            <a:r>
              <a:rPr lang="en-US" sz="1500" dirty="0" err="1" smtClean="0">
                <a:latin typeface="Candara"/>
                <a:cs typeface="Candara"/>
              </a:rPr>
              <a:t>pleurodesis</a:t>
            </a:r>
            <a:r>
              <a:rPr lang="en-US" sz="1500" dirty="0" smtClean="0">
                <a:latin typeface="Candara"/>
                <a:cs typeface="Candara"/>
              </a:rPr>
              <a:t> e.g. using TALC </a:t>
            </a:r>
            <a:r>
              <a:rPr lang="mr-IN" sz="1500" dirty="0" smtClean="0">
                <a:latin typeface="Candara"/>
                <a:cs typeface="Candara"/>
              </a:rPr>
              <a:t>–</a:t>
            </a:r>
            <a:r>
              <a:rPr lang="en-US" sz="1500" dirty="0" smtClean="0">
                <a:latin typeface="Candara"/>
                <a:cs typeface="Candara"/>
              </a:rPr>
              <a:t> causes scarring and obliterates pleural space.</a:t>
            </a:r>
          </a:p>
          <a:p>
            <a:pPr marL="285750" indent="-285750" algn="just">
              <a:lnSpc>
                <a:spcPct val="150000"/>
              </a:lnSpc>
              <a:buFont typeface="Arial"/>
              <a:buChar char="•"/>
            </a:pPr>
            <a:r>
              <a:rPr lang="en-US" sz="1500" b="1" dirty="0" smtClean="0">
                <a:solidFill>
                  <a:srgbClr val="660066"/>
                </a:solidFill>
                <a:latin typeface="Candara"/>
                <a:cs typeface="Candara"/>
              </a:rPr>
              <a:t>Pleural fluid tests: WHAT DOES IT LOOK LIKE as </a:t>
            </a:r>
            <a:r>
              <a:rPr lang="en-US" sz="1500" b="1" dirty="0" err="1" smtClean="0">
                <a:solidFill>
                  <a:srgbClr val="660066"/>
                </a:solidFill>
                <a:latin typeface="Candara"/>
                <a:cs typeface="Candara"/>
              </a:rPr>
              <a:t>DDx</a:t>
            </a:r>
            <a:r>
              <a:rPr lang="en-US" sz="1500" b="1" dirty="0" smtClean="0">
                <a:solidFill>
                  <a:srgbClr val="660066"/>
                </a:solidFill>
                <a:latin typeface="Candara"/>
                <a:cs typeface="Candara"/>
              </a:rPr>
              <a:t> = empyema??</a:t>
            </a:r>
          </a:p>
          <a:p>
            <a:pPr marL="742950" lvl="1" indent="-285750" algn="just">
              <a:lnSpc>
                <a:spcPct val="150000"/>
              </a:lnSpc>
              <a:buFont typeface="Arial"/>
              <a:buChar char="•"/>
            </a:pPr>
            <a:r>
              <a:rPr lang="en-US" sz="1500" dirty="0" smtClean="0">
                <a:latin typeface="Candara"/>
                <a:cs typeface="Candara"/>
              </a:rPr>
              <a:t>Biochemistry </a:t>
            </a:r>
            <a:r>
              <a:rPr lang="mr-IN" sz="1500" dirty="0" smtClean="0">
                <a:latin typeface="Candara"/>
                <a:cs typeface="Candara"/>
              </a:rPr>
              <a:t>–</a:t>
            </a:r>
            <a:r>
              <a:rPr lang="en-US" sz="1500" dirty="0" smtClean="0">
                <a:latin typeface="Candara"/>
                <a:cs typeface="Candara"/>
              </a:rPr>
              <a:t> LDH &amp; protein</a:t>
            </a:r>
          </a:p>
          <a:p>
            <a:pPr marL="742950" lvl="1" indent="-285750" algn="just">
              <a:lnSpc>
                <a:spcPct val="150000"/>
              </a:lnSpc>
              <a:buFont typeface="Arial"/>
              <a:buChar char="•"/>
            </a:pPr>
            <a:r>
              <a:rPr lang="en-US" sz="1500" dirty="0" smtClean="0">
                <a:latin typeface="Candara"/>
                <a:cs typeface="Candara"/>
              </a:rPr>
              <a:t>MC&amp;S </a:t>
            </a:r>
            <a:r>
              <a:rPr lang="mr-IN" sz="1500" dirty="0" smtClean="0">
                <a:latin typeface="Candara"/>
                <a:cs typeface="Candara"/>
              </a:rPr>
              <a:t>–</a:t>
            </a:r>
            <a:r>
              <a:rPr lang="en-US" sz="1500" dirty="0" smtClean="0">
                <a:latin typeface="Candara"/>
                <a:cs typeface="Candara"/>
              </a:rPr>
              <a:t> TB / parapneumonic </a:t>
            </a:r>
            <a:r>
              <a:rPr lang="mr-IN" sz="1500" dirty="0" smtClean="0">
                <a:latin typeface="Candara"/>
                <a:cs typeface="Candara"/>
              </a:rPr>
              <a:t>–</a:t>
            </a:r>
            <a:r>
              <a:rPr lang="en-US" sz="1500" dirty="0" smtClean="0">
                <a:latin typeface="Candara"/>
                <a:cs typeface="Candara"/>
              </a:rPr>
              <a:t> INFECTION?</a:t>
            </a:r>
          </a:p>
          <a:p>
            <a:pPr marL="742950" lvl="1" indent="-285750" algn="just">
              <a:lnSpc>
                <a:spcPct val="150000"/>
              </a:lnSpc>
              <a:buFont typeface="Arial"/>
              <a:buChar char="•"/>
            </a:pPr>
            <a:r>
              <a:rPr lang="en-US" sz="1500" dirty="0" smtClean="0">
                <a:latin typeface="Candara"/>
                <a:cs typeface="Candara"/>
              </a:rPr>
              <a:t>Cytology and </a:t>
            </a:r>
            <a:r>
              <a:rPr lang="en-US" sz="1500" u="sng" dirty="0" smtClean="0">
                <a:latin typeface="Candara"/>
                <a:cs typeface="Candara"/>
              </a:rPr>
              <a:t>differential cell count </a:t>
            </a:r>
            <a:r>
              <a:rPr lang="mr-IN" sz="1500" dirty="0" smtClean="0">
                <a:latin typeface="Candara"/>
                <a:cs typeface="Candara"/>
              </a:rPr>
              <a:t>–</a:t>
            </a:r>
            <a:r>
              <a:rPr lang="en-US" sz="1500" dirty="0" smtClean="0">
                <a:latin typeface="Candara"/>
                <a:cs typeface="Candara"/>
              </a:rPr>
              <a:t> malignancy, pneumonia, pancreatitis?? (AMYLASE?)</a:t>
            </a:r>
          </a:p>
          <a:p>
            <a:pPr marL="742950" lvl="1" indent="-285750" algn="just">
              <a:lnSpc>
                <a:spcPct val="150000"/>
              </a:lnSpc>
              <a:buFont typeface="Arial"/>
              <a:buChar char="•"/>
            </a:pPr>
            <a:r>
              <a:rPr lang="en-US" sz="1500" dirty="0" smtClean="0">
                <a:latin typeface="Candara"/>
                <a:cs typeface="Candara"/>
              </a:rPr>
              <a:t>pH </a:t>
            </a:r>
            <a:r>
              <a:rPr lang="mr-IN" sz="1500" dirty="0" smtClean="0">
                <a:latin typeface="Candara"/>
                <a:cs typeface="Candara"/>
              </a:rPr>
              <a:t>–</a:t>
            </a:r>
            <a:r>
              <a:rPr lang="en-US" sz="1500" dirty="0" smtClean="0">
                <a:latin typeface="Candara"/>
                <a:cs typeface="Candara"/>
              </a:rPr>
              <a:t> parapneumonic effusion (complicated or simple?) or acidosis &lt;7.2 = empyema? hence drainage is needed </a:t>
            </a:r>
            <a:r>
              <a:rPr lang="mr-IN" sz="1500" dirty="0" smtClean="0">
                <a:latin typeface="Candara"/>
                <a:cs typeface="Candara"/>
              </a:rPr>
              <a:t>–</a:t>
            </a:r>
            <a:r>
              <a:rPr lang="en-US" sz="1500" dirty="0" smtClean="0">
                <a:latin typeface="Candara"/>
                <a:cs typeface="Candara"/>
              </a:rPr>
              <a:t> stops progression to FIBROSING PLEURITIS. Note: CRP &gt;200 predicts progression to a parapneumonic effusion in pneumonia.</a:t>
            </a:r>
          </a:p>
          <a:p>
            <a:pPr marL="742950" lvl="1" indent="-285750" algn="just">
              <a:lnSpc>
                <a:spcPct val="150000"/>
              </a:lnSpc>
              <a:buFont typeface="Arial"/>
              <a:buChar char="•"/>
            </a:pPr>
            <a:r>
              <a:rPr lang="en-US" sz="1500" dirty="0" smtClean="0">
                <a:latin typeface="Candara"/>
                <a:cs typeface="Candara"/>
              </a:rPr>
              <a:t>Glucose </a:t>
            </a:r>
            <a:r>
              <a:rPr lang="mr-IN" sz="1500" dirty="0" smtClean="0">
                <a:latin typeface="Candara"/>
                <a:cs typeface="Candara"/>
              </a:rPr>
              <a:t>–</a:t>
            </a:r>
            <a:r>
              <a:rPr lang="en-US" sz="1500" dirty="0" smtClean="0">
                <a:latin typeface="Candara"/>
                <a:cs typeface="Candara"/>
              </a:rPr>
              <a:t> LOW in RA, Tb and infections</a:t>
            </a:r>
          </a:p>
          <a:p>
            <a:pPr marL="1200150" lvl="2" indent="-285750" algn="just">
              <a:lnSpc>
                <a:spcPct val="150000"/>
              </a:lnSpc>
              <a:buFont typeface="Arial"/>
              <a:buChar char="•"/>
            </a:pPr>
            <a:r>
              <a:rPr lang="en-US" sz="1500" dirty="0" smtClean="0">
                <a:latin typeface="Candara"/>
                <a:cs typeface="Candara"/>
              </a:rPr>
              <a:t>TAGs and cholesterol </a:t>
            </a:r>
            <a:r>
              <a:rPr lang="mr-IN" sz="1500" dirty="0" smtClean="0">
                <a:latin typeface="Candara"/>
                <a:cs typeface="Candara"/>
              </a:rPr>
              <a:t>–</a:t>
            </a:r>
            <a:r>
              <a:rPr lang="en-US" sz="1500" dirty="0" smtClean="0">
                <a:latin typeface="Candara"/>
                <a:cs typeface="Candara"/>
              </a:rPr>
              <a:t> </a:t>
            </a:r>
            <a:r>
              <a:rPr lang="en-US" sz="1500" dirty="0" err="1" smtClean="0">
                <a:latin typeface="Candara"/>
                <a:cs typeface="Candara"/>
              </a:rPr>
              <a:t>chylothorax</a:t>
            </a:r>
            <a:endParaRPr lang="en-US" sz="1500" dirty="0" smtClean="0">
              <a:latin typeface="Candara"/>
              <a:cs typeface="Candara"/>
            </a:endParaRPr>
          </a:p>
          <a:p>
            <a:pPr marL="1200150" lvl="2" indent="-285750" algn="just">
              <a:lnSpc>
                <a:spcPct val="150000"/>
              </a:lnSpc>
              <a:buFont typeface="Arial"/>
              <a:buChar char="•"/>
            </a:pPr>
            <a:r>
              <a:rPr lang="en-US" sz="1500" dirty="0" smtClean="0">
                <a:latin typeface="Candara"/>
                <a:cs typeface="Candara"/>
              </a:rPr>
              <a:t>Hematocrit/ appearance </a:t>
            </a:r>
            <a:r>
              <a:rPr lang="mr-IN" sz="1500" dirty="0" smtClean="0">
                <a:latin typeface="Candara"/>
                <a:cs typeface="Candara"/>
              </a:rPr>
              <a:t>–</a:t>
            </a:r>
            <a:r>
              <a:rPr lang="en-US" sz="1500" dirty="0" smtClean="0">
                <a:latin typeface="Candara"/>
                <a:cs typeface="Candara"/>
              </a:rPr>
              <a:t> diagnosis of haemothorax/ malignancy* </a:t>
            </a:r>
          </a:p>
          <a:p>
            <a:pPr algn="just">
              <a:lnSpc>
                <a:spcPct val="150000"/>
              </a:lnSpc>
            </a:pPr>
            <a:endParaRPr lang="en-US" sz="1500" dirty="0" smtClean="0">
              <a:latin typeface="Candara"/>
              <a:cs typeface="Candara"/>
            </a:endParaRPr>
          </a:p>
          <a:p>
            <a:pPr algn="just">
              <a:lnSpc>
                <a:spcPct val="150000"/>
              </a:lnSpc>
            </a:pPr>
            <a:r>
              <a:rPr lang="en-US" sz="1500" dirty="0" smtClean="0">
                <a:latin typeface="Candara"/>
                <a:cs typeface="Candara"/>
              </a:rPr>
              <a:t> </a:t>
            </a:r>
            <a:endParaRPr lang="en-US" sz="1500" dirty="0">
              <a:latin typeface="Candara"/>
              <a:cs typeface="Candara"/>
            </a:endParaRPr>
          </a:p>
        </p:txBody>
      </p:sp>
    </p:spTree>
    <p:extLst>
      <p:ext uri="{BB962C8B-B14F-4D97-AF65-F5344CB8AC3E}">
        <p14:creationId xmlns:p14="http://schemas.microsoft.com/office/powerpoint/2010/main" val="492886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Pleural effusion [4]</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pic>
        <p:nvPicPr>
          <p:cNvPr id="9" name="Picture 8" descr="Screen Shot 2017-03-17 at 14.02.48.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638300"/>
            <a:ext cx="9144000" cy="3568603"/>
          </a:xfrm>
          <a:prstGeom prst="rect">
            <a:avLst/>
          </a:prstGeom>
        </p:spPr>
      </p:pic>
    </p:spTree>
    <p:extLst>
      <p:ext uri="{BB962C8B-B14F-4D97-AF65-F5344CB8AC3E}">
        <p14:creationId xmlns:p14="http://schemas.microsoft.com/office/powerpoint/2010/main" val="1861498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??spot diagnosis</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4"/>
          <a:stretch>
            <a:fillRect/>
          </a:stretch>
        </p:blipFill>
        <p:spPr>
          <a:xfrm>
            <a:off x="457200" y="907704"/>
            <a:ext cx="3573468" cy="5369966"/>
          </a:xfrm>
          <a:prstGeom prst="rect">
            <a:avLst/>
          </a:prstGeom>
        </p:spPr>
      </p:pic>
      <p:pic>
        <p:nvPicPr>
          <p:cNvPr id="5" name="Picture 4"/>
          <p:cNvPicPr>
            <a:picLocks noChangeAspect="1"/>
          </p:cNvPicPr>
          <p:nvPr/>
        </p:nvPicPr>
        <p:blipFill>
          <a:blip r:embed="rId5"/>
          <a:stretch>
            <a:fillRect/>
          </a:stretch>
        </p:blipFill>
        <p:spPr>
          <a:xfrm>
            <a:off x="3676671" y="1905000"/>
            <a:ext cx="5153303" cy="3379708"/>
          </a:xfrm>
          <a:prstGeom prst="rect">
            <a:avLst/>
          </a:prstGeom>
        </p:spPr>
      </p:pic>
    </p:spTree>
    <p:extLst>
      <p:ext uri="{BB962C8B-B14F-4D97-AF65-F5344CB8AC3E}">
        <p14:creationId xmlns:p14="http://schemas.microsoft.com/office/powerpoint/2010/main" val="3981521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Sarcoidosis</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8" name="TextBox 7"/>
          <p:cNvSpPr txBox="1"/>
          <p:nvPr/>
        </p:nvSpPr>
        <p:spPr>
          <a:xfrm>
            <a:off x="444422" y="803299"/>
            <a:ext cx="8297691" cy="5239896"/>
          </a:xfrm>
          <a:prstGeom prst="rect">
            <a:avLst/>
          </a:prstGeom>
          <a:noFill/>
        </p:spPr>
        <p:txBody>
          <a:bodyPr wrap="square" rtlCol="0">
            <a:spAutoFit/>
          </a:bodyPr>
          <a:lstStyle/>
          <a:p>
            <a:pPr>
              <a:lnSpc>
                <a:spcPct val="150000"/>
              </a:lnSpc>
            </a:pPr>
            <a:r>
              <a:rPr lang="en-US" sz="1500" b="1" dirty="0" smtClean="0">
                <a:solidFill>
                  <a:srgbClr val="660066"/>
                </a:solidFill>
                <a:latin typeface="Candara"/>
                <a:cs typeface="Candara"/>
              </a:rPr>
              <a:t>‘SARCOID’ </a:t>
            </a:r>
            <a:r>
              <a:rPr lang="mr-IN" sz="1500" b="1" dirty="0" smtClean="0">
                <a:latin typeface="Candara"/>
                <a:cs typeface="Candara"/>
              </a:rPr>
              <a:t>–</a:t>
            </a:r>
            <a:r>
              <a:rPr lang="en-US" sz="1500" b="1" dirty="0" smtClean="0">
                <a:latin typeface="Candara"/>
                <a:cs typeface="Candara"/>
              </a:rPr>
              <a:t> multisystem chronic inflammatory condition</a:t>
            </a:r>
            <a:endParaRPr lang="en-US" sz="1500" dirty="0">
              <a:latin typeface="Candara"/>
              <a:cs typeface="Candara"/>
            </a:endParaRPr>
          </a:p>
          <a:p>
            <a:pPr marL="285750" indent="-285750">
              <a:lnSpc>
                <a:spcPct val="150000"/>
              </a:lnSpc>
              <a:buFont typeface="Arial"/>
              <a:buChar char="•"/>
            </a:pPr>
            <a:r>
              <a:rPr lang="en-US" sz="1600" b="1" dirty="0">
                <a:solidFill>
                  <a:srgbClr val="660066"/>
                </a:solidFill>
                <a:latin typeface="Candara"/>
                <a:cs typeface="Candara"/>
              </a:rPr>
              <a:t>Skin</a:t>
            </a:r>
            <a:r>
              <a:rPr lang="en-US" sz="1600" dirty="0">
                <a:latin typeface="Candara"/>
                <a:cs typeface="Candara"/>
              </a:rPr>
              <a:t> – </a:t>
            </a:r>
            <a:r>
              <a:rPr lang="en-US" sz="1600" u="sng" dirty="0">
                <a:latin typeface="Candara"/>
                <a:cs typeface="Candara"/>
              </a:rPr>
              <a:t>erythema </a:t>
            </a:r>
            <a:r>
              <a:rPr lang="en-US" sz="1600" u="sng" dirty="0" err="1">
                <a:latin typeface="Candara"/>
                <a:cs typeface="Candara"/>
              </a:rPr>
              <a:t>nodosum</a:t>
            </a:r>
            <a:endParaRPr lang="en-US" sz="1600" u="sng" dirty="0">
              <a:latin typeface="Candara"/>
              <a:cs typeface="Candara"/>
            </a:endParaRPr>
          </a:p>
          <a:p>
            <a:pPr marL="285750" indent="-285750">
              <a:lnSpc>
                <a:spcPct val="150000"/>
              </a:lnSpc>
              <a:buFont typeface="Arial"/>
              <a:buChar char="•"/>
            </a:pPr>
            <a:r>
              <a:rPr lang="en-US" sz="1600" b="1" dirty="0">
                <a:solidFill>
                  <a:srgbClr val="660066"/>
                </a:solidFill>
                <a:latin typeface="Candara"/>
                <a:cs typeface="Candara"/>
              </a:rPr>
              <a:t>Arthritis</a:t>
            </a:r>
            <a:r>
              <a:rPr lang="en-US" sz="1600" dirty="0">
                <a:latin typeface="Candara"/>
                <a:cs typeface="Candara"/>
              </a:rPr>
              <a:t> esp. of feet, hands</a:t>
            </a:r>
          </a:p>
          <a:p>
            <a:pPr marL="285750" indent="-285750">
              <a:lnSpc>
                <a:spcPct val="150000"/>
              </a:lnSpc>
              <a:buFont typeface="Arial"/>
              <a:buChar char="•"/>
            </a:pPr>
            <a:r>
              <a:rPr lang="en-US" sz="1600" b="1" dirty="0">
                <a:solidFill>
                  <a:srgbClr val="660066"/>
                </a:solidFill>
                <a:latin typeface="Candara"/>
                <a:cs typeface="Candara"/>
              </a:rPr>
              <a:t>Respiratory</a:t>
            </a:r>
            <a:r>
              <a:rPr lang="en-US" sz="1600" dirty="0">
                <a:latin typeface="Candara"/>
                <a:cs typeface="Candara"/>
              </a:rPr>
              <a:t> – </a:t>
            </a:r>
            <a:r>
              <a:rPr lang="en-US" sz="1600" u="sng" dirty="0">
                <a:latin typeface="Candara"/>
                <a:cs typeface="Candara"/>
              </a:rPr>
              <a:t>bilateral </a:t>
            </a:r>
            <a:r>
              <a:rPr lang="en-US" sz="1600" u="sng" dirty="0" err="1">
                <a:latin typeface="Candara"/>
                <a:cs typeface="Candara"/>
              </a:rPr>
              <a:t>hilar</a:t>
            </a:r>
            <a:r>
              <a:rPr lang="en-US" sz="1600" u="sng" dirty="0">
                <a:latin typeface="Candara"/>
                <a:cs typeface="Candara"/>
              </a:rPr>
              <a:t> </a:t>
            </a:r>
            <a:r>
              <a:rPr lang="en-US" sz="1600" u="sng" dirty="0" smtClean="0">
                <a:latin typeface="Candara"/>
                <a:cs typeface="Candara"/>
              </a:rPr>
              <a:t>lymphadenopathy </a:t>
            </a:r>
            <a:r>
              <a:rPr lang="en-US" sz="1600" dirty="0" smtClean="0">
                <a:latin typeface="Candara"/>
                <a:cs typeface="Candara"/>
              </a:rPr>
              <a:t>(BHL), </a:t>
            </a:r>
            <a:r>
              <a:rPr lang="en-US" sz="1600" dirty="0">
                <a:latin typeface="Candara"/>
                <a:cs typeface="Candara"/>
              </a:rPr>
              <a:t>pulmonary infiltrates</a:t>
            </a:r>
          </a:p>
          <a:p>
            <a:pPr marL="285750" indent="-285750">
              <a:lnSpc>
                <a:spcPct val="150000"/>
              </a:lnSpc>
              <a:buFont typeface="Arial"/>
              <a:buChar char="•"/>
            </a:pPr>
            <a:r>
              <a:rPr lang="en-US" sz="1600" b="1" dirty="0">
                <a:solidFill>
                  <a:srgbClr val="660066"/>
                </a:solidFill>
                <a:latin typeface="Candara"/>
                <a:cs typeface="Candara"/>
              </a:rPr>
              <a:t>Cardiac</a:t>
            </a:r>
            <a:r>
              <a:rPr lang="en-US" sz="1600" dirty="0">
                <a:latin typeface="Candara"/>
                <a:cs typeface="Candara"/>
              </a:rPr>
              <a:t> – heart block, VT, heart failure</a:t>
            </a:r>
          </a:p>
          <a:p>
            <a:pPr marL="285750" indent="-285750">
              <a:lnSpc>
                <a:spcPct val="150000"/>
              </a:lnSpc>
              <a:buFont typeface="Arial"/>
              <a:buChar char="•"/>
            </a:pPr>
            <a:r>
              <a:rPr lang="en-US" sz="1600" b="1" dirty="0">
                <a:solidFill>
                  <a:srgbClr val="660066"/>
                </a:solidFill>
                <a:latin typeface="Candara"/>
                <a:cs typeface="Candara"/>
              </a:rPr>
              <a:t>Ocular</a:t>
            </a:r>
            <a:r>
              <a:rPr lang="en-US" sz="1600" dirty="0">
                <a:latin typeface="Candara"/>
                <a:cs typeface="Candara"/>
              </a:rPr>
              <a:t> – anterior uveitis, can lead to blindness</a:t>
            </a:r>
          </a:p>
          <a:p>
            <a:pPr marL="285750" indent="-285750">
              <a:lnSpc>
                <a:spcPct val="150000"/>
              </a:lnSpc>
              <a:buFont typeface="Arial"/>
              <a:buChar char="•"/>
            </a:pPr>
            <a:r>
              <a:rPr lang="en-US" sz="1600" b="1" dirty="0">
                <a:solidFill>
                  <a:srgbClr val="660066"/>
                </a:solidFill>
                <a:latin typeface="Candara"/>
                <a:cs typeface="Candara"/>
              </a:rPr>
              <a:t>Intracranial (brain) </a:t>
            </a:r>
            <a:r>
              <a:rPr lang="en-US" sz="1600" dirty="0">
                <a:latin typeface="Candara"/>
                <a:cs typeface="Candara"/>
              </a:rPr>
              <a:t>– chronic meningitis, seizures, neuropathy</a:t>
            </a:r>
          </a:p>
          <a:p>
            <a:pPr marL="285750" indent="-285750">
              <a:lnSpc>
                <a:spcPct val="150000"/>
              </a:lnSpc>
              <a:buFont typeface="Arial"/>
              <a:buChar char="•"/>
            </a:pPr>
            <a:r>
              <a:rPr lang="en-US" sz="1600" b="1" dirty="0">
                <a:solidFill>
                  <a:srgbClr val="660066"/>
                </a:solidFill>
                <a:latin typeface="Candara"/>
                <a:cs typeface="Candara"/>
              </a:rPr>
              <a:t>Derangement</a:t>
            </a:r>
            <a:r>
              <a:rPr lang="en-US" sz="1600" dirty="0">
                <a:latin typeface="Candara"/>
                <a:cs typeface="Candara"/>
              </a:rPr>
              <a:t> of liver and renal function – hepatic granuloma (70% patients), </a:t>
            </a:r>
            <a:r>
              <a:rPr lang="en-US" sz="1600" dirty="0" err="1">
                <a:latin typeface="Candara"/>
                <a:cs typeface="Candara"/>
              </a:rPr>
              <a:t>hypercalcaemia</a:t>
            </a:r>
            <a:r>
              <a:rPr lang="en-US" sz="1600" dirty="0">
                <a:latin typeface="Candara"/>
                <a:cs typeface="Candara"/>
              </a:rPr>
              <a:t> (can lead to kidney stones and nephrocalcinosis</a:t>
            </a:r>
            <a:r>
              <a:rPr lang="en-US" sz="1600" dirty="0" smtClean="0">
                <a:latin typeface="Candara"/>
                <a:cs typeface="Candara"/>
              </a:rPr>
              <a:t>)</a:t>
            </a:r>
          </a:p>
          <a:p>
            <a:pPr>
              <a:lnSpc>
                <a:spcPct val="150000"/>
              </a:lnSpc>
            </a:pPr>
            <a:r>
              <a:rPr lang="en-US" sz="1500" dirty="0" smtClean="0">
                <a:latin typeface="Candara"/>
                <a:cs typeface="Candara"/>
              </a:rPr>
              <a:t>*</a:t>
            </a:r>
            <a:r>
              <a:rPr lang="en-US" sz="1500" b="1" dirty="0" smtClean="0">
                <a:latin typeface="Candara"/>
                <a:cs typeface="Candara"/>
              </a:rPr>
              <a:t>LOFGREN Syndrome </a:t>
            </a:r>
            <a:r>
              <a:rPr lang="mr-IN" sz="1500" dirty="0" smtClean="0">
                <a:latin typeface="Candara"/>
                <a:cs typeface="Candara"/>
              </a:rPr>
              <a:t>–</a:t>
            </a:r>
            <a:r>
              <a:rPr lang="en-US" sz="1500" dirty="0" smtClean="0">
                <a:latin typeface="Candara"/>
                <a:cs typeface="Candara"/>
              </a:rPr>
              <a:t> acute form of sarcoidosis =  BHL + erythema </a:t>
            </a:r>
            <a:r>
              <a:rPr lang="en-US" sz="1500" dirty="0" err="1" smtClean="0">
                <a:latin typeface="Candara"/>
                <a:cs typeface="Candara"/>
              </a:rPr>
              <a:t>nodosum</a:t>
            </a:r>
            <a:r>
              <a:rPr lang="en-US" sz="1500" dirty="0" smtClean="0">
                <a:latin typeface="Candara"/>
                <a:cs typeface="Candara"/>
              </a:rPr>
              <a:t> + arthralgia</a:t>
            </a:r>
          </a:p>
          <a:p>
            <a:pPr>
              <a:lnSpc>
                <a:spcPct val="150000"/>
              </a:lnSpc>
            </a:pPr>
            <a:r>
              <a:rPr lang="en-US" sz="1500" dirty="0" smtClean="0">
                <a:effectLst/>
                <a:latin typeface="Candara"/>
                <a:cs typeface="Candara"/>
              </a:rPr>
              <a:t>*Raised ESR (65% of cases) and </a:t>
            </a:r>
            <a:r>
              <a:rPr lang="en-US" sz="1500" u="sng" dirty="0" smtClean="0">
                <a:effectLst/>
                <a:latin typeface="Candara"/>
                <a:cs typeface="Candara"/>
              </a:rPr>
              <a:t>raised serum ACE </a:t>
            </a:r>
            <a:r>
              <a:rPr lang="en-US" sz="1500" dirty="0" smtClean="0">
                <a:effectLst/>
                <a:latin typeface="Candara"/>
                <a:cs typeface="Candara"/>
              </a:rPr>
              <a:t>(limited use clinically and NOT for monitoring disease progression </a:t>
            </a:r>
            <a:r>
              <a:rPr lang="mr-IN" sz="1500" dirty="0" smtClean="0">
                <a:effectLst/>
                <a:latin typeface="Candara"/>
                <a:cs typeface="Candara"/>
              </a:rPr>
              <a:t>–</a:t>
            </a:r>
            <a:r>
              <a:rPr lang="en-US" sz="1500" dirty="0" smtClean="0">
                <a:effectLst/>
                <a:latin typeface="Candara"/>
                <a:cs typeface="Candara"/>
              </a:rPr>
              <a:t> secreted by NCGs)</a:t>
            </a:r>
          </a:p>
          <a:p>
            <a:pPr>
              <a:lnSpc>
                <a:spcPct val="150000"/>
              </a:lnSpc>
            </a:pPr>
            <a:r>
              <a:rPr lang="en-US" sz="1500" dirty="0" smtClean="0">
                <a:latin typeface="Candara"/>
                <a:cs typeface="Candara"/>
              </a:rPr>
              <a:t>*HISTOLOGY </a:t>
            </a:r>
            <a:r>
              <a:rPr lang="mr-IN" sz="1500" b="1" dirty="0" smtClean="0">
                <a:latin typeface="Candara"/>
                <a:cs typeface="Candara"/>
              </a:rPr>
              <a:t>–</a:t>
            </a:r>
            <a:r>
              <a:rPr lang="en-US" sz="1500" b="1" dirty="0" smtClean="0">
                <a:latin typeface="Candara"/>
                <a:cs typeface="Candara"/>
              </a:rPr>
              <a:t> </a:t>
            </a:r>
            <a:r>
              <a:rPr lang="en-US" sz="1500" b="1" dirty="0" smtClean="0">
                <a:solidFill>
                  <a:srgbClr val="660066"/>
                </a:solidFill>
                <a:latin typeface="Candara"/>
                <a:cs typeface="Candara"/>
              </a:rPr>
              <a:t>non-caseating granulomas </a:t>
            </a:r>
            <a:r>
              <a:rPr lang="en-US" sz="1500" dirty="0" smtClean="0">
                <a:latin typeface="Candara"/>
                <a:cs typeface="Candara"/>
              </a:rPr>
              <a:t>(NCGs) . </a:t>
            </a:r>
            <a:r>
              <a:rPr lang="en-GB" sz="1500" dirty="0">
                <a:latin typeface="Candara"/>
                <a:cs typeface="Candara"/>
              </a:rPr>
              <a:t>Granuloma definition – a collection of </a:t>
            </a:r>
            <a:r>
              <a:rPr lang="en-GB" sz="1500" dirty="0" smtClean="0">
                <a:latin typeface="Candara"/>
                <a:cs typeface="Candara"/>
              </a:rPr>
              <a:t>			</a:t>
            </a:r>
            <a:r>
              <a:rPr lang="en-GB" sz="1500" dirty="0" err="1" smtClean="0">
                <a:latin typeface="Candara"/>
                <a:cs typeface="Candara"/>
              </a:rPr>
              <a:t>epithelioid</a:t>
            </a:r>
            <a:r>
              <a:rPr lang="en-GB" sz="1500" dirty="0" smtClean="0">
                <a:latin typeface="Candara"/>
                <a:cs typeface="Candara"/>
              </a:rPr>
              <a:t> </a:t>
            </a:r>
            <a:r>
              <a:rPr lang="en-GB" sz="1500" dirty="0" err="1" smtClean="0">
                <a:latin typeface="Candara"/>
                <a:cs typeface="Candara"/>
              </a:rPr>
              <a:t>histiocytes</a:t>
            </a:r>
            <a:r>
              <a:rPr lang="en-GB" sz="1500" dirty="0">
                <a:latin typeface="Candara"/>
                <a:cs typeface="Candara"/>
              </a:rPr>
              <a:t> </a:t>
            </a:r>
            <a:r>
              <a:rPr lang="en-GB" sz="1500" dirty="0" smtClean="0">
                <a:latin typeface="Candara"/>
                <a:cs typeface="Candara"/>
              </a:rPr>
              <a:t>(macrophages).</a:t>
            </a:r>
            <a:endParaRPr lang="en-US" sz="1500" dirty="0">
              <a:latin typeface="Candara"/>
              <a:cs typeface="Candara"/>
            </a:endParaRPr>
          </a:p>
        </p:txBody>
      </p:sp>
    </p:spTree>
    <p:extLst>
      <p:ext uri="{BB962C8B-B14F-4D97-AF65-F5344CB8AC3E}">
        <p14:creationId xmlns:p14="http://schemas.microsoft.com/office/powerpoint/2010/main" val="2849141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Sarcoidosis</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8" name="TextBox 7"/>
          <p:cNvSpPr txBox="1"/>
          <p:nvPr/>
        </p:nvSpPr>
        <p:spPr>
          <a:xfrm>
            <a:off x="444422" y="843654"/>
            <a:ext cx="8297691" cy="4503798"/>
          </a:xfrm>
          <a:prstGeom prst="rect">
            <a:avLst/>
          </a:prstGeom>
          <a:noFill/>
        </p:spPr>
        <p:txBody>
          <a:bodyPr wrap="square" rtlCol="0">
            <a:spAutoFit/>
          </a:bodyPr>
          <a:lstStyle/>
          <a:p>
            <a:pPr lvl="0">
              <a:lnSpc>
                <a:spcPct val="150000"/>
              </a:lnSpc>
            </a:pPr>
            <a:r>
              <a:rPr lang="en-GB" sz="1600" b="1" dirty="0" smtClean="0">
                <a:solidFill>
                  <a:srgbClr val="660066"/>
                </a:solidFill>
                <a:latin typeface="Candara"/>
                <a:cs typeface="Candara"/>
              </a:rPr>
              <a:t>Investigations</a:t>
            </a:r>
            <a:r>
              <a:rPr lang="en-GB" sz="1600" dirty="0" smtClean="0">
                <a:latin typeface="Candara"/>
                <a:cs typeface="Candara"/>
              </a:rPr>
              <a:t>:</a:t>
            </a:r>
          </a:p>
          <a:p>
            <a:pPr marL="285750" lvl="0" indent="-285750">
              <a:lnSpc>
                <a:spcPct val="150000"/>
              </a:lnSpc>
              <a:buFont typeface="Arial"/>
              <a:buChar char="•"/>
            </a:pPr>
            <a:r>
              <a:rPr lang="en-GB" sz="1600" dirty="0" smtClean="0">
                <a:latin typeface="Candara"/>
                <a:cs typeface="Candara"/>
              </a:rPr>
              <a:t>Bone profile - </a:t>
            </a:r>
            <a:r>
              <a:rPr lang="en-GB" sz="1600" dirty="0">
                <a:latin typeface="Candara"/>
                <a:cs typeface="Candara"/>
              </a:rPr>
              <a:t>c</a:t>
            </a:r>
            <a:r>
              <a:rPr lang="en-GB" sz="1600" dirty="0" smtClean="0">
                <a:latin typeface="Candara"/>
                <a:cs typeface="Candara"/>
              </a:rPr>
              <a:t>alcium</a:t>
            </a:r>
            <a:r>
              <a:rPr lang="en-GB" sz="1600" dirty="0">
                <a:latin typeface="Candara"/>
                <a:cs typeface="Candara"/>
              </a:rPr>
              <a:t>, corrected calcium, albumin, total protein and alkaline phosphatase</a:t>
            </a:r>
            <a:endParaRPr lang="en-GB" sz="1600" dirty="0" smtClean="0">
              <a:latin typeface="Candara"/>
              <a:cs typeface="Candara"/>
            </a:endParaRPr>
          </a:p>
          <a:p>
            <a:pPr marL="285750" lvl="0" indent="-285750">
              <a:lnSpc>
                <a:spcPct val="150000"/>
              </a:lnSpc>
              <a:buFont typeface="Arial"/>
              <a:buChar char="•"/>
            </a:pPr>
            <a:r>
              <a:rPr lang="en-GB" sz="1600" dirty="0" smtClean="0">
                <a:latin typeface="Candara"/>
                <a:cs typeface="Candara"/>
              </a:rPr>
              <a:t>Serum ACE</a:t>
            </a:r>
          </a:p>
          <a:p>
            <a:pPr marL="285750" lvl="0" indent="-285750">
              <a:lnSpc>
                <a:spcPct val="150000"/>
              </a:lnSpc>
              <a:buFont typeface="Arial"/>
              <a:buChar char="•"/>
            </a:pPr>
            <a:r>
              <a:rPr lang="en-GB" sz="1600" dirty="0" smtClean="0">
                <a:latin typeface="Candara"/>
                <a:cs typeface="Candara"/>
              </a:rPr>
              <a:t>CXR</a:t>
            </a:r>
          </a:p>
          <a:p>
            <a:pPr marL="285750" lvl="0" indent="-285750">
              <a:lnSpc>
                <a:spcPct val="150000"/>
              </a:lnSpc>
              <a:buFont typeface="Arial"/>
              <a:buChar char="•"/>
            </a:pPr>
            <a:r>
              <a:rPr lang="en-GB" sz="1600" dirty="0" smtClean="0">
                <a:latin typeface="Candara"/>
                <a:cs typeface="Candara"/>
              </a:rPr>
              <a:t>Mantoux </a:t>
            </a:r>
            <a:r>
              <a:rPr lang="en-GB" sz="1600" dirty="0">
                <a:latin typeface="Candara"/>
                <a:cs typeface="Candara"/>
              </a:rPr>
              <a:t>test to rule of TB (</a:t>
            </a:r>
            <a:r>
              <a:rPr lang="en-GB" sz="1600" dirty="0" err="1">
                <a:latin typeface="Candara"/>
                <a:cs typeface="Candara"/>
              </a:rPr>
              <a:t>langhan’s</a:t>
            </a:r>
            <a:r>
              <a:rPr lang="en-GB" sz="1600" dirty="0">
                <a:latin typeface="Candara"/>
                <a:cs typeface="Candara"/>
              </a:rPr>
              <a:t> giant cells</a:t>
            </a:r>
            <a:r>
              <a:rPr lang="en-GB" sz="1600" dirty="0" smtClean="0">
                <a:latin typeface="Candara"/>
                <a:cs typeface="Candara"/>
              </a:rPr>
              <a:t>)</a:t>
            </a:r>
          </a:p>
          <a:p>
            <a:pPr marL="285750" lvl="0" indent="-285750">
              <a:lnSpc>
                <a:spcPct val="150000"/>
              </a:lnSpc>
              <a:buFont typeface="Arial"/>
              <a:buChar char="•"/>
            </a:pPr>
            <a:r>
              <a:rPr lang="en-GB" sz="1600" dirty="0" smtClean="0">
                <a:latin typeface="Candara"/>
                <a:cs typeface="Candara"/>
              </a:rPr>
              <a:t>FBC etc</a:t>
            </a:r>
            <a:r>
              <a:rPr lang="en-GB" sz="1600" dirty="0">
                <a:latin typeface="Candara"/>
                <a:cs typeface="Candara"/>
              </a:rPr>
              <a:t>.</a:t>
            </a:r>
            <a:endParaRPr lang="en-GB" sz="1600" dirty="0" smtClean="0">
              <a:latin typeface="Candara"/>
              <a:cs typeface="Candara"/>
            </a:endParaRPr>
          </a:p>
          <a:p>
            <a:pPr marL="285750" lvl="0" indent="-285750">
              <a:lnSpc>
                <a:spcPct val="150000"/>
              </a:lnSpc>
              <a:buFont typeface="Arial"/>
              <a:buChar char="•"/>
            </a:pPr>
            <a:r>
              <a:rPr lang="en-GB" sz="1600" dirty="0" smtClean="0">
                <a:latin typeface="Candara"/>
                <a:cs typeface="Candara"/>
              </a:rPr>
              <a:t>Bronchoalveolar lavage</a:t>
            </a:r>
          </a:p>
          <a:p>
            <a:pPr marL="285750" lvl="0" indent="-285750">
              <a:lnSpc>
                <a:spcPct val="150000"/>
              </a:lnSpc>
              <a:buFont typeface="Arial"/>
              <a:buChar char="•"/>
            </a:pPr>
            <a:r>
              <a:rPr lang="en-GB" sz="1600" dirty="0">
                <a:latin typeface="Candara"/>
                <a:cs typeface="Candara"/>
              </a:rPr>
              <a:t>T</a:t>
            </a:r>
            <a:r>
              <a:rPr lang="en-GB" sz="1600" dirty="0" smtClean="0">
                <a:latin typeface="Candara"/>
                <a:cs typeface="Candara"/>
              </a:rPr>
              <a:t>ransbronchial biopsy</a:t>
            </a:r>
            <a:endParaRPr lang="en-GB" sz="1600" dirty="0">
              <a:latin typeface="Candara"/>
              <a:cs typeface="Candara"/>
            </a:endParaRPr>
          </a:p>
          <a:p>
            <a:pPr lvl="0">
              <a:lnSpc>
                <a:spcPct val="150000"/>
              </a:lnSpc>
            </a:pPr>
            <a:endParaRPr lang="en-GB" sz="1600" dirty="0" smtClean="0">
              <a:latin typeface="Candara"/>
              <a:cs typeface="Candara"/>
            </a:endParaRPr>
          </a:p>
          <a:p>
            <a:pPr lvl="0">
              <a:lnSpc>
                <a:spcPct val="150000"/>
              </a:lnSpc>
            </a:pPr>
            <a:r>
              <a:rPr lang="en-GB" sz="1600" b="1" dirty="0" smtClean="0">
                <a:solidFill>
                  <a:srgbClr val="660066"/>
                </a:solidFill>
                <a:latin typeface="Candara"/>
                <a:cs typeface="Candara"/>
              </a:rPr>
              <a:t>Treatment:</a:t>
            </a:r>
            <a:endParaRPr lang="en-GB" sz="1600" dirty="0" smtClean="0">
              <a:latin typeface="Candara"/>
              <a:cs typeface="Candara"/>
            </a:endParaRPr>
          </a:p>
          <a:p>
            <a:pPr marL="285750" lvl="0" indent="-285750">
              <a:lnSpc>
                <a:spcPct val="150000"/>
              </a:lnSpc>
              <a:buFont typeface="Arial"/>
              <a:buChar char="•"/>
            </a:pPr>
            <a:r>
              <a:rPr lang="en-GB" sz="1600" b="1" dirty="0" smtClean="0">
                <a:solidFill>
                  <a:srgbClr val="660066"/>
                </a:solidFill>
                <a:latin typeface="Candara"/>
                <a:cs typeface="Candara"/>
              </a:rPr>
              <a:t>Stage </a:t>
            </a:r>
            <a:r>
              <a:rPr lang="en-GB" sz="1600" b="1" dirty="0">
                <a:solidFill>
                  <a:srgbClr val="660066"/>
                </a:solidFill>
                <a:latin typeface="Candara"/>
                <a:cs typeface="Candara"/>
              </a:rPr>
              <a:t>I-III </a:t>
            </a:r>
            <a:r>
              <a:rPr lang="en-GB" sz="1600" dirty="0">
                <a:latin typeface="Candara"/>
                <a:cs typeface="Candara"/>
              </a:rPr>
              <a:t>(III=infiltrates alone, II= BHL &amp; infiltrates I=BHL) = remission </a:t>
            </a:r>
            <a:r>
              <a:rPr lang="en-GB" sz="1600" dirty="0" smtClean="0">
                <a:latin typeface="Candara"/>
                <a:cs typeface="Candara"/>
              </a:rPr>
              <a:t>likely</a:t>
            </a:r>
          </a:p>
          <a:p>
            <a:pPr marL="285750" lvl="0" indent="-285750">
              <a:lnSpc>
                <a:spcPct val="150000"/>
              </a:lnSpc>
              <a:buFont typeface="Arial"/>
              <a:buChar char="•"/>
            </a:pPr>
            <a:r>
              <a:rPr lang="en-GB" sz="1600" b="1" dirty="0" smtClean="0">
                <a:solidFill>
                  <a:srgbClr val="660066"/>
                </a:solidFill>
                <a:latin typeface="Candara"/>
                <a:cs typeface="Candara"/>
              </a:rPr>
              <a:t>Stage </a:t>
            </a:r>
            <a:r>
              <a:rPr lang="en-GB" sz="1600" b="1" dirty="0">
                <a:solidFill>
                  <a:srgbClr val="660066"/>
                </a:solidFill>
                <a:latin typeface="Candara"/>
                <a:cs typeface="Candara"/>
              </a:rPr>
              <a:t>IV </a:t>
            </a:r>
            <a:r>
              <a:rPr lang="en-GB" sz="1600" dirty="0">
                <a:latin typeface="Candara"/>
                <a:cs typeface="Candara"/>
              </a:rPr>
              <a:t>(pulmonary fibrosis) ~ prednisolone 4-6wks (40mg/day</a:t>
            </a:r>
            <a:r>
              <a:rPr lang="en-GB" sz="1600" dirty="0" smtClean="0">
                <a:latin typeface="Candara"/>
                <a:cs typeface="Candara"/>
              </a:rPr>
              <a:t>) +/- bone protection</a:t>
            </a:r>
            <a:endParaRPr lang="en-GB" sz="1600" dirty="0">
              <a:latin typeface="Candara"/>
              <a:cs typeface="Candara"/>
            </a:endParaRPr>
          </a:p>
        </p:txBody>
      </p:sp>
    </p:spTree>
    <p:extLst>
      <p:ext uri="{BB962C8B-B14F-4D97-AF65-F5344CB8AC3E}">
        <p14:creationId xmlns:p14="http://schemas.microsoft.com/office/powerpoint/2010/main" val="886341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??diffuse alveolar damage </a:t>
            </a:r>
            <a:r>
              <a:rPr lang="mr-IN" sz="2800" b="1" dirty="0" smtClean="0">
                <a:latin typeface="Candara"/>
                <a:cs typeface="Candara"/>
              </a:rPr>
              <a:t>–</a:t>
            </a:r>
            <a:r>
              <a:rPr lang="en-US" sz="2800" b="1" dirty="0" smtClean="0">
                <a:latin typeface="Candara"/>
                <a:cs typeface="Candara"/>
              </a:rPr>
              <a:t> </a:t>
            </a:r>
            <a:r>
              <a:rPr lang="en-US" sz="2800" b="1" dirty="0" err="1" smtClean="0">
                <a:latin typeface="Candara"/>
                <a:cs typeface="Candara"/>
              </a:rPr>
              <a:t>Hx</a:t>
            </a:r>
            <a:r>
              <a:rPr lang="en-US" sz="2800" b="1" dirty="0" smtClean="0">
                <a:latin typeface="Candara"/>
                <a:cs typeface="Candara"/>
              </a:rPr>
              <a:t> of severe burns </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8" name="TextBox 7"/>
          <p:cNvSpPr txBox="1"/>
          <p:nvPr/>
        </p:nvSpPr>
        <p:spPr>
          <a:xfrm>
            <a:off x="389109" y="797858"/>
            <a:ext cx="7930353" cy="419346"/>
          </a:xfrm>
          <a:prstGeom prst="rect">
            <a:avLst/>
          </a:prstGeom>
          <a:noFill/>
        </p:spPr>
        <p:txBody>
          <a:bodyPr wrap="square" rtlCol="0">
            <a:spAutoFit/>
          </a:bodyPr>
          <a:lstStyle/>
          <a:p>
            <a:pPr>
              <a:lnSpc>
                <a:spcPct val="150000"/>
              </a:lnSpc>
            </a:pPr>
            <a:endParaRPr lang="en-US" sz="1500" dirty="0">
              <a:latin typeface="Candara"/>
              <a:cs typeface="Candara"/>
            </a:endParaRPr>
          </a:p>
        </p:txBody>
      </p:sp>
      <p:pic>
        <p:nvPicPr>
          <p:cNvPr id="5" name="Picture 4"/>
          <p:cNvPicPr>
            <a:picLocks noChangeAspect="1"/>
          </p:cNvPicPr>
          <p:nvPr/>
        </p:nvPicPr>
        <p:blipFill>
          <a:blip r:embed="rId4"/>
          <a:stretch>
            <a:fillRect/>
          </a:stretch>
        </p:blipFill>
        <p:spPr>
          <a:xfrm>
            <a:off x="1553937" y="797858"/>
            <a:ext cx="6222340" cy="6112856"/>
          </a:xfrm>
          <a:prstGeom prst="rect">
            <a:avLst/>
          </a:prstGeom>
        </p:spPr>
      </p:pic>
    </p:spTree>
    <p:extLst>
      <p:ext uri="{BB962C8B-B14F-4D97-AF65-F5344CB8AC3E}">
        <p14:creationId xmlns:p14="http://schemas.microsoft.com/office/powerpoint/2010/main" val="2265077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ARDS</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8" name="TextBox 7"/>
          <p:cNvSpPr txBox="1"/>
          <p:nvPr/>
        </p:nvSpPr>
        <p:spPr>
          <a:xfrm>
            <a:off x="372400" y="931554"/>
            <a:ext cx="8314400" cy="5728491"/>
          </a:xfrm>
          <a:prstGeom prst="rect">
            <a:avLst/>
          </a:prstGeom>
          <a:noFill/>
        </p:spPr>
        <p:txBody>
          <a:bodyPr wrap="square" rtlCol="0">
            <a:spAutoFit/>
          </a:bodyPr>
          <a:lstStyle/>
          <a:p>
            <a:pPr>
              <a:lnSpc>
                <a:spcPct val="150000"/>
              </a:lnSpc>
            </a:pPr>
            <a:r>
              <a:rPr lang="en-US" sz="1500" b="1" dirty="0" smtClean="0">
                <a:solidFill>
                  <a:srgbClr val="660066"/>
                </a:solidFill>
                <a:latin typeface="Candara"/>
                <a:cs typeface="Candara"/>
              </a:rPr>
              <a:t>‘SUDDEN &amp; SEVERE lung damage’</a:t>
            </a:r>
            <a:endParaRPr lang="en-US" sz="1500" b="1" dirty="0">
              <a:solidFill>
                <a:srgbClr val="660066"/>
              </a:solidFill>
              <a:latin typeface="Candara"/>
              <a:cs typeface="Candara"/>
            </a:endParaRPr>
          </a:p>
          <a:p>
            <a:pPr marL="285750" indent="-285750">
              <a:lnSpc>
                <a:spcPct val="150000"/>
              </a:lnSpc>
              <a:buFont typeface="Arial"/>
              <a:buChar char="•"/>
            </a:pPr>
            <a:r>
              <a:rPr lang="en-US" sz="1500" dirty="0" smtClean="0">
                <a:latin typeface="Candara"/>
                <a:cs typeface="Candara"/>
              </a:rPr>
              <a:t>Acute lung injury w/ </a:t>
            </a:r>
            <a:r>
              <a:rPr lang="en-US" sz="1500" b="1" dirty="0" smtClean="0">
                <a:solidFill>
                  <a:srgbClr val="660066"/>
                </a:solidFill>
                <a:latin typeface="Candara"/>
                <a:cs typeface="Candara"/>
              </a:rPr>
              <a:t>DIFFUSE ALVEOLAR DAMAGE </a:t>
            </a:r>
            <a:r>
              <a:rPr lang="en-US" sz="1500" dirty="0" smtClean="0">
                <a:latin typeface="Candara"/>
                <a:cs typeface="Candara"/>
              </a:rPr>
              <a:t>secondary to a direct pulmonary source or due to a severe systemic  injury</a:t>
            </a:r>
          </a:p>
          <a:p>
            <a:pPr marL="285750" indent="-285750">
              <a:lnSpc>
                <a:spcPct val="150000"/>
              </a:lnSpc>
              <a:buFont typeface="Arial"/>
              <a:buChar char="•"/>
            </a:pPr>
            <a:r>
              <a:rPr lang="en-US" sz="1500" dirty="0" smtClean="0">
                <a:latin typeface="Candara"/>
                <a:cs typeface="Candara"/>
              </a:rPr>
              <a:t>Leakage of fluid into the alveoli ~ non-cardiogenic pulmonary oedema (no response to diuretics!!) and reduced arterial oxygenation.</a:t>
            </a:r>
          </a:p>
          <a:p>
            <a:pPr>
              <a:lnSpc>
                <a:spcPct val="150000"/>
              </a:lnSpc>
            </a:pPr>
            <a:endParaRPr lang="en-US" sz="1500" dirty="0" smtClean="0">
              <a:latin typeface="Candara"/>
              <a:cs typeface="Candara"/>
            </a:endParaRPr>
          </a:p>
          <a:p>
            <a:pPr>
              <a:lnSpc>
                <a:spcPct val="150000"/>
              </a:lnSpc>
            </a:pPr>
            <a:r>
              <a:rPr lang="en-US" sz="1500" b="1" dirty="0" smtClean="0">
                <a:solidFill>
                  <a:srgbClr val="660066"/>
                </a:solidFill>
                <a:latin typeface="Candara"/>
                <a:cs typeface="Candara"/>
              </a:rPr>
              <a:t>Causes</a:t>
            </a:r>
            <a:r>
              <a:rPr lang="en-US" sz="1500" dirty="0" smtClean="0">
                <a:latin typeface="Candara"/>
                <a:cs typeface="Candara"/>
              </a:rPr>
              <a:t> </a:t>
            </a:r>
            <a:r>
              <a:rPr lang="mr-IN" sz="1500" dirty="0" smtClean="0">
                <a:latin typeface="Candara"/>
                <a:cs typeface="Candara"/>
              </a:rPr>
              <a:t>–</a:t>
            </a:r>
            <a:r>
              <a:rPr lang="en-US" sz="1500" dirty="0" smtClean="0">
                <a:latin typeface="Candara"/>
                <a:cs typeface="Candara"/>
              </a:rPr>
              <a:t> some examples</a:t>
            </a:r>
            <a:endParaRPr lang="en-US" sz="1500" dirty="0">
              <a:latin typeface="Candara"/>
              <a:cs typeface="Candara"/>
            </a:endParaRPr>
          </a:p>
          <a:p>
            <a:pPr marL="285750" indent="-285750">
              <a:lnSpc>
                <a:spcPct val="150000"/>
              </a:lnSpc>
              <a:buFont typeface="Arial"/>
              <a:buChar char="•"/>
            </a:pPr>
            <a:r>
              <a:rPr lang="en-US" sz="1500" dirty="0" smtClean="0">
                <a:solidFill>
                  <a:srgbClr val="660066"/>
                </a:solidFill>
                <a:latin typeface="Candara"/>
                <a:cs typeface="Candara"/>
              </a:rPr>
              <a:t>Pulmonary ARDS </a:t>
            </a:r>
            <a:r>
              <a:rPr lang="mr-IN" sz="1500" dirty="0" smtClean="0">
                <a:latin typeface="Candara"/>
                <a:cs typeface="Candara"/>
              </a:rPr>
              <a:t>–</a:t>
            </a:r>
            <a:r>
              <a:rPr lang="en-US" sz="1500" dirty="0" smtClean="0">
                <a:latin typeface="Candara"/>
                <a:cs typeface="Candara"/>
              </a:rPr>
              <a:t> trauma/lung contusion, fat embolism, DIC &amp; viral pneumonia</a:t>
            </a:r>
          </a:p>
          <a:p>
            <a:pPr marL="285750" indent="-285750">
              <a:lnSpc>
                <a:spcPct val="150000"/>
              </a:lnSpc>
              <a:buFont typeface="Arial"/>
              <a:buChar char="•"/>
            </a:pPr>
            <a:r>
              <a:rPr lang="en-US" sz="1500" dirty="0" smtClean="0">
                <a:solidFill>
                  <a:srgbClr val="660066"/>
                </a:solidFill>
                <a:latin typeface="Candara"/>
                <a:cs typeface="Candara"/>
              </a:rPr>
              <a:t>Extra-pulmonary </a:t>
            </a:r>
            <a:r>
              <a:rPr lang="mr-IN" sz="1500" dirty="0" smtClean="0">
                <a:latin typeface="Candara"/>
                <a:cs typeface="Candara"/>
              </a:rPr>
              <a:t>–</a:t>
            </a:r>
            <a:r>
              <a:rPr lang="en-US" sz="1500" dirty="0" smtClean="0">
                <a:latin typeface="Candara"/>
                <a:cs typeface="Candara"/>
              </a:rPr>
              <a:t> sepsis, multiple blood transfusions, pancreatitis, burns and hypovolemic shock</a:t>
            </a:r>
          </a:p>
          <a:p>
            <a:pPr>
              <a:lnSpc>
                <a:spcPct val="150000"/>
              </a:lnSpc>
            </a:pPr>
            <a:endParaRPr lang="en-US" sz="500" dirty="0">
              <a:latin typeface="Candara"/>
              <a:cs typeface="Candara"/>
            </a:endParaRPr>
          </a:p>
          <a:p>
            <a:pPr>
              <a:lnSpc>
                <a:spcPct val="150000"/>
              </a:lnSpc>
            </a:pPr>
            <a:r>
              <a:rPr lang="en-US" sz="1500" dirty="0" smtClean="0">
                <a:latin typeface="Candara"/>
                <a:cs typeface="Candara"/>
              </a:rPr>
              <a:t>*50% mortality </a:t>
            </a:r>
            <a:r>
              <a:rPr lang="mr-IN" sz="1500" dirty="0" smtClean="0">
                <a:latin typeface="Candara"/>
                <a:cs typeface="Candara"/>
              </a:rPr>
              <a:t>–</a:t>
            </a:r>
            <a:r>
              <a:rPr lang="en-US" sz="1500" dirty="0" smtClean="0">
                <a:latin typeface="Candara"/>
                <a:cs typeface="Candara"/>
              </a:rPr>
              <a:t> if it does resolve patients often have some pulmonary fibrosis and will develop a chronic lung disease. </a:t>
            </a:r>
          </a:p>
          <a:p>
            <a:pPr>
              <a:lnSpc>
                <a:spcPct val="150000"/>
              </a:lnSpc>
            </a:pPr>
            <a:endParaRPr lang="en-US" sz="800" dirty="0" smtClean="0">
              <a:latin typeface="Candara"/>
              <a:cs typeface="Candara"/>
            </a:endParaRPr>
          </a:p>
          <a:p>
            <a:pPr>
              <a:lnSpc>
                <a:spcPct val="150000"/>
              </a:lnSpc>
            </a:pPr>
            <a:r>
              <a:rPr lang="en-US" sz="1500" dirty="0" smtClean="0">
                <a:latin typeface="Candara"/>
                <a:cs typeface="Candara"/>
              </a:rPr>
              <a:t>*CXR features develop 12-24hours after initial acute lung injury due to widespread interstitial oedema.</a:t>
            </a:r>
          </a:p>
          <a:p>
            <a:pPr>
              <a:lnSpc>
                <a:spcPct val="150000"/>
              </a:lnSpc>
            </a:pPr>
            <a:endParaRPr lang="en-US" sz="1500" dirty="0">
              <a:latin typeface="Candara"/>
              <a:cs typeface="Candara"/>
            </a:endParaRPr>
          </a:p>
          <a:p>
            <a:pPr>
              <a:lnSpc>
                <a:spcPct val="150000"/>
              </a:lnSpc>
            </a:pPr>
            <a:r>
              <a:rPr lang="en-US" sz="1500" dirty="0" smtClean="0">
                <a:latin typeface="Candara"/>
                <a:cs typeface="Candara"/>
              </a:rPr>
              <a:t> </a:t>
            </a:r>
          </a:p>
          <a:p>
            <a:pPr>
              <a:lnSpc>
                <a:spcPct val="150000"/>
              </a:lnSpc>
            </a:pPr>
            <a:endParaRPr lang="en-US" sz="1500" dirty="0">
              <a:latin typeface="Candara"/>
              <a:cs typeface="Candara"/>
            </a:endParaRPr>
          </a:p>
        </p:txBody>
      </p:sp>
    </p:spTree>
    <p:extLst>
      <p:ext uri="{BB962C8B-B14F-4D97-AF65-F5344CB8AC3E}">
        <p14:creationId xmlns:p14="http://schemas.microsoft.com/office/powerpoint/2010/main" val="1222332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461665"/>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400" b="1" dirty="0" smtClean="0">
                <a:latin typeface="Candara"/>
                <a:cs typeface="Candara"/>
              </a:rPr>
              <a:t>Respiratory</a:t>
            </a:r>
            <a:r>
              <a:rPr lang="en-US" sz="2400" b="1" dirty="0" smtClean="0">
                <a:latin typeface="Avenir Book"/>
                <a:cs typeface="Avenir Book"/>
              </a:rPr>
              <a:t> </a:t>
            </a:r>
            <a:r>
              <a:rPr lang="en-US" sz="2400" b="1" dirty="0" smtClean="0">
                <a:latin typeface="Candara"/>
                <a:cs typeface="Candara"/>
              </a:rPr>
              <a:t>failure</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366485" y="633927"/>
            <a:ext cx="8320315" cy="7089122"/>
          </a:xfrm>
          <a:prstGeom prst="rect">
            <a:avLst/>
          </a:prstGeom>
          <a:noFill/>
        </p:spPr>
        <p:txBody>
          <a:bodyPr wrap="square" rtlCol="0">
            <a:spAutoFit/>
          </a:bodyPr>
          <a:lstStyle/>
          <a:p>
            <a:pPr marL="3175" lvl="1" algn="just">
              <a:lnSpc>
                <a:spcPct val="150000"/>
              </a:lnSpc>
            </a:pPr>
            <a:r>
              <a:rPr lang="en-US" sz="1600" dirty="0" smtClean="0">
                <a:latin typeface="Candara"/>
                <a:cs typeface="Candara"/>
              </a:rPr>
              <a:t>‘Inadequate gaseous exchange leading to hypoxia’ ~ PaO2 &lt;8kPa [10.5-13.5]</a:t>
            </a:r>
            <a:endParaRPr lang="en-US" sz="1600" dirty="0">
              <a:latin typeface="Candara"/>
              <a:cs typeface="Candara"/>
            </a:endParaRPr>
          </a:p>
          <a:p>
            <a:pPr marL="3175" lvl="1" algn="just">
              <a:lnSpc>
                <a:spcPct val="150000"/>
              </a:lnSpc>
              <a:tabLst>
                <a:tab pos="90488" algn="l"/>
              </a:tabLst>
            </a:pPr>
            <a:r>
              <a:rPr lang="en-US" sz="1600" b="1" dirty="0" smtClean="0">
                <a:solidFill>
                  <a:srgbClr val="660066"/>
                </a:solidFill>
                <a:latin typeface="Candara"/>
                <a:cs typeface="Candara"/>
              </a:rPr>
              <a:t>Causes:  ‘LAVISH’ (see notes)</a:t>
            </a:r>
          </a:p>
          <a:p>
            <a:pPr marL="346075" lvl="1" indent="-342900" algn="just">
              <a:lnSpc>
                <a:spcPct val="150000"/>
              </a:lnSpc>
              <a:buAutoNum type="arabicPeriod"/>
              <a:tabLst>
                <a:tab pos="90488" algn="l"/>
              </a:tabLst>
            </a:pPr>
            <a:r>
              <a:rPr lang="en-US" sz="1600" b="1" dirty="0" smtClean="0">
                <a:solidFill>
                  <a:srgbClr val="660066"/>
                </a:solidFill>
                <a:latin typeface="Candara"/>
                <a:cs typeface="Candara"/>
              </a:rPr>
              <a:t>Ventilation/perfusion mismatch </a:t>
            </a:r>
            <a:r>
              <a:rPr lang="en-US" sz="1600" dirty="0" smtClean="0">
                <a:latin typeface="Candara"/>
                <a:cs typeface="Candara"/>
              </a:rPr>
              <a:t>[V/Q mismatch]</a:t>
            </a:r>
          </a:p>
          <a:p>
            <a:pPr marL="803275" lvl="2" indent="-342900" algn="just">
              <a:lnSpc>
                <a:spcPct val="150000"/>
              </a:lnSpc>
              <a:buFont typeface="Arial"/>
              <a:buChar char="•"/>
              <a:tabLst>
                <a:tab pos="90488" algn="l"/>
              </a:tabLst>
            </a:pPr>
            <a:r>
              <a:rPr lang="en-US" sz="1600" b="1" dirty="0" smtClean="0">
                <a:solidFill>
                  <a:srgbClr val="660066"/>
                </a:solidFill>
                <a:latin typeface="Candara"/>
                <a:cs typeface="Candara"/>
              </a:rPr>
              <a:t>Type 1 RF </a:t>
            </a:r>
            <a:r>
              <a:rPr lang="en-US" sz="1600" dirty="0" smtClean="0">
                <a:latin typeface="Candara"/>
                <a:cs typeface="Candara"/>
              </a:rPr>
              <a:t>= hypoxia + normal/low PaCO2 [normal value = 4.5-6]</a:t>
            </a:r>
          </a:p>
          <a:p>
            <a:pPr marL="803275" lvl="2" indent="-342900" algn="just">
              <a:lnSpc>
                <a:spcPct val="150000"/>
              </a:lnSpc>
              <a:buFont typeface="Arial"/>
              <a:buChar char="•"/>
              <a:tabLst>
                <a:tab pos="90488" algn="l"/>
              </a:tabLst>
            </a:pPr>
            <a:r>
              <a:rPr lang="en-US" sz="1600" dirty="0" smtClean="0">
                <a:latin typeface="Candara"/>
                <a:cs typeface="Candara"/>
              </a:rPr>
              <a:t>E.g. pulmonary embolism, pulmonary oedema, pneumonia (physiological shunting*)</a:t>
            </a:r>
          </a:p>
          <a:p>
            <a:pPr marL="346075" lvl="1" indent="-342900" algn="just">
              <a:lnSpc>
                <a:spcPct val="150000"/>
              </a:lnSpc>
              <a:buAutoNum type="arabicPeriod"/>
              <a:tabLst>
                <a:tab pos="90488" algn="l"/>
              </a:tabLst>
            </a:pPr>
            <a:r>
              <a:rPr lang="en-US" sz="1600" b="1" dirty="0" smtClean="0">
                <a:solidFill>
                  <a:srgbClr val="660066"/>
                </a:solidFill>
                <a:latin typeface="Candara"/>
                <a:cs typeface="Candara"/>
              </a:rPr>
              <a:t>Alveolar hypoventilation </a:t>
            </a:r>
            <a:r>
              <a:rPr lang="en-US" sz="1600" b="1" dirty="0" smtClean="0">
                <a:latin typeface="Candara"/>
                <a:cs typeface="Candara"/>
              </a:rPr>
              <a:t>(decreased minute ventilation)</a:t>
            </a:r>
          </a:p>
          <a:p>
            <a:pPr marL="803275" lvl="2" indent="-342900" algn="just">
              <a:lnSpc>
                <a:spcPct val="150000"/>
              </a:lnSpc>
              <a:buFont typeface="Arial"/>
              <a:buChar char="•"/>
              <a:tabLst>
                <a:tab pos="90488" algn="l"/>
              </a:tabLst>
            </a:pPr>
            <a:r>
              <a:rPr lang="en-US" sz="1600" u="sng" dirty="0" smtClean="0">
                <a:latin typeface="Candara"/>
                <a:cs typeface="Candara"/>
              </a:rPr>
              <a:t>Global reduction</a:t>
            </a:r>
            <a:r>
              <a:rPr lang="en-US" sz="1600" dirty="0" smtClean="0">
                <a:latin typeface="Candara"/>
                <a:cs typeface="Candara"/>
              </a:rPr>
              <a:t> in oxygen delivery </a:t>
            </a:r>
          </a:p>
          <a:p>
            <a:pPr marL="803275" lvl="2" indent="-342900" algn="just">
              <a:lnSpc>
                <a:spcPct val="150000"/>
              </a:lnSpc>
              <a:buFont typeface="Arial"/>
              <a:buChar char="•"/>
              <a:tabLst>
                <a:tab pos="90488" algn="l"/>
              </a:tabLst>
            </a:pPr>
            <a:r>
              <a:rPr lang="en-US" sz="1600" b="1" dirty="0" smtClean="0">
                <a:solidFill>
                  <a:srgbClr val="660066"/>
                </a:solidFill>
                <a:latin typeface="Candara"/>
                <a:cs typeface="Candara"/>
              </a:rPr>
              <a:t>Type 2 RF </a:t>
            </a:r>
            <a:r>
              <a:rPr lang="en-US" sz="1600" dirty="0" smtClean="0">
                <a:latin typeface="Candara"/>
                <a:cs typeface="Candara"/>
              </a:rPr>
              <a:t>= hypoxia + hypercapnia (PaCO2 &gt; 6kPa)</a:t>
            </a:r>
          </a:p>
          <a:p>
            <a:pPr marL="803275" lvl="2" indent="-342900" algn="just">
              <a:lnSpc>
                <a:spcPct val="150000"/>
              </a:lnSpc>
              <a:buFont typeface="Arial"/>
              <a:buChar char="•"/>
              <a:tabLst>
                <a:tab pos="90488" algn="l"/>
              </a:tabLst>
            </a:pPr>
            <a:r>
              <a:rPr lang="en-US" sz="1600" dirty="0" smtClean="0">
                <a:latin typeface="Candara"/>
                <a:cs typeface="Candara"/>
              </a:rPr>
              <a:t>Clinical importance in ‘chronic retainers’ and O2 therapy (88-92% target SATS)</a:t>
            </a:r>
          </a:p>
          <a:p>
            <a:pPr marL="803275" lvl="2" indent="-342900" algn="just">
              <a:lnSpc>
                <a:spcPct val="150000"/>
              </a:lnSpc>
              <a:buFont typeface="Arial"/>
              <a:buChar char="•"/>
              <a:tabLst>
                <a:tab pos="90488" algn="l"/>
              </a:tabLst>
            </a:pPr>
            <a:r>
              <a:rPr lang="en-US" sz="1600" dirty="0" smtClean="0">
                <a:latin typeface="Candara"/>
                <a:cs typeface="Candara"/>
              </a:rPr>
              <a:t>E.g. MND, </a:t>
            </a:r>
            <a:r>
              <a:rPr lang="en-US" sz="1600" dirty="0">
                <a:latin typeface="Candara"/>
                <a:cs typeface="Candara"/>
              </a:rPr>
              <a:t>Guillain–</a:t>
            </a:r>
            <a:r>
              <a:rPr lang="en-US" sz="1600" dirty="0" err="1">
                <a:latin typeface="Candara"/>
                <a:cs typeface="Candara"/>
              </a:rPr>
              <a:t>Barré</a:t>
            </a:r>
            <a:r>
              <a:rPr lang="en-US" sz="1600" dirty="0">
                <a:latin typeface="Candara"/>
                <a:cs typeface="Candara"/>
              </a:rPr>
              <a:t> </a:t>
            </a:r>
            <a:r>
              <a:rPr lang="en-US" sz="1600" dirty="0" smtClean="0">
                <a:latin typeface="Candara"/>
                <a:cs typeface="Candara"/>
              </a:rPr>
              <a:t>syndrome, </a:t>
            </a:r>
            <a:r>
              <a:rPr lang="en-US" sz="1600" b="1" dirty="0" smtClean="0">
                <a:solidFill>
                  <a:srgbClr val="660066"/>
                </a:solidFill>
                <a:latin typeface="Candara"/>
                <a:cs typeface="Candara"/>
              </a:rPr>
              <a:t>COPD exacerbation (acute on chronic RF) </a:t>
            </a:r>
            <a:r>
              <a:rPr lang="en-US" sz="1600" dirty="0" smtClean="0">
                <a:latin typeface="Candara"/>
                <a:cs typeface="Candara"/>
              </a:rPr>
              <a:t>, </a:t>
            </a:r>
            <a:r>
              <a:rPr lang="en-US" sz="1600" b="1" dirty="0" smtClean="0">
                <a:solidFill>
                  <a:srgbClr val="660066"/>
                </a:solidFill>
                <a:latin typeface="Candara"/>
                <a:cs typeface="Candara"/>
              </a:rPr>
              <a:t>severe asthma (status asthmaticus)</a:t>
            </a:r>
            <a:r>
              <a:rPr lang="en-US" sz="1600" dirty="0" smtClean="0">
                <a:latin typeface="Candara"/>
                <a:cs typeface="Candara"/>
              </a:rPr>
              <a:t>, drug toxicity, stroke &amp; reduced GCS</a:t>
            </a:r>
          </a:p>
          <a:p>
            <a:pPr marL="0" lvl="1" indent="-457200" algn="just">
              <a:lnSpc>
                <a:spcPct val="150000"/>
              </a:lnSpc>
              <a:buFont typeface="+mj-lt"/>
              <a:buAutoNum type="arabicPeriod"/>
              <a:tabLst>
                <a:tab pos="90488" algn="l"/>
              </a:tabLst>
            </a:pPr>
            <a:r>
              <a:rPr lang="en-US" sz="1600" b="1" dirty="0" smtClean="0">
                <a:solidFill>
                  <a:srgbClr val="660066"/>
                </a:solidFill>
                <a:latin typeface="Candara"/>
                <a:cs typeface="Candara"/>
              </a:rPr>
              <a:t>Abnormal diffusion </a:t>
            </a:r>
            <a:r>
              <a:rPr lang="en-US" sz="1600" b="1" dirty="0" smtClean="0">
                <a:latin typeface="Candara"/>
                <a:cs typeface="Candara"/>
              </a:rPr>
              <a:t>(parenchymal) </a:t>
            </a:r>
            <a:r>
              <a:rPr lang="en-US" sz="1600" dirty="0" smtClean="0">
                <a:latin typeface="Candara"/>
                <a:cs typeface="Candara"/>
              </a:rPr>
              <a:t>e.g. ARDS, pulmonary fibrosis, sarcoidosis</a:t>
            </a:r>
          </a:p>
          <a:p>
            <a:pPr marL="0" lvl="1" indent="-457200" algn="just">
              <a:lnSpc>
                <a:spcPct val="150000"/>
              </a:lnSpc>
              <a:buFont typeface="+mj-lt"/>
              <a:buAutoNum type="arabicPeriod"/>
              <a:tabLst>
                <a:tab pos="90488" algn="l"/>
              </a:tabLst>
            </a:pPr>
            <a:r>
              <a:rPr lang="en-US" sz="1600" b="1" dirty="0" smtClean="0">
                <a:solidFill>
                  <a:srgbClr val="660066"/>
                </a:solidFill>
                <a:latin typeface="Candara"/>
                <a:cs typeface="Candara"/>
              </a:rPr>
              <a:t>L-R cardiac shunting</a:t>
            </a:r>
          </a:p>
          <a:p>
            <a:pPr marL="914400" lvl="3" indent="-457200" algn="just">
              <a:lnSpc>
                <a:spcPct val="150000"/>
              </a:lnSpc>
              <a:buFont typeface="Arial"/>
              <a:buChar char="•"/>
              <a:tabLst>
                <a:tab pos="90488" algn="l"/>
              </a:tabLst>
            </a:pPr>
            <a:r>
              <a:rPr lang="en-US" sz="1600" dirty="0">
                <a:latin typeface="Candara"/>
                <a:cs typeface="Candara"/>
              </a:rPr>
              <a:t>E</a:t>
            </a:r>
            <a:r>
              <a:rPr lang="en-US" sz="1600" dirty="0" smtClean="0">
                <a:latin typeface="Candara"/>
                <a:cs typeface="Candara"/>
              </a:rPr>
              <a:t>.g. Patent </a:t>
            </a:r>
            <a:r>
              <a:rPr lang="en-US" sz="1600" dirty="0" err="1">
                <a:latin typeface="Candara"/>
                <a:cs typeface="Candara"/>
              </a:rPr>
              <a:t>d</a:t>
            </a:r>
            <a:r>
              <a:rPr lang="en-US" sz="1600" dirty="0" err="1" smtClean="0">
                <a:latin typeface="Candara"/>
                <a:cs typeface="Candara"/>
              </a:rPr>
              <a:t>uctus</a:t>
            </a:r>
            <a:r>
              <a:rPr lang="en-US" sz="1600" dirty="0" smtClean="0">
                <a:latin typeface="Candara"/>
                <a:cs typeface="Candara"/>
              </a:rPr>
              <a:t> arteriosus, VSD, ASD and AVSD</a:t>
            </a:r>
          </a:p>
          <a:p>
            <a:pPr marL="1371600" lvl="4" indent="-457200" algn="just">
              <a:lnSpc>
                <a:spcPct val="150000"/>
              </a:lnSpc>
              <a:buFont typeface="Arial"/>
              <a:buChar char="•"/>
              <a:tabLst>
                <a:tab pos="90488" algn="l"/>
              </a:tabLst>
            </a:pPr>
            <a:r>
              <a:rPr lang="en-US" sz="1600" b="1" dirty="0" smtClean="0">
                <a:solidFill>
                  <a:srgbClr val="660066"/>
                </a:solidFill>
                <a:latin typeface="Candara"/>
                <a:cs typeface="Candara"/>
              </a:rPr>
              <a:t>Q</a:t>
            </a:r>
            <a:r>
              <a:rPr lang="en-US" sz="1600" b="1" dirty="0">
                <a:solidFill>
                  <a:srgbClr val="660066"/>
                </a:solidFill>
                <a:latin typeface="Candara"/>
                <a:cs typeface="Candara"/>
              </a:rPr>
              <a:t> </a:t>
            </a:r>
            <a:r>
              <a:rPr lang="en-US" sz="1600" b="1" dirty="0" smtClean="0">
                <a:solidFill>
                  <a:srgbClr val="660066"/>
                </a:solidFill>
                <a:latin typeface="Candara"/>
                <a:cs typeface="Candara"/>
              </a:rPr>
              <a:t>~</a:t>
            </a:r>
            <a:r>
              <a:rPr lang="en-US" sz="1600" dirty="0" smtClean="0">
                <a:latin typeface="Candara"/>
                <a:cs typeface="Candara"/>
              </a:rPr>
              <a:t> reversal of long-standing L-R cardiac shunt?</a:t>
            </a:r>
          </a:p>
          <a:p>
            <a:pPr marL="457200" lvl="3" algn="just">
              <a:lnSpc>
                <a:spcPct val="150000"/>
              </a:lnSpc>
              <a:tabLst>
                <a:tab pos="90488" algn="l"/>
              </a:tabLst>
            </a:pPr>
            <a:endParaRPr lang="en-US" sz="1600" dirty="0" smtClean="0">
              <a:latin typeface="Candara"/>
              <a:cs typeface="Candara"/>
            </a:endParaRPr>
          </a:p>
          <a:p>
            <a:pPr marL="342900" lvl="2" indent="-342900" algn="just">
              <a:lnSpc>
                <a:spcPct val="150000"/>
              </a:lnSpc>
              <a:buFont typeface="+mj-lt"/>
              <a:buAutoNum type="arabicPeriod"/>
              <a:tabLst>
                <a:tab pos="90488" algn="l"/>
              </a:tabLst>
            </a:pPr>
            <a:endParaRPr lang="en-US" sz="1600" dirty="0" smtClean="0">
              <a:latin typeface="Candara"/>
              <a:cs typeface="Candara"/>
            </a:endParaRPr>
          </a:p>
          <a:p>
            <a:pPr marL="803275" lvl="2" indent="-342900" algn="just">
              <a:lnSpc>
                <a:spcPct val="150000"/>
              </a:lnSpc>
              <a:buFont typeface="Arial"/>
              <a:buChar char="•"/>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Tree>
    <p:extLst>
      <p:ext uri="{BB962C8B-B14F-4D97-AF65-F5344CB8AC3E}">
        <p14:creationId xmlns:p14="http://schemas.microsoft.com/office/powerpoint/2010/main" val="1759408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546846"/>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t>The Peer Teaching Society is not liable for false or misleading information…</a:t>
            </a:r>
            <a:endParaRPr lang="en-US" altLang="en-US" sz="1200" dirty="0"/>
          </a:p>
        </p:txBody>
      </p:sp>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Pneumothorax</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8" name="TextBox 7"/>
          <p:cNvSpPr txBox="1"/>
          <p:nvPr/>
        </p:nvSpPr>
        <p:spPr>
          <a:xfrm>
            <a:off x="372400" y="931554"/>
            <a:ext cx="8314400" cy="1458091"/>
          </a:xfrm>
          <a:prstGeom prst="rect">
            <a:avLst/>
          </a:prstGeom>
          <a:noFill/>
        </p:spPr>
        <p:txBody>
          <a:bodyPr wrap="square" rtlCol="0">
            <a:spAutoFit/>
          </a:bodyPr>
          <a:lstStyle/>
          <a:p>
            <a:pPr>
              <a:lnSpc>
                <a:spcPct val="150000"/>
              </a:lnSpc>
            </a:pPr>
            <a:endParaRPr lang="en-US" sz="1500" dirty="0" smtClean="0">
              <a:latin typeface="Candara"/>
              <a:cs typeface="Candara"/>
            </a:endParaRPr>
          </a:p>
          <a:p>
            <a:pPr>
              <a:lnSpc>
                <a:spcPct val="150000"/>
              </a:lnSpc>
            </a:pPr>
            <a:endParaRPr lang="en-US" sz="1500" dirty="0">
              <a:latin typeface="Candara"/>
              <a:cs typeface="Candara"/>
            </a:endParaRPr>
          </a:p>
          <a:p>
            <a:pPr>
              <a:lnSpc>
                <a:spcPct val="150000"/>
              </a:lnSpc>
            </a:pPr>
            <a:r>
              <a:rPr lang="en-US" sz="1500" dirty="0" smtClean="0">
                <a:latin typeface="Candara"/>
                <a:cs typeface="Candara"/>
              </a:rPr>
              <a:t> </a:t>
            </a:r>
          </a:p>
          <a:p>
            <a:pPr>
              <a:lnSpc>
                <a:spcPct val="150000"/>
              </a:lnSpc>
            </a:pPr>
            <a:endParaRPr lang="en-US" sz="1500" dirty="0">
              <a:latin typeface="Candara"/>
              <a:cs typeface="Candara"/>
            </a:endParaRPr>
          </a:p>
        </p:txBody>
      </p:sp>
      <p:sp>
        <p:nvSpPr>
          <p:cNvPr id="5" name="Rectangle 4"/>
          <p:cNvSpPr/>
          <p:nvPr/>
        </p:nvSpPr>
        <p:spPr>
          <a:xfrm>
            <a:off x="247026" y="821728"/>
            <a:ext cx="8551333" cy="5382243"/>
          </a:xfrm>
          <a:prstGeom prst="rect">
            <a:avLst/>
          </a:prstGeom>
        </p:spPr>
        <p:txBody>
          <a:bodyPr wrap="square">
            <a:spAutoFit/>
          </a:bodyPr>
          <a:lstStyle/>
          <a:p>
            <a:pPr lvl="0" algn="just">
              <a:lnSpc>
                <a:spcPct val="150000"/>
              </a:lnSpc>
            </a:pPr>
            <a:r>
              <a:rPr lang="en-US" sz="1500" b="1" i="1" u="sng" dirty="0">
                <a:solidFill>
                  <a:srgbClr val="660066"/>
                </a:solidFill>
                <a:latin typeface="Candara"/>
                <a:cs typeface="Candara"/>
              </a:rPr>
              <a:t>A</a:t>
            </a:r>
            <a:r>
              <a:rPr lang="en-US" sz="1500" b="1" i="1" u="sng" dirty="0" smtClean="0">
                <a:solidFill>
                  <a:srgbClr val="660066"/>
                </a:solidFill>
                <a:latin typeface="Candara"/>
                <a:cs typeface="Candara"/>
              </a:rPr>
              <a:t>ir </a:t>
            </a:r>
            <a:r>
              <a:rPr lang="en-US" sz="1500" b="1" i="1" u="sng" dirty="0">
                <a:solidFill>
                  <a:srgbClr val="660066"/>
                </a:solidFill>
                <a:latin typeface="Candara"/>
                <a:cs typeface="Candara"/>
              </a:rPr>
              <a:t>in the pleural </a:t>
            </a:r>
            <a:r>
              <a:rPr lang="en-US" sz="1500" b="1" i="1" u="sng" dirty="0" smtClean="0">
                <a:solidFill>
                  <a:srgbClr val="660066"/>
                </a:solidFill>
                <a:latin typeface="Candara"/>
                <a:cs typeface="Candara"/>
              </a:rPr>
              <a:t>space </a:t>
            </a:r>
            <a:r>
              <a:rPr lang="mr-IN" sz="1500" dirty="0" smtClean="0">
                <a:latin typeface="Candara"/>
                <a:cs typeface="Candara"/>
              </a:rPr>
              <a:t>–</a:t>
            </a:r>
            <a:r>
              <a:rPr lang="en-GB" sz="1500" dirty="0">
                <a:latin typeface="Candara"/>
                <a:cs typeface="Candara"/>
              </a:rPr>
              <a:t> </a:t>
            </a:r>
            <a:r>
              <a:rPr lang="en-GB" sz="1500" dirty="0" smtClean="0">
                <a:latin typeface="Candara"/>
                <a:cs typeface="Candara"/>
              </a:rPr>
              <a:t>due to the </a:t>
            </a:r>
            <a:r>
              <a:rPr lang="en-US" sz="1500" dirty="0" smtClean="0">
                <a:latin typeface="Candara"/>
                <a:cs typeface="Candara"/>
              </a:rPr>
              <a:t>rupture </a:t>
            </a:r>
            <a:r>
              <a:rPr lang="en-US" sz="1500" dirty="0">
                <a:latin typeface="Candara"/>
                <a:cs typeface="Candara"/>
              </a:rPr>
              <a:t>of a pleural </a:t>
            </a:r>
            <a:r>
              <a:rPr lang="en-US" sz="1500" dirty="0" smtClean="0">
                <a:latin typeface="Candara"/>
                <a:cs typeface="Candara"/>
              </a:rPr>
              <a:t>bleb (</a:t>
            </a:r>
            <a:r>
              <a:rPr lang="en-US" sz="1500" dirty="0">
                <a:latin typeface="Candara"/>
                <a:cs typeface="Candara"/>
              </a:rPr>
              <a:t>thin walled air containing </a:t>
            </a:r>
            <a:r>
              <a:rPr lang="en-US" sz="1500" dirty="0" smtClean="0">
                <a:latin typeface="Candara"/>
                <a:cs typeface="Candara"/>
              </a:rPr>
              <a:t>spaces)</a:t>
            </a:r>
            <a:r>
              <a:rPr lang="en-US" sz="1500" dirty="0">
                <a:latin typeface="Candara"/>
                <a:cs typeface="Candara"/>
              </a:rPr>
              <a:t> </a:t>
            </a:r>
            <a:r>
              <a:rPr lang="en-US" sz="1500" dirty="0" smtClean="0">
                <a:latin typeface="Candara"/>
                <a:cs typeface="Candara"/>
              </a:rPr>
              <a:t>usually APICAL, </a:t>
            </a:r>
            <a:r>
              <a:rPr lang="en-US" sz="1500" dirty="0">
                <a:latin typeface="Candara"/>
                <a:cs typeface="Candara"/>
              </a:rPr>
              <a:t>thought to be due to congenital defects in the connective tissue of the alveolar </a:t>
            </a:r>
            <a:r>
              <a:rPr lang="en-US" sz="1500" dirty="0" smtClean="0">
                <a:latin typeface="Candara"/>
                <a:cs typeface="Candara"/>
              </a:rPr>
              <a:t>walls. Localised if adhesions have occurred between the </a:t>
            </a:r>
            <a:r>
              <a:rPr lang="en-US" sz="1500" dirty="0">
                <a:latin typeface="Candara"/>
                <a:cs typeface="Candara"/>
              </a:rPr>
              <a:t>visceral and parietal </a:t>
            </a:r>
            <a:r>
              <a:rPr lang="en-US" sz="1500" dirty="0" smtClean="0">
                <a:latin typeface="Candara"/>
                <a:cs typeface="Candara"/>
              </a:rPr>
              <a:t>pleura or generalised</a:t>
            </a:r>
          </a:p>
          <a:p>
            <a:pPr algn="just">
              <a:lnSpc>
                <a:spcPct val="150000"/>
              </a:lnSpc>
            </a:pPr>
            <a:endParaRPr lang="en-US" sz="500" dirty="0">
              <a:latin typeface="Candara"/>
              <a:cs typeface="Candara"/>
            </a:endParaRPr>
          </a:p>
          <a:p>
            <a:pPr algn="just">
              <a:lnSpc>
                <a:spcPct val="150000"/>
              </a:lnSpc>
            </a:pPr>
            <a:r>
              <a:rPr lang="en-US" sz="1500" b="1" dirty="0" smtClean="0">
                <a:solidFill>
                  <a:srgbClr val="660066"/>
                </a:solidFill>
                <a:latin typeface="Candara"/>
                <a:cs typeface="Candara"/>
              </a:rPr>
              <a:t>3 TYPES:  </a:t>
            </a:r>
          </a:p>
          <a:p>
            <a:pPr algn="just">
              <a:lnSpc>
                <a:spcPct val="150000"/>
              </a:lnSpc>
            </a:pPr>
            <a:r>
              <a:rPr lang="en-US" sz="1500" b="1" dirty="0" smtClean="0">
                <a:solidFill>
                  <a:srgbClr val="660066"/>
                </a:solidFill>
                <a:latin typeface="Candara"/>
                <a:cs typeface="Candara"/>
              </a:rPr>
              <a:t>1. SIMPLE</a:t>
            </a:r>
            <a:endParaRPr lang="en-US" sz="1500" dirty="0" smtClean="0">
              <a:latin typeface="Candara"/>
              <a:cs typeface="Candara"/>
            </a:endParaRPr>
          </a:p>
          <a:p>
            <a:pPr marL="285750" indent="-285750" algn="just">
              <a:lnSpc>
                <a:spcPct val="150000"/>
              </a:lnSpc>
              <a:buFont typeface="Arial"/>
              <a:buChar char="•"/>
            </a:pPr>
            <a:r>
              <a:rPr lang="en-US" sz="1500" dirty="0" smtClean="0">
                <a:latin typeface="Candara"/>
                <a:cs typeface="Candara"/>
              </a:rPr>
              <a:t>No communication w/ the atmosphere and no mediastinal shift &amp; NON-expanding. Pleural cavity pressure LESS than the atmospheric pressure (unlike a tension pneumothorax)</a:t>
            </a:r>
          </a:p>
          <a:p>
            <a:pPr marL="285750" indent="-285750" algn="just">
              <a:lnSpc>
                <a:spcPct val="150000"/>
              </a:lnSpc>
              <a:buFont typeface="Arial"/>
              <a:buChar char="•"/>
            </a:pPr>
            <a:endParaRPr lang="en-US" sz="500" dirty="0" smtClean="0">
              <a:latin typeface="Candara"/>
              <a:cs typeface="Candara"/>
            </a:endParaRPr>
          </a:p>
          <a:p>
            <a:pPr algn="just">
              <a:lnSpc>
                <a:spcPct val="150000"/>
              </a:lnSpc>
            </a:pPr>
            <a:r>
              <a:rPr lang="en-US" sz="1500" b="1" dirty="0" smtClean="0">
                <a:solidFill>
                  <a:srgbClr val="660066"/>
                </a:solidFill>
                <a:latin typeface="Candara"/>
                <a:cs typeface="Candara"/>
              </a:rPr>
              <a:t>2. TENSION</a:t>
            </a:r>
            <a:r>
              <a:rPr lang="en-US" sz="1500" dirty="0" smtClean="0">
                <a:latin typeface="Candara"/>
                <a:cs typeface="Candara"/>
              </a:rPr>
              <a:t> - life-threatening!!</a:t>
            </a:r>
            <a:endParaRPr lang="en-US" sz="1500" dirty="0">
              <a:latin typeface="Candara"/>
              <a:cs typeface="Candara"/>
            </a:endParaRPr>
          </a:p>
          <a:p>
            <a:pPr marL="285750" indent="-285750" algn="just">
              <a:lnSpc>
                <a:spcPct val="150000"/>
              </a:lnSpc>
              <a:buFont typeface="Arial"/>
              <a:buChar char="•"/>
            </a:pPr>
            <a:r>
              <a:rPr lang="en-US" sz="1500" dirty="0">
                <a:latin typeface="Candara"/>
                <a:cs typeface="Candara"/>
              </a:rPr>
              <a:t>P</a:t>
            </a:r>
            <a:r>
              <a:rPr lang="en-US" sz="1500" dirty="0" smtClean="0">
                <a:latin typeface="Candara"/>
                <a:cs typeface="Candara"/>
              </a:rPr>
              <a:t>rogressive </a:t>
            </a:r>
            <a:r>
              <a:rPr lang="en-US" sz="1500" dirty="0">
                <a:latin typeface="Candara"/>
                <a:cs typeface="Candara"/>
              </a:rPr>
              <a:t>build-up of air within the pleural space, usually due to a lung laceration which allows air to escape into the pleural space but not to return</a:t>
            </a:r>
            <a:r>
              <a:rPr lang="en-US" sz="1500" dirty="0" smtClean="0">
                <a:latin typeface="Candara"/>
                <a:cs typeface="Candara"/>
              </a:rPr>
              <a:t>.  Exacerbated by +IVE pressure ventilation. Air entry can persist if there is a </a:t>
            </a:r>
            <a:r>
              <a:rPr lang="en-US" sz="1500" dirty="0" err="1">
                <a:latin typeface="Candara"/>
                <a:cs typeface="Candara"/>
              </a:rPr>
              <a:t>bronchopleural</a:t>
            </a:r>
            <a:r>
              <a:rPr lang="en-US" sz="1500" dirty="0">
                <a:latin typeface="Candara"/>
                <a:cs typeface="Candara"/>
              </a:rPr>
              <a:t> </a:t>
            </a:r>
            <a:r>
              <a:rPr lang="en-US" sz="1500" dirty="0" smtClean="0">
                <a:latin typeface="Candara"/>
                <a:cs typeface="Candara"/>
              </a:rPr>
              <a:t>fistula. BEWARE the BILATERAL tension pneumothorax!</a:t>
            </a:r>
          </a:p>
          <a:p>
            <a:pPr marL="285750" indent="-285750" algn="just">
              <a:lnSpc>
                <a:spcPct val="150000"/>
              </a:lnSpc>
              <a:buFont typeface="Arial"/>
              <a:buChar char="•"/>
            </a:pPr>
            <a:endParaRPr lang="en-US" sz="500" dirty="0" smtClean="0">
              <a:latin typeface="Candara"/>
              <a:cs typeface="Candara"/>
            </a:endParaRPr>
          </a:p>
          <a:p>
            <a:pPr algn="just">
              <a:lnSpc>
                <a:spcPct val="150000"/>
              </a:lnSpc>
            </a:pPr>
            <a:endParaRPr lang="en-US" sz="500" dirty="0" smtClean="0">
              <a:latin typeface="Candara"/>
              <a:cs typeface="Candara"/>
            </a:endParaRPr>
          </a:p>
          <a:p>
            <a:pPr algn="just">
              <a:lnSpc>
                <a:spcPct val="150000"/>
              </a:lnSpc>
            </a:pPr>
            <a:r>
              <a:rPr lang="en-US" sz="1500" b="1" dirty="0" smtClean="0">
                <a:solidFill>
                  <a:srgbClr val="660066"/>
                </a:solidFill>
                <a:latin typeface="Candara"/>
                <a:cs typeface="Candara"/>
              </a:rPr>
              <a:t>3. COMMUNICATING </a:t>
            </a:r>
            <a:r>
              <a:rPr lang="en-US" sz="1500" dirty="0" smtClean="0">
                <a:latin typeface="Candara"/>
                <a:cs typeface="Candara"/>
              </a:rPr>
              <a:t>(‘OPEN or ‘SUCKING CHEST WOUND’) </a:t>
            </a:r>
            <a:endParaRPr lang="en-US" sz="1500" dirty="0">
              <a:latin typeface="Candara"/>
              <a:cs typeface="Candara"/>
            </a:endParaRPr>
          </a:p>
          <a:p>
            <a:pPr marL="285750" indent="-285750" algn="just">
              <a:lnSpc>
                <a:spcPct val="150000"/>
              </a:lnSpc>
              <a:buFont typeface="Arial"/>
              <a:buChar char="•"/>
            </a:pPr>
            <a:r>
              <a:rPr lang="en-US" sz="1500" dirty="0">
                <a:latin typeface="Candara"/>
                <a:cs typeface="Candara"/>
              </a:rPr>
              <a:t>L</a:t>
            </a:r>
            <a:r>
              <a:rPr lang="en-US" sz="1500" dirty="0" smtClean="0">
                <a:latin typeface="Candara"/>
                <a:cs typeface="Candara"/>
              </a:rPr>
              <a:t>oss of integrity of the chest wall e.g. secondary to penetrating chest trauma. Leads to a paradoxical collapse of the affected lung during inspiration.</a:t>
            </a:r>
            <a:endParaRPr lang="en-US" sz="1500" dirty="0">
              <a:latin typeface="Candara"/>
              <a:cs typeface="Candara"/>
            </a:endParaRPr>
          </a:p>
        </p:txBody>
      </p:sp>
    </p:spTree>
    <p:extLst>
      <p:ext uri="{BB962C8B-B14F-4D97-AF65-F5344CB8AC3E}">
        <p14:creationId xmlns:p14="http://schemas.microsoft.com/office/powerpoint/2010/main" val="30356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Pneumothorax</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
        <p:nvSpPr>
          <p:cNvPr id="8" name="TextBox 7"/>
          <p:cNvSpPr txBox="1"/>
          <p:nvPr/>
        </p:nvSpPr>
        <p:spPr>
          <a:xfrm>
            <a:off x="372400" y="931554"/>
            <a:ext cx="8314400" cy="1458091"/>
          </a:xfrm>
          <a:prstGeom prst="rect">
            <a:avLst/>
          </a:prstGeom>
          <a:noFill/>
        </p:spPr>
        <p:txBody>
          <a:bodyPr wrap="square" rtlCol="0">
            <a:spAutoFit/>
          </a:bodyPr>
          <a:lstStyle/>
          <a:p>
            <a:pPr>
              <a:lnSpc>
                <a:spcPct val="150000"/>
              </a:lnSpc>
            </a:pPr>
            <a:endParaRPr lang="en-US" sz="1500" dirty="0" smtClean="0">
              <a:latin typeface="Candara"/>
              <a:cs typeface="Candara"/>
            </a:endParaRPr>
          </a:p>
          <a:p>
            <a:pPr>
              <a:lnSpc>
                <a:spcPct val="150000"/>
              </a:lnSpc>
            </a:pPr>
            <a:endParaRPr lang="en-US" sz="1500" dirty="0">
              <a:latin typeface="Candara"/>
              <a:cs typeface="Candara"/>
            </a:endParaRPr>
          </a:p>
          <a:p>
            <a:pPr>
              <a:lnSpc>
                <a:spcPct val="150000"/>
              </a:lnSpc>
            </a:pPr>
            <a:r>
              <a:rPr lang="en-US" sz="1500" dirty="0" smtClean="0">
                <a:latin typeface="Candara"/>
                <a:cs typeface="Candara"/>
              </a:rPr>
              <a:t> </a:t>
            </a:r>
          </a:p>
          <a:p>
            <a:pPr>
              <a:lnSpc>
                <a:spcPct val="150000"/>
              </a:lnSpc>
            </a:pPr>
            <a:endParaRPr lang="en-US" sz="1500" dirty="0">
              <a:latin typeface="Candara"/>
              <a:cs typeface="Candara"/>
            </a:endParaRPr>
          </a:p>
        </p:txBody>
      </p:sp>
      <p:sp>
        <p:nvSpPr>
          <p:cNvPr id="5" name="Rectangle 4"/>
          <p:cNvSpPr/>
          <p:nvPr/>
        </p:nvSpPr>
        <p:spPr>
          <a:xfrm>
            <a:off x="389461" y="863822"/>
            <a:ext cx="8398937" cy="6790320"/>
          </a:xfrm>
          <a:prstGeom prst="rect">
            <a:avLst/>
          </a:prstGeom>
        </p:spPr>
        <p:txBody>
          <a:bodyPr wrap="square">
            <a:spAutoFit/>
          </a:bodyPr>
          <a:lstStyle/>
          <a:p>
            <a:pPr lvl="0" algn="just">
              <a:lnSpc>
                <a:spcPct val="150000"/>
              </a:lnSpc>
            </a:pPr>
            <a:r>
              <a:rPr lang="en-US" sz="1500" b="1" dirty="0" smtClean="0">
                <a:solidFill>
                  <a:srgbClr val="660066"/>
                </a:solidFill>
                <a:latin typeface="Candara"/>
                <a:cs typeface="Candara"/>
              </a:rPr>
              <a:t>Causes:</a:t>
            </a:r>
          </a:p>
          <a:p>
            <a:pPr lvl="0" algn="just">
              <a:lnSpc>
                <a:spcPct val="150000"/>
              </a:lnSpc>
            </a:pPr>
            <a:r>
              <a:rPr lang="en-US" sz="1500" b="1" dirty="0" smtClean="0">
                <a:solidFill>
                  <a:srgbClr val="660066"/>
                </a:solidFill>
                <a:latin typeface="Candara"/>
                <a:cs typeface="Candara"/>
              </a:rPr>
              <a:t>1. Primary spontaneous</a:t>
            </a:r>
          </a:p>
          <a:p>
            <a:pPr lvl="0" algn="just">
              <a:lnSpc>
                <a:spcPct val="150000"/>
              </a:lnSpc>
            </a:pPr>
            <a:r>
              <a:rPr lang="en-US" sz="1500" dirty="0" smtClean="0">
                <a:latin typeface="Candara"/>
                <a:cs typeface="Candara"/>
              </a:rPr>
              <a:t>No underlying lung disease </a:t>
            </a:r>
            <a:r>
              <a:rPr lang="mr-IN" sz="1500" dirty="0" smtClean="0">
                <a:latin typeface="Candara"/>
                <a:cs typeface="Candara"/>
              </a:rPr>
              <a:t>–</a:t>
            </a:r>
            <a:r>
              <a:rPr lang="en-US" sz="1500" dirty="0" smtClean="0">
                <a:latin typeface="Candara"/>
                <a:cs typeface="Candara"/>
              </a:rPr>
              <a:t> associated with </a:t>
            </a:r>
            <a:r>
              <a:rPr lang="en-US" sz="1500" dirty="0" err="1" smtClean="0">
                <a:latin typeface="Candara"/>
                <a:cs typeface="Candara"/>
              </a:rPr>
              <a:t>Marfan’s</a:t>
            </a:r>
            <a:r>
              <a:rPr lang="en-US" sz="1500" dirty="0" smtClean="0">
                <a:latin typeface="Candara"/>
                <a:cs typeface="Candara"/>
              </a:rPr>
              <a:t> syndrome and </a:t>
            </a:r>
            <a:r>
              <a:rPr lang="en-US" sz="1500" dirty="0">
                <a:latin typeface="Candara"/>
                <a:cs typeface="Candara"/>
              </a:rPr>
              <a:t>Ehlers-Danlos </a:t>
            </a:r>
            <a:r>
              <a:rPr lang="en-US" sz="1500" dirty="0" smtClean="0">
                <a:latin typeface="Candara"/>
                <a:cs typeface="Candara"/>
              </a:rPr>
              <a:t>syndrome</a:t>
            </a:r>
          </a:p>
          <a:p>
            <a:pPr lvl="0" algn="just">
              <a:lnSpc>
                <a:spcPct val="150000"/>
              </a:lnSpc>
            </a:pPr>
            <a:r>
              <a:rPr lang="en-US" sz="1500" dirty="0" smtClean="0">
                <a:latin typeface="Candara"/>
                <a:cs typeface="Candara"/>
              </a:rPr>
              <a:t>Patients often TALL &amp; THIN.</a:t>
            </a:r>
          </a:p>
          <a:p>
            <a:pPr lvl="0" algn="just">
              <a:lnSpc>
                <a:spcPct val="150000"/>
              </a:lnSpc>
            </a:pPr>
            <a:r>
              <a:rPr lang="en-US" sz="1500" dirty="0" smtClean="0">
                <a:latin typeface="Candara"/>
                <a:cs typeface="Candara"/>
              </a:rPr>
              <a:t> +/- familial component </a:t>
            </a:r>
          </a:p>
          <a:p>
            <a:pPr lvl="0" algn="just">
              <a:lnSpc>
                <a:spcPct val="150000"/>
              </a:lnSpc>
            </a:pPr>
            <a:r>
              <a:rPr lang="en-US" sz="1500" b="1" dirty="0" smtClean="0">
                <a:solidFill>
                  <a:srgbClr val="660066"/>
                </a:solidFill>
                <a:latin typeface="Candara"/>
                <a:cs typeface="Candara"/>
              </a:rPr>
              <a:t>2. Secondary spontaneous</a:t>
            </a:r>
          </a:p>
          <a:p>
            <a:pPr lvl="0" algn="just">
              <a:lnSpc>
                <a:spcPct val="150000"/>
              </a:lnSpc>
            </a:pPr>
            <a:r>
              <a:rPr lang="en-US" sz="1500" dirty="0" smtClean="0">
                <a:latin typeface="Candara"/>
                <a:cs typeface="Candara"/>
              </a:rPr>
              <a:t>Underlying lung pathology or disease e.g. COPD (emphysema), asthma, CF, lung abscess and necrotic pneumonia. </a:t>
            </a:r>
          </a:p>
          <a:p>
            <a:pPr lvl="0" algn="just">
              <a:lnSpc>
                <a:spcPct val="150000"/>
              </a:lnSpc>
            </a:pPr>
            <a:r>
              <a:rPr lang="en-US" sz="1500" b="1" dirty="0" smtClean="0">
                <a:solidFill>
                  <a:srgbClr val="660066"/>
                </a:solidFill>
                <a:latin typeface="Candara"/>
                <a:cs typeface="Candara"/>
              </a:rPr>
              <a:t>3. Traumatic/iatrogenic</a:t>
            </a:r>
          </a:p>
          <a:p>
            <a:pPr lvl="0" algn="just">
              <a:lnSpc>
                <a:spcPct val="150000"/>
              </a:lnSpc>
            </a:pPr>
            <a:r>
              <a:rPr lang="en-US" sz="1500" dirty="0" smtClean="0">
                <a:latin typeface="Candara"/>
                <a:cs typeface="Candara"/>
              </a:rPr>
              <a:t>Ventilator </a:t>
            </a:r>
            <a:r>
              <a:rPr lang="mr-IN" sz="1500" dirty="0" smtClean="0">
                <a:latin typeface="Candara"/>
                <a:cs typeface="Candara"/>
              </a:rPr>
              <a:t>–</a:t>
            </a:r>
            <a:r>
              <a:rPr lang="en-US" sz="1500" dirty="0" smtClean="0">
                <a:latin typeface="Candara"/>
                <a:cs typeface="Candara"/>
              </a:rPr>
              <a:t> associated, percutaneous biopsy and pulmonary laceration.</a:t>
            </a:r>
          </a:p>
          <a:p>
            <a:pPr lvl="0" algn="just">
              <a:lnSpc>
                <a:spcPct val="150000"/>
              </a:lnSpc>
            </a:pPr>
            <a:endParaRPr lang="en-US" sz="1500" dirty="0">
              <a:latin typeface="Candara"/>
              <a:cs typeface="Candara"/>
            </a:endParaRPr>
          </a:p>
          <a:p>
            <a:pPr lvl="0" algn="just">
              <a:lnSpc>
                <a:spcPct val="150000"/>
              </a:lnSpc>
            </a:pPr>
            <a:r>
              <a:rPr lang="en-US" sz="1500" dirty="0" smtClean="0">
                <a:latin typeface="Candara"/>
                <a:cs typeface="Candara"/>
              </a:rPr>
              <a:t>Treatment depends on: </a:t>
            </a:r>
            <a:r>
              <a:rPr lang="en-US" sz="1500" b="1" dirty="0" smtClean="0">
                <a:solidFill>
                  <a:srgbClr val="660066"/>
                </a:solidFill>
                <a:latin typeface="Candara"/>
                <a:cs typeface="Candara"/>
              </a:rPr>
              <a:t>SIZE</a:t>
            </a:r>
            <a:r>
              <a:rPr lang="en-US" sz="1500" dirty="0" smtClean="0">
                <a:latin typeface="Candara"/>
                <a:cs typeface="Candara"/>
              </a:rPr>
              <a:t> </a:t>
            </a:r>
            <a:r>
              <a:rPr lang="en-US" sz="1500" dirty="0">
                <a:latin typeface="Candara"/>
                <a:cs typeface="Candara"/>
              </a:rPr>
              <a:t>of the </a:t>
            </a:r>
            <a:r>
              <a:rPr lang="en-US" sz="1500" dirty="0" smtClean="0">
                <a:latin typeface="Candara"/>
                <a:cs typeface="Candara"/>
              </a:rPr>
              <a:t>pneumothorax, </a:t>
            </a:r>
            <a:r>
              <a:rPr lang="en-US" sz="1500" b="1" dirty="0" smtClean="0">
                <a:solidFill>
                  <a:srgbClr val="660066"/>
                </a:solidFill>
                <a:latin typeface="Candara"/>
                <a:cs typeface="Candara"/>
              </a:rPr>
              <a:t>SYMPTOMS</a:t>
            </a:r>
            <a:r>
              <a:rPr lang="en-US" sz="1500" dirty="0" smtClean="0">
                <a:latin typeface="Candara"/>
                <a:cs typeface="Candara"/>
              </a:rPr>
              <a:t> &amp; </a:t>
            </a:r>
            <a:r>
              <a:rPr lang="en-US" sz="1500" b="1" dirty="0" smtClean="0">
                <a:solidFill>
                  <a:srgbClr val="660066"/>
                </a:solidFill>
                <a:latin typeface="Candara"/>
                <a:cs typeface="Candara"/>
              </a:rPr>
              <a:t>background </a:t>
            </a:r>
            <a:r>
              <a:rPr lang="en-US" sz="1500" b="1" dirty="0">
                <a:solidFill>
                  <a:srgbClr val="660066"/>
                </a:solidFill>
                <a:latin typeface="Candara"/>
                <a:cs typeface="Candara"/>
              </a:rPr>
              <a:t>lung disease</a:t>
            </a:r>
            <a:r>
              <a:rPr lang="en-US" sz="1500" dirty="0">
                <a:latin typeface="Candara"/>
                <a:cs typeface="Candara"/>
              </a:rPr>
              <a:t>/</a:t>
            </a:r>
            <a:r>
              <a:rPr lang="en-US" sz="1500" b="1" dirty="0">
                <a:solidFill>
                  <a:srgbClr val="660066"/>
                </a:solidFill>
                <a:latin typeface="Candara"/>
                <a:cs typeface="Candara"/>
              </a:rPr>
              <a:t>respiratory </a:t>
            </a:r>
            <a:r>
              <a:rPr lang="en-US" sz="1500" b="1" dirty="0" smtClean="0">
                <a:solidFill>
                  <a:srgbClr val="660066"/>
                </a:solidFill>
                <a:latin typeface="Candara"/>
                <a:cs typeface="Candara"/>
              </a:rPr>
              <a:t>reserve</a:t>
            </a:r>
            <a:r>
              <a:rPr lang="en-US" sz="1500" dirty="0" smtClean="0">
                <a:latin typeface="Candara"/>
                <a:cs typeface="Candara"/>
              </a:rPr>
              <a:t>.</a:t>
            </a:r>
            <a:endParaRPr lang="en-US" sz="1500" dirty="0">
              <a:latin typeface="Candara"/>
              <a:cs typeface="Candara"/>
            </a:endParaRPr>
          </a:p>
          <a:p>
            <a:pPr>
              <a:lnSpc>
                <a:spcPct val="150000"/>
              </a:lnSpc>
            </a:pPr>
            <a:r>
              <a:rPr lang="en-US" sz="1500" dirty="0" smtClean="0">
                <a:latin typeface="Candara"/>
                <a:cs typeface="Candara"/>
              </a:rPr>
              <a:t>Treatment options = </a:t>
            </a:r>
            <a:r>
              <a:rPr lang="en-US" sz="1500" b="1" dirty="0" smtClean="0">
                <a:solidFill>
                  <a:srgbClr val="660066"/>
                </a:solidFill>
                <a:latin typeface="Candara"/>
                <a:cs typeface="Candara"/>
              </a:rPr>
              <a:t>no Rx </a:t>
            </a:r>
            <a:r>
              <a:rPr lang="en-US" sz="1500" dirty="0" smtClean="0">
                <a:latin typeface="Candara"/>
                <a:cs typeface="Candara"/>
              </a:rPr>
              <a:t>and radiological follow up (&lt;2cm) &gt; </a:t>
            </a:r>
            <a:r>
              <a:rPr lang="en-US" sz="1500" b="1" dirty="0" smtClean="0">
                <a:solidFill>
                  <a:srgbClr val="660066"/>
                </a:solidFill>
                <a:latin typeface="Candara"/>
                <a:cs typeface="Candara"/>
              </a:rPr>
              <a:t>needle aspiration </a:t>
            </a:r>
            <a:r>
              <a:rPr lang="en-US" sz="1500" dirty="0" smtClean="0">
                <a:latin typeface="Candara"/>
                <a:cs typeface="Candara"/>
              </a:rPr>
              <a:t>(decompressive </a:t>
            </a:r>
            <a:r>
              <a:rPr lang="en-US" sz="1500" dirty="0">
                <a:latin typeface="Candara"/>
                <a:cs typeface="Candara"/>
              </a:rPr>
              <a:t>needle </a:t>
            </a:r>
            <a:r>
              <a:rPr lang="en-US" sz="1500" dirty="0" err="1">
                <a:latin typeface="Candara"/>
                <a:cs typeface="Candara"/>
              </a:rPr>
              <a:t>thoracostomy</a:t>
            </a:r>
            <a:r>
              <a:rPr lang="en-US" sz="1500" dirty="0" smtClean="0">
                <a:latin typeface="Candara"/>
                <a:cs typeface="Candara"/>
              </a:rPr>
              <a:t>) &gt; </a:t>
            </a:r>
            <a:r>
              <a:rPr lang="en-US" sz="1500" b="1" dirty="0" smtClean="0">
                <a:solidFill>
                  <a:srgbClr val="660066"/>
                </a:solidFill>
                <a:latin typeface="Candara"/>
                <a:cs typeface="Candara"/>
              </a:rPr>
              <a:t>intercostal chest drain</a:t>
            </a:r>
            <a:r>
              <a:rPr lang="en-US" sz="1500" dirty="0" smtClean="0">
                <a:latin typeface="Candara"/>
                <a:cs typeface="Candara"/>
              </a:rPr>
              <a:t>.</a:t>
            </a:r>
          </a:p>
          <a:p>
            <a:pPr>
              <a:lnSpc>
                <a:spcPct val="150000"/>
              </a:lnSpc>
            </a:pPr>
            <a:endParaRPr lang="en-US" sz="1500" dirty="0">
              <a:latin typeface="Candara"/>
              <a:cs typeface="Candara"/>
            </a:endParaRPr>
          </a:p>
          <a:p>
            <a:pPr>
              <a:lnSpc>
                <a:spcPct val="150000"/>
              </a:lnSpc>
            </a:pPr>
            <a:endParaRPr lang="en-US" sz="1500" dirty="0">
              <a:latin typeface="Candara"/>
              <a:cs typeface="Candara"/>
            </a:endParaRPr>
          </a:p>
          <a:p>
            <a:pPr lvl="0" algn="just">
              <a:lnSpc>
                <a:spcPct val="150000"/>
              </a:lnSpc>
            </a:pPr>
            <a:endParaRPr lang="en-US" sz="1500" dirty="0" smtClean="0">
              <a:latin typeface="Candara"/>
              <a:cs typeface="Candara"/>
            </a:endParaRPr>
          </a:p>
          <a:p>
            <a:pPr lvl="0" algn="just">
              <a:lnSpc>
                <a:spcPct val="150000"/>
              </a:lnSpc>
            </a:pPr>
            <a:endParaRPr lang="en-US" sz="1500" dirty="0">
              <a:latin typeface="Candara"/>
              <a:cs typeface="Candara"/>
            </a:endParaRPr>
          </a:p>
        </p:txBody>
      </p:sp>
    </p:spTree>
    <p:extLst>
      <p:ext uri="{BB962C8B-B14F-4D97-AF65-F5344CB8AC3E}">
        <p14:creationId xmlns:p14="http://schemas.microsoft.com/office/powerpoint/2010/main" val="189597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Tension pneumothorax - EMERGENCY</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pic>
        <p:nvPicPr>
          <p:cNvPr id="13" name="Picture 12"/>
          <p:cNvPicPr>
            <a:picLocks noChangeAspect="1"/>
          </p:cNvPicPr>
          <p:nvPr/>
        </p:nvPicPr>
        <p:blipFill>
          <a:blip r:embed="rId4"/>
          <a:stretch>
            <a:fillRect/>
          </a:stretch>
        </p:blipFill>
        <p:spPr>
          <a:xfrm>
            <a:off x="1656052" y="855663"/>
            <a:ext cx="5765800" cy="5765800"/>
          </a:xfrm>
          <a:prstGeom prst="rect">
            <a:avLst/>
          </a:prstGeom>
        </p:spPr>
      </p:pic>
      <p:sp>
        <p:nvSpPr>
          <p:cNvPr id="5" name="Rectangle 4"/>
          <p:cNvSpPr/>
          <p:nvPr/>
        </p:nvSpPr>
        <p:spPr>
          <a:xfrm>
            <a:off x="639562" y="5443404"/>
            <a:ext cx="7798779" cy="900246"/>
          </a:xfrm>
          <a:prstGeom prst="rect">
            <a:avLst/>
          </a:prstGeom>
          <a:solidFill>
            <a:srgbClr val="C0504D"/>
          </a:solidFill>
        </p:spPr>
        <p:txBody>
          <a:bodyPr wrap="square">
            <a:spAutoFit/>
          </a:bodyPr>
          <a:lstStyle/>
          <a:p>
            <a:pPr algn="ctr">
              <a:lnSpc>
                <a:spcPct val="150000"/>
              </a:lnSpc>
            </a:pPr>
            <a:r>
              <a:rPr lang="en-US" dirty="0">
                <a:solidFill>
                  <a:schemeClr val="bg1"/>
                </a:solidFill>
                <a:latin typeface="Candara"/>
                <a:cs typeface="Candara"/>
              </a:rPr>
              <a:t>Signs </a:t>
            </a:r>
            <a:r>
              <a:rPr lang="mr-IN" dirty="0">
                <a:solidFill>
                  <a:schemeClr val="bg1"/>
                </a:solidFill>
                <a:latin typeface="Candara"/>
                <a:cs typeface="Candara"/>
              </a:rPr>
              <a:t>–</a:t>
            </a:r>
            <a:r>
              <a:rPr lang="en-US" dirty="0">
                <a:solidFill>
                  <a:schemeClr val="bg1"/>
                </a:solidFill>
                <a:latin typeface="Candara"/>
                <a:cs typeface="Candara"/>
              </a:rPr>
              <a:t> distended neck veins, shock, subcutaneous emphysema, hyper-resonant percussion note, tracheal displacement and </a:t>
            </a:r>
            <a:r>
              <a:rPr lang="en-US" dirty="0" smtClean="0">
                <a:solidFill>
                  <a:schemeClr val="bg1"/>
                </a:solidFill>
                <a:latin typeface="Candara"/>
                <a:cs typeface="Candara"/>
              </a:rPr>
              <a:t>cyanosis.</a:t>
            </a:r>
            <a:endParaRPr lang="en-US" dirty="0">
              <a:latin typeface="Candara"/>
              <a:cs typeface="Candara"/>
            </a:endParaRPr>
          </a:p>
        </p:txBody>
      </p:sp>
    </p:spTree>
    <p:extLst>
      <p:ext uri="{BB962C8B-B14F-4D97-AF65-F5344CB8AC3E}">
        <p14:creationId xmlns:p14="http://schemas.microsoft.com/office/powerpoint/2010/main" val="1010692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Resp. examination - summary</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810478"/>
          </a:xfrm>
          <a:prstGeom prst="rect">
            <a:avLst/>
          </a:prstGeom>
          <a:noFill/>
        </p:spPr>
        <p:txBody>
          <a:bodyPr wrap="square" rtlCol="0">
            <a:spAutoFit/>
          </a:bodyPr>
          <a:lstStyle/>
          <a:p>
            <a:pPr marL="460375"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pic>
        <p:nvPicPr>
          <p:cNvPr id="9" name="Picture 8"/>
          <p:cNvPicPr>
            <a:picLocks noChangeAspect="1"/>
          </p:cNvPicPr>
          <p:nvPr/>
        </p:nvPicPr>
        <p:blipFill>
          <a:blip r:embed="rId4"/>
          <a:stretch>
            <a:fillRect/>
          </a:stretch>
        </p:blipFill>
        <p:spPr>
          <a:xfrm>
            <a:off x="231695" y="870967"/>
            <a:ext cx="8455105" cy="5355676"/>
          </a:xfrm>
          <a:prstGeom prst="rect">
            <a:avLst/>
          </a:prstGeom>
        </p:spPr>
      </p:pic>
    </p:spTree>
    <p:extLst>
      <p:ext uri="{BB962C8B-B14F-4D97-AF65-F5344CB8AC3E}">
        <p14:creationId xmlns:p14="http://schemas.microsoft.com/office/powerpoint/2010/main" val="538646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146" name="Shape 146"/>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147" name="Shape 147"/>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chemeClr val="dk1"/>
                </a:solidFill>
                <a:latin typeface="Candara"/>
                <a:ea typeface="Candara"/>
                <a:cs typeface="Candara"/>
                <a:sym typeface="Candara"/>
              </a:rPr>
              <a:t>Asthma - Epidemiology &amp; Aetiology</a:t>
            </a:r>
          </a:p>
        </p:txBody>
      </p:sp>
      <p:sp>
        <p:nvSpPr>
          <p:cNvPr id="148" name="Shape 148"/>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Shape 149"/>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Shape 150"/>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151" name="Shape 151"/>
          <p:cNvSpPr txBox="1"/>
          <p:nvPr/>
        </p:nvSpPr>
        <p:spPr>
          <a:xfrm>
            <a:off x="444875" y="1416750"/>
            <a:ext cx="7342500" cy="4308000"/>
          </a:xfrm>
          <a:prstGeom prst="rect">
            <a:avLst/>
          </a:prstGeom>
          <a:noFill/>
          <a:ln>
            <a:noFill/>
          </a:ln>
        </p:spPr>
        <p:txBody>
          <a:bodyPr lIns="91425" tIns="91425" rIns="91425" bIns="91425" anchor="ctr" anchorCtr="0">
            <a:noAutofit/>
          </a:bodyPr>
          <a:lstStyle/>
          <a:p>
            <a:pPr lvl="0" rtl="0">
              <a:lnSpc>
                <a:spcPct val="120000"/>
              </a:lnSpc>
              <a:spcBef>
                <a:spcPts val="0"/>
              </a:spcBef>
              <a:buNone/>
            </a:pPr>
            <a:r>
              <a:rPr lang="en-US" sz="2000" b="1" dirty="0" smtClean="0">
                <a:solidFill>
                  <a:srgbClr val="660066"/>
                </a:solidFill>
                <a:highlight>
                  <a:srgbClr val="FFFFFF"/>
                </a:highlight>
                <a:latin typeface="Candara"/>
                <a:ea typeface="Times New Roman"/>
                <a:cs typeface="Candara"/>
                <a:sym typeface="Times New Roman"/>
              </a:rPr>
              <a:t>Epidemiology:</a:t>
            </a:r>
            <a:endParaRPr lang="en-US" sz="2000" b="1" dirty="0">
              <a:solidFill>
                <a:srgbClr val="660066"/>
              </a:solidFill>
              <a:highlight>
                <a:srgbClr val="FFFFFF"/>
              </a:highlight>
              <a:latin typeface="Candara"/>
              <a:ea typeface="Times New Roman"/>
              <a:cs typeface="Candara"/>
              <a:sym typeface="Times New Roman"/>
            </a:endParaRPr>
          </a:p>
          <a:p>
            <a:pPr marL="419100" lvl="0" indent="-342900" rtl="0">
              <a:lnSpc>
                <a:spcPct val="120000"/>
              </a:lnSpc>
              <a:spcBef>
                <a:spcPts val="0"/>
              </a:spcBef>
              <a:buClr>
                <a:schemeClr val="dk1"/>
              </a:buClr>
              <a:buSzPct val="100000"/>
              <a:buFont typeface="Arial"/>
              <a:buChar char="•"/>
            </a:pPr>
            <a:r>
              <a:rPr lang="en-US" sz="2000" dirty="0">
                <a:solidFill>
                  <a:schemeClr val="dk1"/>
                </a:solidFill>
                <a:highlight>
                  <a:srgbClr val="FFFFFF"/>
                </a:highlight>
                <a:latin typeface="Candara"/>
                <a:ea typeface="Times New Roman"/>
                <a:cs typeface="Candara"/>
                <a:sym typeface="Times New Roman"/>
              </a:rPr>
              <a:t>5.4 million people in the UK</a:t>
            </a:r>
          </a:p>
          <a:p>
            <a:pPr marL="419100" lvl="0" indent="-342900" rtl="0">
              <a:lnSpc>
                <a:spcPct val="120000"/>
              </a:lnSpc>
              <a:spcBef>
                <a:spcPts val="0"/>
              </a:spcBef>
              <a:buClr>
                <a:schemeClr val="dk1"/>
              </a:buClr>
              <a:buSzPct val="100000"/>
              <a:buFont typeface="Arial"/>
              <a:buChar char="•"/>
            </a:pPr>
            <a:r>
              <a:rPr lang="en-US" sz="2000" dirty="0">
                <a:solidFill>
                  <a:schemeClr val="dk1"/>
                </a:solidFill>
                <a:highlight>
                  <a:srgbClr val="FFFFFF"/>
                </a:highlight>
                <a:latin typeface="Candara"/>
                <a:ea typeface="Times New Roman"/>
                <a:cs typeface="Candara"/>
                <a:sym typeface="Times New Roman"/>
              </a:rPr>
              <a:t>1 in 11 children - aka 3 children in every classroom </a:t>
            </a:r>
          </a:p>
          <a:p>
            <a:pPr marL="419100" lvl="0" indent="-342900" rtl="0">
              <a:lnSpc>
                <a:spcPct val="120000"/>
              </a:lnSpc>
              <a:spcBef>
                <a:spcPts val="0"/>
              </a:spcBef>
              <a:buClr>
                <a:schemeClr val="dk1"/>
              </a:buClr>
              <a:buSzPct val="100000"/>
              <a:buFont typeface="Arial"/>
              <a:buChar char="•"/>
            </a:pPr>
            <a:r>
              <a:rPr lang="en-US" sz="2000" dirty="0">
                <a:solidFill>
                  <a:schemeClr val="dk1"/>
                </a:solidFill>
                <a:highlight>
                  <a:srgbClr val="FFFFFF"/>
                </a:highlight>
                <a:latin typeface="Candara"/>
                <a:ea typeface="Times New Roman"/>
                <a:cs typeface="Candara"/>
                <a:sym typeface="Times New Roman"/>
              </a:rPr>
              <a:t>Commonly starts between ages 3-5 years</a:t>
            </a:r>
          </a:p>
          <a:p>
            <a:pPr lvl="0" rtl="0">
              <a:lnSpc>
                <a:spcPct val="120000"/>
              </a:lnSpc>
              <a:spcBef>
                <a:spcPts val="0"/>
              </a:spcBef>
            </a:pPr>
            <a:endParaRPr sz="2000" dirty="0">
              <a:solidFill>
                <a:schemeClr val="dk1"/>
              </a:solidFill>
              <a:highlight>
                <a:srgbClr val="FFFFFF"/>
              </a:highlight>
              <a:latin typeface="Candara"/>
              <a:ea typeface="Times New Roman"/>
              <a:cs typeface="Candara"/>
              <a:sym typeface="Times New Roman"/>
            </a:endParaRPr>
          </a:p>
          <a:p>
            <a:pPr lvl="0" rtl="0">
              <a:lnSpc>
                <a:spcPct val="120000"/>
              </a:lnSpc>
              <a:spcBef>
                <a:spcPts val="0"/>
              </a:spcBef>
            </a:pPr>
            <a:r>
              <a:rPr lang="en-US" sz="2000" b="1" dirty="0" smtClean="0">
                <a:solidFill>
                  <a:srgbClr val="660066"/>
                </a:solidFill>
                <a:highlight>
                  <a:srgbClr val="FFFFFF"/>
                </a:highlight>
                <a:latin typeface="Candara"/>
                <a:ea typeface="Times New Roman"/>
                <a:cs typeface="Candara"/>
                <a:sym typeface="Times New Roman"/>
              </a:rPr>
              <a:t>Aetiology:</a:t>
            </a:r>
            <a:endParaRPr lang="en-US" sz="2000" b="1" dirty="0">
              <a:solidFill>
                <a:srgbClr val="660066"/>
              </a:solidFill>
              <a:highlight>
                <a:srgbClr val="FFFFFF"/>
              </a:highlight>
              <a:latin typeface="Candara"/>
              <a:ea typeface="Times New Roman"/>
              <a:cs typeface="Candara"/>
              <a:sym typeface="Times New Roman"/>
            </a:endParaRPr>
          </a:p>
          <a:p>
            <a:pPr marL="419100" lvl="0" indent="-342900" rtl="0">
              <a:lnSpc>
                <a:spcPct val="120000"/>
              </a:lnSpc>
              <a:spcBef>
                <a:spcPts val="0"/>
              </a:spcBef>
              <a:buClr>
                <a:schemeClr val="dk1"/>
              </a:buClr>
              <a:buSzPct val="100000"/>
              <a:buFont typeface="Arial"/>
              <a:buChar char="•"/>
            </a:pPr>
            <a:r>
              <a:rPr lang="en-US" sz="2000" dirty="0">
                <a:solidFill>
                  <a:schemeClr val="dk1"/>
                </a:solidFill>
                <a:highlight>
                  <a:srgbClr val="FFFFFF"/>
                </a:highlight>
                <a:latin typeface="Candara"/>
                <a:ea typeface="Times New Roman"/>
                <a:cs typeface="Candara"/>
                <a:sym typeface="Times New Roman"/>
              </a:rPr>
              <a:t>Genetic - </a:t>
            </a:r>
            <a:r>
              <a:rPr lang="en-US" sz="2000" dirty="0" err="1">
                <a:solidFill>
                  <a:schemeClr val="dk1"/>
                </a:solidFill>
                <a:highlight>
                  <a:srgbClr val="FFFFFF"/>
                </a:highlight>
                <a:latin typeface="Candara"/>
                <a:ea typeface="Times New Roman"/>
                <a:cs typeface="Candara"/>
                <a:sym typeface="Times New Roman"/>
              </a:rPr>
              <a:t>a</a:t>
            </a:r>
            <a:r>
              <a:rPr lang="en-US" sz="2000" dirty="0" err="1" smtClean="0">
                <a:solidFill>
                  <a:schemeClr val="dk1"/>
                </a:solidFill>
                <a:highlight>
                  <a:srgbClr val="FFFFFF"/>
                </a:highlight>
                <a:latin typeface="Candara"/>
                <a:ea typeface="Times New Roman"/>
                <a:cs typeface="Candara"/>
                <a:sym typeface="Times New Roman"/>
              </a:rPr>
              <a:t>topy</a:t>
            </a:r>
            <a:r>
              <a:rPr lang="en-US" sz="2000" dirty="0" smtClean="0">
                <a:solidFill>
                  <a:schemeClr val="dk1"/>
                </a:solidFill>
                <a:highlight>
                  <a:srgbClr val="FFFFFF"/>
                </a:highlight>
                <a:latin typeface="Candara"/>
                <a:ea typeface="Times New Roman"/>
                <a:cs typeface="Candara"/>
                <a:sym typeface="Times New Roman"/>
              </a:rPr>
              <a:t> </a:t>
            </a:r>
            <a:r>
              <a:rPr lang="en-US" sz="2000" dirty="0">
                <a:solidFill>
                  <a:schemeClr val="dk1"/>
                </a:solidFill>
                <a:highlight>
                  <a:srgbClr val="FFFFFF"/>
                </a:highlight>
                <a:latin typeface="Candara"/>
                <a:ea typeface="Times New Roman"/>
                <a:cs typeface="Candara"/>
                <a:sym typeface="Times New Roman"/>
              </a:rPr>
              <a:t>triad - asthma, </a:t>
            </a:r>
            <a:r>
              <a:rPr lang="en-US" sz="2000" dirty="0" err="1">
                <a:solidFill>
                  <a:schemeClr val="dk1"/>
                </a:solidFill>
                <a:highlight>
                  <a:srgbClr val="FFFFFF"/>
                </a:highlight>
                <a:latin typeface="Candara"/>
                <a:ea typeface="Times New Roman"/>
                <a:cs typeface="Candara"/>
                <a:sym typeface="Times New Roman"/>
              </a:rPr>
              <a:t>hayfever</a:t>
            </a:r>
            <a:r>
              <a:rPr lang="en-US" sz="2000" dirty="0">
                <a:solidFill>
                  <a:schemeClr val="dk1"/>
                </a:solidFill>
                <a:highlight>
                  <a:srgbClr val="FFFFFF"/>
                </a:highlight>
                <a:latin typeface="Candara"/>
                <a:ea typeface="Times New Roman"/>
                <a:cs typeface="Candara"/>
                <a:sym typeface="Times New Roman"/>
              </a:rPr>
              <a:t>, eczema </a:t>
            </a:r>
            <a:endParaRPr lang="en-US" sz="2000" dirty="0" smtClean="0">
              <a:solidFill>
                <a:schemeClr val="dk1"/>
              </a:solidFill>
              <a:highlight>
                <a:srgbClr val="FFFFFF"/>
              </a:highlight>
              <a:latin typeface="Candara"/>
              <a:ea typeface="Times New Roman"/>
              <a:cs typeface="Candara"/>
              <a:sym typeface="Times New Roman"/>
            </a:endParaRPr>
          </a:p>
          <a:p>
            <a:pPr marL="419100" lvl="0" indent="-342900" rtl="0">
              <a:lnSpc>
                <a:spcPct val="120000"/>
              </a:lnSpc>
              <a:spcBef>
                <a:spcPts val="0"/>
              </a:spcBef>
              <a:buClr>
                <a:schemeClr val="dk1"/>
              </a:buClr>
              <a:buSzPct val="100000"/>
              <a:buFont typeface="Arial"/>
              <a:buChar char="•"/>
            </a:pPr>
            <a:r>
              <a:rPr lang="en-US" sz="2000" dirty="0" smtClean="0">
                <a:solidFill>
                  <a:schemeClr val="dk1"/>
                </a:solidFill>
                <a:highlight>
                  <a:srgbClr val="FFFFFF"/>
                </a:highlight>
                <a:latin typeface="Candara"/>
                <a:ea typeface="Times New Roman"/>
                <a:cs typeface="Candara"/>
                <a:sym typeface="Times New Roman"/>
              </a:rPr>
              <a:t>Environmental  </a:t>
            </a:r>
          </a:p>
          <a:p>
            <a:pPr marL="876300" lvl="1" indent="-342900">
              <a:lnSpc>
                <a:spcPct val="120000"/>
              </a:lnSpc>
              <a:spcBef>
                <a:spcPts val="0"/>
              </a:spcBef>
              <a:buClr>
                <a:schemeClr val="dk1"/>
              </a:buClr>
              <a:buSzPct val="100000"/>
              <a:buFont typeface="Arial"/>
              <a:buChar char="•"/>
            </a:pPr>
            <a:r>
              <a:rPr lang="en-US" sz="2000" dirty="0" smtClean="0">
                <a:solidFill>
                  <a:schemeClr val="dk1"/>
                </a:solidFill>
                <a:highlight>
                  <a:srgbClr val="FFFFFF"/>
                </a:highlight>
                <a:latin typeface="Candara"/>
                <a:ea typeface="Times New Roman"/>
                <a:cs typeface="Candara"/>
                <a:sym typeface="Times New Roman"/>
              </a:rPr>
              <a:t>Hygiene </a:t>
            </a:r>
            <a:r>
              <a:rPr lang="en-US" sz="2000" dirty="0">
                <a:solidFill>
                  <a:schemeClr val="dk1"/>
                </a:solidFill>
                <a:highlight>
                  <a:srgbClr val="FFFFFF"/>
                </a:highlight>
                <a:latin typeface="Candara"/>
                <a:ea typeface="Times New Roman"/>
                <a:cs typeface="Candara"/>
                <a:sym typeface="Times New Roman"/>
              </a:rPr>
              <a:t>hypothesis, maternal </a:t>
            </a:r>
            <a:r>
              <a:rPr lang="en-US" sz="2000" dirty="0" smtClean="0">
                <a:solidFill>
                  <a:schemeClr val="dk1"/>
                </a:solidFill>
                <a:highlight>
                  <a:srgbClr val="FFFFFF"/>
                </a:highlight>
                <a:latin typeface="Candara"/>
                <a:ea typeface="Times New Roman"/>
                <a:cs typeface="Candara"/>
                <a:sym typeface="Times New Roman"/>
              </a:rPr>
              <a:t>smoking</a:t>
            </a:r>
            <a:endParaRPr lang="en-US" sz="2000" dirty="0">
              <a:solidFill>
                <a:schemeClr val="dk1"/>
              </a:solidFill>
              <a:highlight>
                <a:srgbClr val="FFFFFF"/>
              </a:highlight>
              <a:latin typeface="Candara"/>
              <a:ea typeface="Times New Roman"/>
              <a:cs typeface="Candara"/>
              <a:sym typeface="Times New Roman"/>
            </a:endParaRPr>
          </a:p>
          <a:p>
            <a:pPr marL="876300" lvl="1" indent="-342900">
              <a:lnSpc>
                <a:spcPct val="120000"/>
              </a:lnSpc>
              <a:spcBef>
                <a:spcPts val="0"/>
              </a:spcBef>
              <a:buClr>
                <a:schemeClr val="dk1"/>
              </a:buClr>
              <a:buSzPct val="100000"/>
              <a:buFont typeface="Arial"/>
              <a:buChar char="•"/>
            </a:pPr>
            <a:r>
              <a:rPr lang="en-US" sz="2000" dirty="0" smtClean="0">
                <a:solidFill>
                  <a:schemeClr val="dk1"/>
                </a:solidFill>
                <a:highlight>
                  <a:srgbClr val="FFFFFF"/>
                </a:highlight>
                <a:latin typeface="Candara"/>
                <a:ea typeface="Times New Roman"/>
                <a:cs typeface="Candara"/>
                <a:sym typeface="Times New Roman"/>
              </a:rPr>
              <a:t>Allergenic </a:t>
            </a:r>
            <a:r>
              <a:rPr lang="en-US" sz="2000" dirty="0">
                <a:solidFill>
                  <a:schemeClr val="dk1"/>
                </a:solidFill>
                <a:highlight>
                  <a:srgbClr val="FFFFFF"/>
                </a:highlight>
                <a:latin typeface="Candara"/>
                <a:ea typeface="Times New Roman"/>
                <a:cs typeface="Candara"/>
                <a:sym typeface="Times New Roman"/>
              </a:rPr>
              <a:t>- childhood exposure to </a:t>
            </a:r>
            <a:r>
              <a:rPr lang="en-US" sz="2000" dirty="0" smtClean="0">
                <a:solidFill>
                  <a:schemeClr val="dk1"/>
                </a:solidFill>
                <a:highlight>
                  <a:srgbClr val="FFFFFF"/>
                </a:highlight>
                <a:latin typeface="Candara"/>
                <a:ea typeface="Times New Roman"/>
                <a:cs typeface="Candara"/>
                <a:sym typeface="Times New Roman"/>
              </a:rPr>
              <a:t>allergens, occupational exposure </a:t>
            </a:r>
          </a:p>
          <a:p>
            <a:pPr lvl="0" rtl="0">
              <a:lnSpc>
                <a:spcPct val="120000"/>
              </a:lnSpc>
              <a:spcBef>
                <a:spcPts val="0"/>
              </a:spcBef>
              <a:buNone/>
            </a:pPr>
            <a:endParaRPr sz="2000" dirty="0">
              <a:solidFill>
                <a:schemeClr val="dk1"/>
              </a:solidFill>
              <a:highlight>
                <a:srgbClr val="FFFFFF"/>
              </a:highlight>
              <a:latin typeface="Candara"/>
              <a:ea typeface="Times New Roman"/>
              <a:cs typeface="Candara"/>
              <a:sym typeface="Times New Roman"/>
            </a:endParaRPr>
          </a:p>
          <a:p>
            <a:pPr lvl="0" rtl="0">
              <a:lnSpc>
                <a:spcPct val="120000"/>
              </a:lnSpc>
              <a:spcBef>
                <a:spcPts val="0"/>
              </a:spcBef>
              <a:buNone/>
            </a:pPr>
            <a:endParaRPr sz="2000" dirty="0">
              <a:solidFill>
                <a:schemeClr val="dk1"/>
              </a:solidFill>
              <a:highlight>
                <a:srgbClr val="FFFFFF"/>
              </a:highlight>
              <a:latin typeface="Candara"/>
              <a:ea typeface="Times New Roman"/>
              <a:cs typeface="Candara"/>
              <a:sym typeface="Times New Roman"/>
            </a:endParaRPr>
          </a:p>
        </p:txBody>
      </p:sp>
    </p:spTree>
    <p:extLst>
      <p:ext uri="{BB962C8B-B14F-4D97-AF65-F5344CB8AC3E}">
        <p14:creationId xmlns:p14="http://schemas.microsoft.com/office/powerpoint/2010/main" val="2386377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157" name="Shape 157"/>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158" name="Shape 158"/>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chemeClr val="dk1"/>
                </a:solidFill>
                <a:latin typeface="Candara"/>
                <a:ea typeface="Candara"/>
                <a:cs typeface="Candara"/>
                <a:sym typeface="Candara"/>
              </a:rPr>
              <a:t>Asthma - Triggers </a:t>
            </a:r>
          </a:p>
        </p:txBody>
      </p:sp>
      <p:sp>
        <p:nvSpPr>
          <p:cNvPr id="159" name="Shape 159"/>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Shape 160"/>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 name="Shape 161"/>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pic>
        <p:nvPicPr>
          <p:cNvPr id="162" name="Shape 162"/>
          <p:cNvPicPr preferRelativeResize="0"/>
          <p:nvPr/>
        </p:nvPicPr>
        <p:blipFill>
          <a:blip r:embed="rId4">
            <a:alphaModFix/>
          </a:blip>
          <a:stretch>
            <a:fillRect/>
          </a:stretch>
        </p:blipFill>
        <p:spPr>
          <a:xfrm>
            <a:off x="1258125" y="1002499"/>
            <a:ext cx="6627761" cy="5136500"/>
          </a:xfrm>
          <a:prstGeom prst="rect">
            <a:avLst/>
          </a:prstGeom>
          <a:noFill/>
          <a:ln>
            <a:noFill/>
          </a:ln>
        </p:spPr>
      </p:pic>
    </p:spTree>
    <p:extLst>
      <p:ext uri="{BB962C8B-B14F-4D97-AF65-F5344CB8AC3E}">
        <p14:creationId xmlns:p14="http://schemas.microsoft.com/office/powerpoint/2010/main" val="2688033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168" name="Shape 168"/>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169" name="Shape 169"/>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smtClean="0">
                <a:solidFill>
                  <a:schemeClr val="dk1"/>
                </a:solidFill>
                <a:latin typeface="Candara"/>
                <a:ea typeface="Candara"/>
                <a:cs typeface="Candara"/>
                <a:sym typeface="Candara"/>
              </a:rPr>
              <a:t>Allergenic Asthma </a:t>
            </a:r>
            <a:r>
              <a:rPr lang="en-US" sz="2800" b="1" dirty="0">
                <a:solidFill>
                  <a:schemeClr val="dk1"/>
                </a:solidFill>
                <a:latin typeface="Candara"/>
                <a:ea typeface="Candara"/>
                <a:cs typeface="Candara"/>
                <a:sym typeface="Candara"/>
              </a:rPr>
              <a:t>- Pathophysiology</a:t>
            </a:r>
          </a:p>
        </p:txBody>
      </p:sp>
      <p:sp>
        <p:nvSpPr>
          <p:cNvPr id="170" name="Shape 170"/>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Shape 171"/>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Shape 172"/>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173" name="Shape 173"/>
          <p:cNvSpPr txBox="1"/>
          <p:nvPr/>
        </p:nvSpPr>
        <p:spPr>
          <a:xfrm>
            <a:off x="285100" y="853650"/>
            <a:ext cx="7336200" cy="4365300"/>
          </a:xfrm>
          <a:prstGeom prst="rect">
            <a:avLst/>
          </a:prstGeom>
          <a:noFill/>
          <a:ln>
            <a:noFill/>
          </a:ln>
        </p:spPr>
        <p:txBody>
          <a:bodyPr lIns="91425" tIns="91425" rIns="91425" bIns="91425" anchor="t" anchorCtr="0">
            <a:noAutofit/>
          </a:bodyPr>
          <a:lstStyle/>
          <a:p>
            <a:pPr lvl="0">
              <a:lnSpc>
                <a:spcPct val="150000"/>
              </a:lnSpc>
              <a:spcBef>
                <a:spcPts val="0"/>
              </a:spcBef>
              <a:buNone/>
            </a:pPr>
            <a:r>
              <a:rPr lang="en-US" sz="1650" b="1" dirty="0" smtClean="0">
                <a:solidFill>
                  <a:srgbClr val="660066"/>
                </a:solidFill>
                <a:latin typeface="Candara"/>
                <a:cs typeface="Candara"/>
              </a:rPr>
              <a:t>Immediate: </a:t>
            </a:r>
            <a:endParaRPr lang="en-US" sz="1650" b="1" dirty="0">
              <a:solidFill>
                <a:srgbClr val="660066"/>
              </a:solidFill>
              <a:latin typeface="Candara"/>
              <a:cs typeface="Candara"/>
            </a:endParaRPr>
          </a:p>
          <a:p>
            <a:pPr marL="457200" lvl="0" indent="-228600" rtl="0">
              <a:lnSpc>
                <a:spcPct val="150000"/>
              </a:lnSpc>
              <a:spcBef>
                <a:spcPts val="0"/>
              </a:spcBef>
              <a:buAutoNum type="arabicPeriod"/>
            </a:pPr>
            <a:r>
              <a:rPr lang="en-US" sz="1650" dirty="0">
                <a:latin typeface="Candara"/>
                <a:cs typeface="Candara"/>
              </a:rPr>
              <a:t>Trigger </a:t>
            </a:r>
          </a:p>
          <a:p>
            <a:pPr marL="457200" lvl="0" indent="-228600" rtl="0">
              <a:lnSpc>
                <a:spcPct val="150000"/>
              </a:lnSpc>
              <a:spcBef>
                <a:spcPts val="0"/>
              </a:spcBef>
              <a:buAutoNum type="arabicPeriod"/>
            </a:pPr>
            <a:r>
              <a:rPr lang="en-US" sz="1650" dirty="0" err="1">
                <a:latin typeface="Candara"/>
                <a:cs typeface="Candara"/>
              </a:rPr>
              <a:t>IgE</a:t>
            </a:r>
            <a:r>
              <a:rPr lang="en-US" sz="1650" dirty="0">
                <a:latin typeface="Candara"/>
                <a:cs typeface="Candara"/>
              </a:rPr>
              <a:t> mediated </a:t>
            </a:r>
            <a:r>
              <a:rPr lang="en-US" sz="1650" b="1" dirty="0">
                <a:latin typeface="Candara"/>
                <a:cs typeface="Candara"/>
              </a:rPr>
              <a:t>type 1: hypersensitivity </a:t>
            </a:r>
            <a:r>
              <a:rPr lang="en-US" sz="1650" dirty="0">
                <a:latin typeface="Candara"/>
                <a:cs typeface="Candara"/>
              </a:rPr>
              <a:t> </a:t>
            </a:r>
          </a:p>
          <a:p>
            <a:pPr marL="457200" lvl="0" indent="-228600" rtl="0">
              <a:lnSpc>
                <a:spcPct val="150000"/>
              </a:lnSpc>
              <a:spcBef>
                <a:spcPts val="0"/>
              </a:spcBef>
              <a:buAutoNum type="arabicPeriod"/>
            </a:pPr>
            <a:r>
              <a:rPr lang="en-US" sz="1650" dirty="0">
                <a:latin typeface="Candara"/>
                <a:cs typeface="Candara"/>
              </a:rPr>
              <a:t>Mast cell degranulation </a:t>
            </a:r>
          </a:p>
          <a:p>
            <a:pPr marL="457200" lvl="0" indent="-228600" rtl="0">
              <a:lnSpc>
                <a:spcPct val="150000"/>
              </a:lnSpc>
              <a:spcBef>
                <a:spcPts val="0"/>
              </a:spcBef>
              <a:buAutoNum type="arabicPeriod"/>
            </a:pPr>
            <a:r>
              <a:rPr lang="en-US" sz="1650" dirty="0">
                <a:latin typeface="Candara"/>
                <a:cs typeface="Candara"/>
              </a:rPr>
              <a:t>Histamine + cytokines release </a:t>
            </a:r>
          </a:p>
          <a:p>
            <a:pPr marL="914400" lvl="1" indent="-228600" rtl="0">
              <a:lnSpc>
                <a:spcPct val="150000"/>
              </a:lnSpc>
              <a:spcBef>
                <a:spcPts val="0"/>
              </a:spcBef>
              <a:buAutoNum type="alphaLcPeriod"/>
            </a:pPr>
            <a:r>
              <a:rPr lang="en-US" sz="1650" dirty="0">
                <a:latin typeface="Candara"/>
                <a:cs typeface="Candara"/>
              </a:rPr>
              <a:t>Bronchoconstriction </a:t>
            </a:r>
          </a:p>
          <a:p>
            <a:pPr marL="914400" lvl="1" indent="-228600" rtl="0">
              <a:lnSpc>
                <a:spcPct val="150000"/>
              </a:lnSpc>
              <a:spcBef>
                <a:spcPts val="0"/>
              </a:spcBef>
              <a:buAutoNum type="alphaLcPeriod"/>
            </a:pPr>
            <a:r>
              <a:rPr lang="en-US" sz="1650" dirty="0">
                <a:latin typeface="Candara"/>
                <a:cs typeface="Candara"/>
              </a:rPr>
              <a:t>Mucus production</a:t>
            </a:r>
          </a:p>
          <a:p>
            <a:pPr marL="914400" lvl="1" indent="-228600" rtl="0">
              <a:lnSpc>
                <a:spcPct val="150000"/>
              </a:lnSpc>
              <a:spcBef>
                <a:spcPts val="0"/>
              </a:spcBef>
              <a:buAutoNum type="alphaLcPeriod"/>
            </a:pPr>
            <a:r>
              <a:rPr lang="en-US" sz="1650" dirty="0" smtClean="0">
                <a:latin typeface="Candara"/>
                <a:cs typeface="Candara"/>
              </a:rPr>
              <a:t>Inflammation (Increased </a:t>
            </a:r>
            <a:r>
              <a:rPr lang="en-US" sz="1650" dirty="0">
                <a:latin typeface="Candara"/>
                <a:cs typeface="Candara"/>
              </a:rPr>
              <a:t>vascular </a:t>
            </a:r>
            <a:r>
              <a:rPr lang="en-US" sz="1650" dirty="0" smtClean="0">
                <a:latin typeface="Candara"/>
                <a:cs typeface="Candara"/>
              </a:rPr>
              <a:t>permeability)</a:t>
            </a:r>
            <a:endParaRPr lang="en-US" sz="1650" dirty="0">
              <a:latin typeface="Candara"/>
              <a:cs typeface="Candara"/>
            </a:endParaRPr>
          </a:p>
          <a:p>
            <a:pPr lvl="0" rtl="0">
              <a:lnSpc>
                <a:spcPct val="150000"/>
              </a:lnSpc>
              <a:spcBef>
                <a:spcPts val="0"/>
              </a:spcBef>
              <a:buNone/>
            </a:pPr>
            <a:endParaRPr sz="1650" dirty="0">
              <a:latin typeface="Candara"/>
              <a:cs typeface="Candara"/>
            </a:endParaRPr>
          </a:p>
          <a:p>
            <a:pPr lvl="0" rtl="0">
              <a:lnSpc>
                <a:spcPct val="150000"/>
              </a:lnSpc>
              <a:spcBef>
                <a:spcPts val="0"/>
              </a:spcBef>
              <a:buNone/>
            </a:pPr>
            <a:r>
              <a:rPr lang="en-US" sz="1650" b="1" dirty="0">
                <a:solidFill>
                  <a:srgbClr val="660066"/>
                </a:solidFill>
                <a:latin typeface="Candara"/>
                <a:cs typeface="Candara"/>
              </a:rPr>
              <a:t>Long-</a:t>
            </a:r>
            <a:r>
              <a:rPr lang="en-US" sz="1650" b="1" dirty="0" smtClean="0">
                <a:solidFill>
                  <a:srgbClr val="660066"/>
                </a:solidFill>
                <a:latin typeface="Candara"/>
                <a:cs typeface="Candara"/>
              </a:rPr>
              <a:t>term: </a:t>
            </a:r>
            <a:r>
              <a:rPr lang="en-US" sz="1650" dirty="0">
                <a:latin typeface="Candara"/>
                <a:cs typeface="Candara"/>
              </a:rPr>
              <a:t>- Airways </a:t>
            </a:r>
            <a:r>
              <a:rPr lang="en-US" sz="1650" dirty="0" smtClean="0">
                <a:latin typeface="Candara"/>
                <a:cs typeface="Candara"/>
              </a:rPr>
              <a:t>remodeling </a:t>
            </a:r>
            <a:endParaRPr lang="en-US" sz="1650" dirty="0">
              <a:latin typeface="Candara"/>
              <a:cs typeface="Candara"/>
            </a:endParaRPr>
          </a:p>
          <a:p>
            <a:pPr marL="457200" lvl="0" indent="-228600" rtl="0">
              <a:lnSpc>
                <a:spcPct val="150000"/>
              </a:lnSpc>
              <a:spcBef>
                <a:spcPts val="0"/>
              </a:spcBef>
              <a:buAutoNum type="arabicPeriod"/>
            </a:pPr>
            <a:r>
              <a:rPr lang="en-US" sz="1650" dirty="0">
                <a:latin typeface="Candara"/>
                <a:cs typeface="Candara"/>
              </a:rPr>
              <a:t>Repeated airway constriction → smooth muscle hyperplasia + hypertrophy</a:t>
            </a:r>
          </a:p>
          <a:p>
            <a:pPr marL="457200" lvl="0" indent="-228600" rtl="0">
              <a:lnSpc>
                <a:spcPct val="150000"/>
              </a:lnSpc>
              <a:spcBef>
                <a:spcPts val="0"/>
              </a:spcBef>
              <a:buAutoNum type="arabicPeriod"/>
            </a:pPr>
            <a:r>
              <a:rPr lang="en-US" sz="1650" dirty="0">
                <a:latin typeface="Candara"/>
                <a:cs typeface="Candara"/>
              </a:rPr>
              <a:t>Mucus gland hyperplasia + metaplasia → increase in goblet cells   </a:t>
            </a:r>
          </a:p>
        </p:txBody>
      </p:sp>
      <p:pic>
        <p:nvPicPr>
          <p:cNvPr id="174" name="Shape 174"/>
          <p:cNvPicPr preferRelativeResize="0"/>
          <p:nvPr/>
        </p:nvPicPr>
        <p:blipFill>
          <a:blip r:embed="rId4">
            <a:alphaModFix/>
          </a:blip>
          <a:stretch>
            <a:fillRect/>
          </a:stretch>
        </p:blipFill>
        <p:spPr>
          <a:xfrm>
            <a:off x="4690624" y="1040670"/>
            <a:ext cx="4170525" cy="2553430"/>
          </a:xfrm>
          <a:prstGeom prst="rect">
            <a:avLst/>
          </a:prstGeom>
          <a:noFill/>
          <a:ln>
            <a:noFill/>
          </a:ln>
        </p:spPr>
      </p:pic>
    </p:spTree>
    <p:extLst>
      <p:ext uri="{BB962C8B-B14F-4D97-AF65-F5344CB8AC3E}">
        <p14:creationId xmlns:p14="http://schemas.microsoft.com/office/powerpoint/2010/main" val="531873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180" name="Shape 180"/>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181" name="Shape 181"/>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Asthma - Symptoms and Signs</a:t>
            </a:r>
          </a:p>
        </p:txBody>
      </p:sp>
      <p:sp>
        <p:nvSpPr>
          <p:cNvPr id="182" name="Shape 182"/>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Shape 183"/>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Shape 184"/>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graphicFrame>
        <p:nvGraphicFramePr>
          <p:cNvPr id="185" name="Shape 185"/>
          <p:cNvGraphicFramePr/>
          <p:nvPr>
            <p:extLst>
              <p:ext uri="{D42A27DB-BD31-4B8C-83A1-F6EECF244321}">
                <p14:modId xmlns:p14="http://schemas.microsoft.com/office/powerpoint/2010/main" val="3259089180"/>
              </p:ext>
            </p:extLst>
          </p:nvPr>
        </p:nvGraphicFramePr>
        <p:xfrm>
          <a:off x="1071125" y="1053110"/>
          <a:ext cx="7239000" cy="3017340"/>
        </p:xfrm>
        <a:graphic>
          <a:graphicData uri="http://schemas.openxmlformats.org/drawingml/2006/table">
            <a:tbl>
              <a:tblPr>
                <a:noFill/>
              </a:tblPr>
              <a:tblGrid>
                <a:gridCol w="3619500"/>
                <a:gridCol w="3619500"/>
              </a:tblGrid>
              <a:tr h="381000">
                <a:tc>
                  <a:txBody>
                    <a:bodyPr/>
                    <a:lstStyle/>
                    <a:p>
                      <a:pPr lvl="0">
                        <a:spcBef>
                          <a:spcPts val="0"/>
                        </a:spcBef>
                        <a:buNone/>
                      </a:pPr>
                      <a:r>
                        <a:rPr lang="en-US" b="1" dirty="0">
                          <a:solidFill>
                            <a:srgbClr val="660066"/>
                          </a:solidFill>
                        </a:rPr>
                        <a:t>Symptoms </a:t>
                      </a:r>
                    </a:p>
                  </a:txBody>
                  <a:tcPr marL="91425" marR="91425" marT="91425" marB="91425"/>
                </a:tc>
                <a:tc>
                  <a:txBody>
                    <a:bodyPr/>
                    <a:lstStyle/>
                    <a:p>
                      <a:pPr lvl="0">
                        <a:spcBef>
                          <a:spcPts val="0"/>
                        </a:spcBef>
                        <a:buNone/>
                      </a:pPr>
                      <a:r>
                        <a:rPr lang="en-US" b="1" i="0" dirty="0">
                          <a:solidFill>
                            <a:srgbClr val="660066"/>
                          </a:solidFill>
                        </a:rPr>
                        <a:t>Signs</a:t>
                      </a:r>
                    </a:p>
                  </a:txBody>
                  <a:tcPr marL="91425" marR="91425" marT="91425" marB="91425"/>
                </a:tc>
              </a:tr>
              <a:tr h="381000">
                <a:tc>
                  <a:txBody>
                    <a:bodyPr/>
                    <a:lstStyle/>
                    <a:p>
                      <a:pPr lvl="0">
                        <a:spcBef>
                          <a:spcPts val="0"/>
                        </a:spcBef>
                        <a:buNone/>
                      </a:pPr>
                      <a:r>
                        <a:rPr lang="en-US"/>
                        <a:t>Intermittent dyspnoea </a:t>
                      </a:r>
                    </a:p>
                  </a:txBody>
                  <a:tcPr marL="91425" marR="91425" marT="91425" marB="91425"/>
                </a:tc>
                <a:tc>
                  <a:txBody>
                    <a:bodyPr/>
                    <a:lstStyle/>
                    <a:p>
                      <a:pPr lvl="0">
                        <a:spcBef>
                          <a:spcPts val="0"/>
                        </a:spcBef>
                        <a:buNone/>
                      </a:pPr>
                      <a:r>
                        <a:rPr lang="en-US"/>
                        <a:t>Tachypnoea </a:t>
                      </a:r>
                    </a:p>
                  </a:txBody>
                  <a:tcPr marL="91425" marR="91425" marT="91425" marB="91425"/>
                </a:tc>
              </a:tr>
              <a:tr h="381000">
                <a:tc>
                  <a:txBody>
                    <a:bodyPr/>
                    <a:lstStyle/>
                    <a:p>
                      <a:pPr lvl="0">
                        <a:spcBef>
                          <a:spcPts val="0"/>
                        </a:spcBef>
                        <a:buNone/>
                      </a:pPr>
                      <a:r>
                        <a:rPr lang="en-US" dirty="0"/>
                        <a:t>Wheeze</a:t>
                      </a:r>
                    </a:p>
                  </a:txBody>
                  <a:tcPr marL="91425" marR="91425" marT="91425" marB="91425"/>
                </a:tc>
                <a:tc>
                  <a:txBody>
                    <a:bodyPr/>
                    <a:lstStyle/>
                    <a:p>
                      <a:pPr lvl="0">
                        <a:spcBef>
                          <a:spcPts val="0"/>
                        </a:spcBef>
                        <a:buNone/>
                      </a:pPr>
                      <a:r>
                        <a:rPr lang="en-US"/>
                        <a:t>Polyphonic wheeze </a:t>
                      </a:r>
                    </a:p>
                  </a:txBody>
                  <a:tcPr marL="91425" marR="91425" marT="91425" marB="91425"/>
                </a:tc>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Chest </a:t>
                      </a:r>
                      <a:r>
                        <a:rPr lang="en-US" smtClean="0"/>
                        <a:t>tightness  </a:t>
                      </a:r>
                      <a:endParaRPr lang="en-US" dirty="0"/>
                    </a:p>
                  </a:txBody>
                  <a:tcPr marL="91425" marR="91425" marT="91425" marB="91425"/>
                </a:tc>
                <a:tc>
                  <a:txBody>
                    <a:bodyPr/>
                    <a:lstStyle/>
                    <a:p>
                      <a:pPr lvl="0">
                        <a:spcBef>
                          <a:spcPts val="0"/>
                        </a:spcBef>
                        <a:buNone/>
                      </a:pPr>
                      <a:r>
                        <a:rPr lang="en-US"/>
                        <a:t>Hyperinflated chest + hyperresonance </a:t>
                      </a:r>
                    </a:p>
                  </a:txBody>
                  <a:tcPr marL="91425" marR="91425" marT="91425" marB="91425"/>
                </a:tc>
              </a:tr>
              <a:tr h="381000">
                <a:tc>
                  <a:txBody>
                    <a:bodyPr/>
                    <a:lstStyle/>
                    <a:p>
                      <a:pPr lvl="0">
                        <a:spcBef>
                          <a:spcPts val="0"/>
                        </a:spcBef>
                        <a:buNone/>
                      </a:pPr>
                      <a:r>
                        <a:rPr lang="en-US"/>
                        <a:t>Sputum </a:t>
                      </a:r>
                    </a:p>
                  </a:txBody>
                  <a:tcPr marL="91425" marR="91425" marT="91425" marB="91425"/>
                </a:tc>
                <a:tc>
                  <a:txBody>
                    <a:bodyPr/>
                    <a:lstStyle/>
                    <a:p>
                      <a:pPr lvl="0">
                        <a:spcBef>
                          <a:spcPts val="0"/>
                        </a:spcBef>
                        <a:buNone/>
                      </a:pPr>
                      <a:endParaRPr/>
                    </a:p>
                  </a:txBody>
                  <a:tcPr marL="91425" marR="91425" marT="91425" marB="91425"/>
                </a:tc>
              </a:tr>
              <a:tr h="381000">
                <a:tc>
                  <a:txBody>
                    <a:bodyPr/>
                    <a:lstStyle/>
                    <a:p>
                      <a:pPr lvl="0">
                        <a:spcBef>
                          <a:spcPts val="0"/>
                        </a:spcBef>
                        <a:buNone/>
                      </a:pPr>
                      <a:r>
                        <a:rPr lang="en-US" smtClean="0"/>
                        <a:t>Cough (often nocturnal)</a:t>
                      </a:r>
                      <a:endParaRPr lang="en-US" dirty="0"/>
                    </a:p>
                  </a:txBody>
                  <a:tcPr marL="91425" marR="91425" marT="91425" marB="91425"/>
                </a:tc>
                <a:tc>
                  <a:txBody>
                    <a:bodyPr/>
                    <a:lstStyle/>
                    <a:p>
                      <a:pPr lvl="0">
                        <a:spcBef>
                          <a:spcPts val="0"/>
                        </a:spcBef>
                        <a:buNone/>
                      </a:pPr>
                      <a:endParaRPr dirty="0"/>
                    </a:p>
                  </a:txBody>
                  <a:tcPr marL="91425" marR="91425" marT="91425" marB="91425"/>
                </a:tc>
              </a:tr>
            </a:tbl>
          </a:graphicData>
        </a:graphic>
      </p:graphicFrame>
      <p:sp>
        <p:nvSpPr>
          <p:cNvPr id="186" name="Shape 186"/>
          <p:cNvSpPr txBox="1"/>
          <p:nvPr/>
        </p:nvSpPr>
        <p:spPr>
          <a:xfrm>
            <a:off x="855275" y="4070450"/>
            <a:ext cx="7336200" cy="855900"/>
          </a:xfrm>
          <a:prstGeom prst="rect">
            <a:avLst/>
          </a:prstGeom>
          <a:noFill/>
          <a:ln>
            <a:noFill/>
          </a:ln>
        </p:spPr>
        <p:txBody>
          <a:bodyPr lIns="91425" tIns="91425" rIns="91425" bIns="91425" anchor="t" anchorCtr="0">
            <a:noAutofit/>
          </a:bodyPr>
          <a:lstStyle/>
          <a:p>
            <a:pPr lvl="0">
              <a:spcBef>
                <a:spcPts val="0"/>
              </a:spcBef>
            </a:pPr>
            <a:r>
              <a:rPr lang="en-US" sz="1600" b="1" dirty="0">
                <a:latin typeface="Candara"/>
                <a:cs typeface="Candara"/>
              </a:rPr>
              <a:t>Ask about:</a:t>
            </a:r>
          </a:p>
          <a:p>
            <a:pPr marL="514350" lvl="0" indent="-285750" rtl="0">
              <a:spcBef>
                <a:spcPts val="0"/>
              </a:spcBef>
              <a:buFont typeface="Arial"/>
              <a:buChar char="•"/>
            </a:pPr>
            <a:r>
              <a:rPr lang="en-US" sz="1600" dirty="0">
                <a:latin typeface="Candara"/>
                <a:cs typeface="Candara"/>
              </a:rPr>
              <a:t>Triggers</a:t>
            </a:r>
          </a:p>
          <a:p>
            <a:pPr marL="514350" lvl="0" indent="-285750" rtl="0">
              <a:spcBef>
                <a:spcPts val="0"/>
              </a:spcBef>
              <a:buFont typeface="Arial"/>
              <a:buChar char="•"/>
            </a:pPr>
            <a:r>
              <a:rPr lang="en-US" sz="1600" dirty="0">
                <a:latin typeface="Candara"/>
                <a:cs typeface="Candara"/>
              </a:rPr>
              <a:t>Diurnal variation - worse at night? </a:t>
            </a:r>
          </a:p>
          <a:p>
            <a:pPr marL="514350" lvl="0" indent="-285750" rtl="0">
              <a:spcBef>
                <a:spcPts val="0"/>
              </a:spcBef>
              <a:buFont typeface="Arial"/>
              <a:buChar char="•"/>
            </a:pPr>
            <a:r>
              <a:rPr lang="en-US" sz="1600" dirty="0">
                <a:latin typeface="Candara"/>
                <a:cs typeface="Candara"/>
              </a:rPr>
              <a:t>Other atopic symptoms  </a:t>
            </a:r>
          </a:p>
          <a:p>
            <a:pPr marL="514350" lvl="0" indent="-285750" rtl="0">
              <a:spcBef>
                <a:spcPts val="0"/>
              </a:spcBef>
              <a:buFont typeface="Arial"/>
              <a:buChar char="•"/>
            </a:pPr>
            <a:r>
              <a:rPr lang="en-US" sz="1600" dirty="0">
                <a:latin typeface="Candara"/>
                <a:cs typeface="Candara"/>
              </a:rPr>
              <a:t>RCP3: </a:t>
            </a:r>
          </a:p>
          <a:p>
            <a:pPr marL="971550" lvl="1" indent="-285750" rtl="0">
              <a:spcBef>
                <a:spcPts val="0"/>
              </a:spcBef>
              <a:buFont typeface="Arial"/>
              <a:buChar char="•"/>
            </a:pPr>
            <a:r>
              <a:rPr lang="en-US" sz="1600" dirty="0">
                <a:latin typeface="Candara"/>
                <a:cs typeface="Candara"/>
              </a:rPr>
              <a:t>Daytime symptoms</a:t>
            </a:r>
          </a:p>
          <a:p>
            <a:pPr marL="971550" lvl="1" indent="-285750" rtl="0">
              <a:spcBef>
                <a:spcPts val="0"/>
              </a:spcBef>
              <a:buFont typeface="Arial"/>
              <a:buChar char="•"/>
            </a:pPr>
            <a:r>
              <a:rPr lang="en-US" sz="1600" dirty="0">
                <a:latin typeface="Candara"/>
                <a:cs typeface="Candara"/>
              </a:rPr>
              <a:t>Effect on daily life (housework, school)</a:t>
            </a:r>
          </a:p>
          <a:p>
            <a:pPr marL="971550" lvl="1" indent="-285750" rtl="0">
              <a:spcBef>
                <a:spcPts val="0"/>
              </a:spcBef>
              <a:buFont typeface="Arial"/>
              <a:buChar char="•"/>
            </a:pPr>
            <a:r>
              <a:rPr lang="en-US" sz="1600" dirty="0">
                <a:latin typeface="Candara"/>
                <a:cs typeface="Candara"/>
              </a:rPr>
              <a:t>Sleep (nocturnal waking, cough)  </a:t>
            </a:r>
          </a:p>
        </p:txBody>
      </p:sp>
    </p:spTree>
    <p:extLst>
      <p:ext uri="{BB962C8B-B14F-4D97-AF65-F5344CB8AC3E}">
        <p14:creationId xmlns:p14="http://schemas.microsoft.com/office/powerpoint/2010/main" val="3529902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192" name="Shape 192"/>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193" name="Shape 193"/>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Asthma - Investigations </a:t>
            </a:r>
          </a:p>
        </p:txBody>
      </p:sp>
      <p:sp>
        <p:nvSpPr>
          <p:cNvPr id="194" name="Shape 194"/>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Shape 195"/>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Shape 196"/>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197" name="Shape 197"/>
          <p:cNvSpPr txBox="1"/>
          <p:nvPr/>
        </p:nvSpPr>
        <p:spPr>
          <a:xfrm>
            <a:off x="601850" y="1536325"/>
            <a:ext cx="7336200" cy="855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98" name="Shape 198"/>
          <p:cNvSpPr txBox="1"/>
          <p:nvPr/>
        </p:nvSpPr>
        <p:spPr>
          <a:xfrm>
            <a:off x="287525" y="950300"/>
            <a:ext cx="8806200" cy="4542600"/>
          </a:xfrm>
          <a:prstGeom prst="rect">
            <a:avLst/>
          </a:prstGeom>
          <a:noFill/>
          <a:ln>
            <a:noFill/>
          </a:ln>
        </p:spPr>
        <p:txBody>
          <a:bodyPr lIns="91425" tIns="91425" rIns="91425" bIns="91425" anchor="ctr" anchorCtr="0">
            <a:noAutofit/>
          </a:bodyPr>
          <a:lstStyle/>
          <a:p>
            <a:pPr marL="482600" lvl="0" indent="-457200" rtl="0">
              <a:lnSpc>
                <a:spcPct val="120000"/>
              </a:lnSpc>
              <a:spcBef>
                <a:spcPts val="0"/>
              </a:spcBef>
              <a:buClr>
                <a:schemeClr val="dk1"/>
              </a:buClr>
              <a:buSzPct val="100000"/>
              <a:buFont typeface="Arial"/>
              <a:buChar char="•"/>
            </a:pPr>
            <a:r>
              <a:rPr lang="en-US" sz="2800" dirty="0">
                <a:solidFill>
                  <a:schemeClr val="dk1"/>
                </a:solidFill>
                <a:highlight>
                  <a:srgbClr val="FFFFFF"/>
                </a:highlight>
                <a:latin typeface="Candara"/>
                <a:ea typeface="Calibri"/>
                <a:cs typeface="Candara"/>
                <a:sym typeface="Calibri"/>
              </a:rPr>
              <a:t>Peak expiratory flow- diurnal variation &gt;20% on &gt;3days/week for 2-4 weeks</a:t>
            </a:r>
          </a:p>
          <a:p>
            <a:pPr marL="482600" lvl="0" indent="-457200" rtl="0">
              <a:lnSpc>
                <a:spcPct val="120000"/>
              </a:lnSpc>
              <a:spcBef>
                <a:spcPts val="0"/>
              </a:spcBef>
              <a:buClr>
                <a:schemeClr val="dk1"/>
              </a:buClr>
              <a:buSzPct val="100000"/>
              <a:buFont typeface="Arial"/>
              <a:buChar char="•"/>
            </a:pPr>
            <a:r>
              <a:rPr lang="en-US" sz="2800" dirty="0">
                <a:solidFill>
                  <a:schemeClr val="dk1"/>
                </a:solidFill>
                <a:highlight>
                  <a:srgbClr val="FFFFFF"/>
                </a:highlight>
                <a:latin typeface="Candara"/>
                <a:ea typeface="Calibri"/>
                <a:cs typeface="Candara"/>
                <a:sym typeface="Calibri"/>
              </a:rPr>
              <a:t>Bronchodilator reversibility testing: baseline </a:t>
            </a:r>
            <a:r>
              <a:rPr lang="en-US" sz="2800" dirty="0" err="1" smtClean="0">
                <a:solidFill>
                  <a:schemeClr val="dk1"/>
                </a:solidFill>
                <a:highlight>
                  <a:srgbClr val="FFFFFF"/>
                </a:highlight>
                <a:latin typeface="Candara"/>
                <a:ea typeface="Calibri"/>
                <a:cs typeface="Candara"/>
                <a:sym typeface="Calibri"/>
              </a:rPr>
              <a:t>spirometry</a:t>
            </a:r>
            <a:r>
              <a:rPr lang="en-US" sz="2800" dirty="0" smtClean="0">
                <a:solidFill>
                  <a:schemeClr val="dk1"/>
                </a:solidFill>
                <a:highlight>
                  <a:srgbClr val="FFFFFF"/>
                </a:highlight>
                <a:latin typeface="Candara"/>
                <a:ea typeface="Calibri"/>
                <a:cs typeface="Candara"/>
                <a:sym typeface="Calibri"/>
              </a:rPr>
              <a:t> </a:t>
            </a:r>
            <a:r>
              <a:rPr lang="en-US" sz="2800" dirty="0">
                <a:solidFill>
                  <a:schemeClr val="dk1"/>
                </a:solidFill>
                <a:highlight>
                  <a:srgbClr val="FFFFFF"/>
                </a:highlight>
                <a:latin typeface="Candara"/>
                <a:ea typeface="Calibri"/>
                <a:cs typeface="Candara"/>
                <a:sym typeface="Calibri"/>
              </a:rPr>
              <a:t>→ salbutamol → repeat </a:t>
            </a:r>
            <a:r>
              <a:rPr lang="en-US" sz="2800" dirty="0" err="1">
                <a:solidFill>
                  <a:schemeClr val="dk1"/>
                </a:solidFill>
                <a:highlight>
                  <a:srgbClr val="FFFFFF"/>
                </a:highlight>
                <a:latin typeface="Candara"/>
                <a:ea typeface="Calibri"/>
                <a:cs typeface="Candara"/>
                <a:sym typeface="Calibri"/>
              </a:rPr>
              <a:t>spiro</a:t>
            </a:r>
            <a:r>
              <a:rPr lang="en-US" sz="2800" dirty="0">
                <a:solidFill>
                  <a:schemeClr val="dk1"/>
                </a:solidFill>
                <a:highlight>
                  <a:srgbClr val="FFFFFF"/>
                </a:highlight>
                <a:latin typeface="Candara"/>
                <a:ea typeface="Calibri"/>
                <a:cs typeface="Candara"/>
                <a:sym typeface="Calibri"/>
              </a:rPr>
              <a:t> after 15min → ↑FEV1 by &gt;15%</a:t>
            </a:r>
          </a:p>
          <a:p>
            <a:pPr marL="482600" lvl="0" indent="-457200" rtl="0">
              <a:lnSpc>
                <a:spcPct val="120000"/>
              </a:lnSpc>
              <a:spcBef>
                <a:spcPts val="0"/>
              </a:spcBef>
              <a:buClr>
                <a:schemeClr val="dk1"/>
              </a:buClr>
              <a:buSzPct val="100000"/>
              <a:buFont typeface="Arial"/>
              <a:buChar char="•"/>
            </a:pPr>
            <a:r>
              <a:rPr lang="en-US" sz="2800" dirty="0">
                <a:solidFill>
                  <a:schemeClr val="dk1"/>
                </a:solidFill>
                <a:highlight>
                  <a:srgbClr val="FFFFFF"/>
                </a:highlight>
                <a:latin typeface="Candara"/>
                <a:ea typeface="Calibri"/>
                <a:cs typeface="Candara"/>
                <a:sym typeface="Calibri"/>
              </a:rPr>
              <a:t>Spirometry: decreased </a:t>
            </a:r>
            <a:r>
              <a:rPr lang="en-US" sz="2800" dirty="0" smtClean="0">
                <a:solidFill>
                  <a:schemeClr val="dk1"/>
                </a:solidFill>
                <a:highlight>
                  <a:srgbClr val="FFFFFF"/>
                </a:highlight>
                <a:latin typeface="Candara"/>
                <a:ea typeface="Calibri"/>
                <a:cs typeface="Candara"/>
                <a:sym typeface="Calibri"/>
              </a:rPr>
              <a:t>FEV1/FVC</a:t>
            </a:r>
            <a:r>
              <a:rPr lang="en-US" sz="2800" dirty="0">
                <a:solidFill>
                  <a:schemeClr val="dk1"/>
                </a:solidFill>
                <a:highlight>
                  <a:srgbClr val="FFFFFF"/>
                </a:highlight>
                <a:latin typeface="Candara"/>
                <a:ea typeface="Calibri"/>
                <a:cs typeface="Candara"/>
                <a:sym typeface="Calibri"/>
              </a:rPr>
              <a:t> </a:t>
            </a:r>
          </a:p>
        </p:txBody>
      </p:sp>
    </p:spTree>
    <p:extLst>
      <p:ext uri="{BB962C8B-B14F-4D97-AF65-F5344CB8AC3E}">
        <p14:creationId xmlns:p14="http://schemas.microsoft.com/office/powerpoint/2010/main" val="3067234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04" name="Shape 204"/>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205" name="Shape 205"/>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Asthma - Management</a:t>
            </a:r>
          </a:p>
        </p:txBody>
      </p:sp>
      <p:sp>
        <p:nvSpPr>
          <p:cNvPr id="206" name="Shape 206"/>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Shape 207"/>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Shape 208"/>
          <p:cNvSpPr txBox="1"/>
          <p:nvPr/>
        </p:nvSpPr>
        <p:spPr>
          <a:xfrm>
            <a:off x="1687511" y="5748337"/>
            <a:ext cx="6653100" cy="64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dirty="0">
                <a:solidFill>
                  <a:srgbClr val="000000"/>
                </a:solidFill>
                <a:latin typeface="Candara"/>
                <a:ea typeface="Arial"/>
                <a:cs typeface="Candara"/>
                <a:sym typeface="Arial"/>
              </a:rPr>
              <a:t>Start at the step most appropriate to severity; move to next step if needed, or back if control is good for &gt;3months</a:t>
            </a:r>
          </a:p>
        </p:txBody>
      </p:sp>
      <p:pic>
        <p:nvPicPr>
          <p:cNvPr id="209" name="Shape 209"/>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457200" y="878163"/>
            <a:ext cx="8315700" cy="4796635"/>
          </a:xfrm>
          <a:prstGeom prst="rect">
            <a:avLst/>
          </a:prstGeom>
          <a:noFill/>
          <a:ln>
            <a:noFill/>
          </a:ln>
        </p:spPr>
      </p:pic>
    </p:spTree>
    <p:extLst>
      <p:ext uri="{BB962C8B-B14F-4D97-AF65-F5344CB8AC3E}">
        <p14:creationId xmlns:p14="http://schemas.microsoft.com/office/powerpoint/2010/main" val="300818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461665"/>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400" b="1" dirty="0" smtClean="0">
                <a:latin typeface="Candara"/>
                <a:cs typeface="Candara"/>
              </a:rPr>
              <a:t>Respiratory</a:t>
            </a:r>
            <a:r>
              <a:rPr lang="en-US" sz="2400" b="1" dirty="0" smtClean="0">
                <a:latin typeface="Avenir Book"/>
                <a:cs typeface="Avenir Book"/>
              </a:rPr>
              <a:t> </a:t>
            </a:r>
            <a:r>
              <a:rPr lang="en-US" sz="2400" b="1" dirty="0" smtClean="0">
                <a:latin typeface="Candara"/>
                <a:cs typeface="Candara"/>
              </a:rPr>
              <a:t>failure - COMPLICATIONS</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6073460"/>
          </a:xfrm>
          <a:prstGeom prst="rect">
            <a:avLst/>
          </a:prstGeom>
          <a:noFill/>
        </p:spPr>
        <p:txBody>
          <a:bodyPr wrap="square" rtlCol="0">
            <a:spAutoFit/>
          </a:bodyPr>
          <a:lstStyle/>
          <a:p>
            <a:pPr marL="3175" lvl="3" algn="just">
              <a:lnSpc>
                <a:spcPct val="150000"/>
              </a:lnSpc>
              <a:tabLst>
                <a:tab pos="90488" algn="l"/>
              </a:tabLst>
            </a:pPr>
            <a:r>
              <a:rPr lang="en-US" sz="1600" b="1" dirty="0" smtClean="0">
                <a:latin typeface="Candara"/>
                <a:cs typeface="Candara"/>
              </a:rPr>
              <a:t>Why? Complications arise if there is a </a:t>
            </a:r>
            <a:r>
              <a:rPr lang="en-US" sz="1600" b="1" dirty="0" smtClean="0">
                <a:solidFill>
                  <a:srgbClr val="660066"/>
                </a:solidFill>
                <a:latin typeface="Candara"/>
                <a:cs typeface="Candara"/>
              </a:rPr>
              <a:t>‘LOAD’ </a:t>
            </a:r>
            <a:r>
              <a:rPr lang="en-US" sz="1600" b="1" dirty="0" smtClean="0">
                <a:latin typeface="Candara"/>
                <a:cs typeface="Candara"/>
              </a:rPr>
              <a:t>vs</a:t>
            </a:r>
            <a:r>
              <a:rPr lang="en-US" sz="1600" b="1" dirty="0" smtClean="0">
                <a:solidFill>
                  <a:srgbClr val="660066"/>
                </a:solidFill>
                <a:latin typeface="Candara"/>
                <a:cs typeface="Candara"/>
              </a:rPr>
              <a:t>. ‘CAPACITY</a:t>
            </a:r>
            <a:r>
              <a:rPr lang="en-US" sz="1600" b="1" dirty="0" smtClean="0">
                <a:latin typeface="Candara"/>
                <a:cs typeface="Candara"/>
              </a:rPr>
              <a:t>’ mismatch/TIPPING-POINT! </a:t>
            </a:r>
            <a:r>
              <a:rPr lang="en-US" sz="1600" b="1" dirty="0" smtClean="0">
                <a:solidFill>
                  <a:srgbClr val="660066"/>
                </a:solidFill>
                <a:latin typeface="Candara"/>
                <a:cs typeface="Candara"/>
              </a:rPr>
              <a:t>Pulmonary:</a:t>
            </a:r>
          </a:p>
          <a:p>
            <a:pPr marL="288925" lvl="3" indent="-285750" algn="just">
              <a:lnSpc>
                <a:spcPct val="150000"/>
              </a:lnSpc>
              <a:buFont typeface="Arial"/>
              <a:buChar char="•"/>
              <a:tabLst>
                <a:tab pos="90488" algn="l"/>
              </a:tabLst>
            </a:pPr>
            <a:r>
              <a:rPr lang="en-US" sz="1600" dirty="0" smtClean="0">
                <a:latin typeface="Candara"/>
                <a:cs typeface="Candara"/>
              </a:rPr>
              <a:t>Pulmonary embolism</a:t>
            </a:r>
          </a:p>
          <a:p>
            <a:pPr marL="288925" lvl="3" indent="-285750" algn="just">
              <a:lnSpc>
                <a:spcPct val="150000"/>
              </a:lnSpc>
              <a:buFont typeface="Arial"/>
              <a:buChar char="•"/>
              <a:tabLst>
                <a:tab pos="90488" algn="l"/>
              </a:tabLst>
            </a:pPr>
            <a:r>
              <a:rPr lang="en-US" sz="1600" b="1" dirty="0" smtClean="0">
                <a:solidFill>
                  <a:srgbClr val="660066"/>
                </a:solidFill>
                <a:latin typeface="Candara"/>
                <a:cs typeface="Candara"/>
              </a:rPr>
              <a:t>Pulmonary hypertension</a:t>
            </a:r>
          </a:p>
          <a:p>
            <a:pPr marL="288925" lvl="3" indent="-285750" algn="just">
              <a:lnSpc>
                <a:spcPct val="150000"/>
              </a:lnSpc>
              <a:buFont typeface="Arial"/>
              <a:buChar char="•"/>
              <a:tabLst>
                <a:tab pos="90488" algn="l"/>
              </a:tabLst>
            </a:pPr>
            <a:r>
              <a:rPr lang="en-US" sz="1600" dirty="0" smtClean="0">
                <a:latin typeface="Candara"/>
                <a:cs typeface="Candara"/>
              </a:rPr>
              <a:t>Barotrauma (ARDS patients e.g. pneumothorax, pneumoperitoneum)</a:t>
            </a:r>
          </a:p>
          <a:p>
            <a:pPr marL="288925" lvl="3" indent="-285750" algn="just">
              <a:lnSpc>
                <a:spcPct val="150000"/>
              </a:lnSpc>
              <a:buFont typeface="Arial"/>
              <a:buChar char="•"/>
              <a:tabLst>
                <a:tab pos="90488" algn="l"/>
              </a:tabLst>
            </a:pPr>
            <a:r>
              <a:rPr lang="en-US" sz="1600" dirty="0" smtClean="0">
                <a:latin typeface="Candara"/>
                <a:cs typeface="Candara"/>
              </a:rPr>
              <a:t>Pulmonary fibrosis</a:t>
            </a:r>
          </a:p>
          <a:p>
            <a:pPr marL="288925" lvl="3" indent="-285750" algn="just">
              <a:lnSpc>
                <a:spcPct val="150000"/>
              </a:lnSpc>
              <a:buFont typeface="Arial"/>
              <a:buChar char="•"/>
              <a:tabLst>
                <a:tab pos="90488" algn="l"/>
              </a:tabLst>
            </a:pPr>
            <a:r>
              <a:rPr lang="en-US" sz="1600" dirty="0" smtClean="0">
                <a:latin typeface="Candara"/>
                <a:cs typeface="Candara"/>
              </a:rPr>
              <a:t>Pneumonia</a:t>
            </a:r>
          </a:p>
          <a:p>
            <a:pPr marL="3175" lvl="3" algn="just">
              <a:lnSpc>
                <a:spcPct val="150000"/>
              </a:lnSpc>
              <a:tabLst>
                <a:tab pos="90488" algn="l"/>
              </a:tabLst>
            </a:pPr>
            <a:endParaRPr lang="en-US" sz="400" dirty="0" smtClean="0">
              <a:latin typeface="Candara"/>
              <a:cs typeface="Candara"/>
            </a:endParaRPr>
          </a:p>
          <a:p>
            <a:pPr marL="3175" lvl="3" algn="just">
              <a:lnSpc>
                <a:spcPct val="150000"/>
              </a:lnSpc>
              <a:tabLst>
                <a:tab pos="90488" algn="l"/>
              </a:tabLst>
            </a:pPr>
            <a:r>
              <a:rPr lang="en-US" sz="1600" b="1" dirty="0" smtClean="0">
                <a:solidFill>
                  <a:srgbClr val="660066"/>
                </a:solidFill>
                <a:latin typeface="Candara"/>
                <a:cs typeface="Candara"/>
              </a:rPr>
              <a:t>Extra-pulmonary:</a:t>
            </a:r>
          </a:p>
          <a:p>
            <a:pPr marL="288925" lvl="3" indent="-285750" algn="just">
              <a:lnSpc>
                <a:spcPct val="150000"/>
              </a:lnSpc>
              <a:buFont typeface="Arial"/>
              <a:buChar char="•"/>
              <a:tabLst>
                <a:tab pos="90488" algn="l"/>
              </a:tabLst>
            </a:pPr>
            <a:r>
              <a:rPr lang="en-US" sz="1600" dirty="0" smtClean="0">
                <a:latin typeface="Candara"/>
                <a:cs typeface="Candara"/>
              </a:rPr>
              <a:t>GI hemorrhage</a:t>
            </a:r>
          </a:p>
          <a:p>
            <a:pPr marL="288925" lvl="3" indent="-285750" algn="just">
              <a:lnSpc>
                <a:spcPct val="150000"/>
              </a:lnSpc>
              <a:buFont typeface="Arial"/>
              <a:buChar char="•"/>
              <a:tabLst>
                <a:tab pos="90488" algn="l"/>
              </a:tabLst>
            </a:pPr>
            <a:r>
              <a:rPr lang="en-US" sz="1600" b="1" dirty="0" smtClean="0">
                <a:solidFill>
                  <a:srgbClr val="660066"/>
                </a:solidFill>
                <a:latin typeface="Candara"/>
                <a:cs typeface="Candara"/>
              </a:rPr>
              <a:t>Right ventricular failure </a:t>
            </a:r>
          </a:p>
          <a:p>
            <a:pPr marL="288925" lvl="3" indent="-285750" algn="just">
              <a:lnSpc>
                <a:spcPct val="150000"/>
              </a:lnSpc>
              <a:buFont typeface="Arial"/>
              <a:buChar char="•"/>
              <a:tabLst>
                <a:tab pos="90488" algn="l"/>
              </a:tabLst>
            </a:pPr>
            <a:r>
              <a:rPr lang="en-US" sz="1600" dirty="0" smtClean="0">
                <a:latin typeface="Candara"/>
                <a:cs typeface="Candara"/>
              </a:rPr>
              <a:t>Renal failure</a:t>
            </a:r>
          </a:p>
          <a:p>
            <a:pPr marL="288925" lvl="3" indent="-285750" algn="just">
              <a:lnSpc>
                <a:spcPct val="150000"/>
              </a:lnSpc>
              <a:buFont typeface="Arial"/>
              <a:buChar char="•"/>
              <a:tabLst>
                <a:tab pos="90488" algn="l"/>
              </a:tabLst>
            </a:pPr>
            <a:r>
              <a:rPr lang="en-US" sz="1600" dirty="0" smtClean="0">
                <a:latin typeface="Candara"/>
                <a:cs typeface="Candara"/>
              </a:rPr>
              <a:t>Infection</a:t>
            </a:r>
          </a:p>
          <a:p>
            <a:pPr marL="288925" lvl="3" indent="-285750" algn="just">
              <a:lnSpc>
                <a:spcPct val="150000"/>
              </a:lnSpc>
              <a:buFont typeface="Arial"/>
              <a:buChar char="•"/>
              <a:tabLst>
                <a:tab pos="90488" algn="l"/>
              </a:tabLst>
            </a:pPr>
            <a:r>
              <a:rPr lang="en-US" sz="1600" dirty="0" smtClean="0">
                <a:latin typeface="Candara"/>
                <a:cs typeface="Candara"/>
              </a:rPr>
              <a:t>Thrombocytopenia/ </a:t>
            </a:r>
            <a:r>
              <a:rPr lang="en-US" sz="1600" b="1" dirty="0" smtClean="0">
                <a:solidFill>
                  <a:srgbClr val="660066"/>
                </a:solidFill>
                <a:latin typeface="Candara"/>
                <a:cs typeface="Candara"/>
              </a:rPr>
              <a:t>polycythemia</a:t>
            </a:r>
            <a:r>
              <a:rPr lang="en-US" sz="1600" dirty="0" smtClean="0">
                <a:solidFill>
                  <a:srgbClr val="660066"/>
                </a:solidFill>
                <a:latin typeface="Candara"/>
                <a:cs typeface="Candara"/>
              </a:rPr>
              <a:t> </a:t>
            </a:r>
          </a:p>
          <a:p>
            <a:pPr marL="342900" lvl="2" indent="-342900" algn="just">
              <a:lnSpc>
                <a:spcPct val="150000"/>
              </a:lnSpc>
              <a:buFont typeface="+mj-lt"/>
              <a:buAutoNum type="arabicPeriod"/>
              <a:tabLst>
                <a:tab pos="90488" algn="l"/>
              </a:tabLst>
            </a:pPr>
            <a:endParaRPr lang="en-US" sz="1600" dirty="0" smtClean="0">
              <a:latin typeface="Candara"/>
              <a:cs typeface="Candara"/>
            </a:endParaRPr>
          </a:p>
          <a:p>
            <a:pPr marL="803275" lvl="2" indent="-342900" algn="just">
              <a:lnSpc>
                <a:spcPct val="150000"/>
              </a:lnSpc>
              <a:buFont typeface="Arial"/>
              <a:buChar char="•"/>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Tree>
    <p:extLst>
      <p:ext uri="{BB962C8B-B14F-4D97-AF65-F5344CB8AC3E}">
        <p14:creationId xmlns:p14="http://schemas.microsoft.com/office/powerpoint/2010/main" val="8428777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15" name="Shape 215"/>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216" name="Shape 216"/>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Asthma - Further Management</a:t>
            </a:r>
          </a:p>
        </p:txBody>
      </p:sp>
      <p:sp>
        <p:nvSpPr>
          <p:cNvPr id="217" name="Shape 217"/>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Shape 218"/>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Shape 219"/>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220" name="Shape 220"/>
          <p:cNvSpPr txBox="1"/>
          <p:nvPr/>
        </p:nvSpPr>
        <p:spPr>
          <a:xfrm>
            <a:off x="457200" y="1042864"/>
            <a:ext cx="8229600" cy="4526100"/>
          </a:xfrm>
          <a:prstGeom prst="rect">
            <a:avLst/>
          </a:prstGeom>
          <a:noFill/>
          <a:ln>
            <a:noFill/>
          </a:ln>
        </p:spPr>
        <p:txBody>
          <a:bodyPr lIns="91425" tIns="45700" rIns="91425" bIns="45700" anchor="t" anchorCtr="0">
            <a:noAutofit/>
          </a:bodyPr>
          <a:lstStyle/>
          <a:p>
            <a:pPr lvl="0" rtl="0">
              <a:lnSpc>
                <a:spcPct val="150000"/>
              </a:lnSpc>
              <a:spcBef>
                <a:spcPts val="0"/>
              </a:spcBef>
              <a:buNone/>
            </a:pPr>
            <a:r>
              <a:rPr lang="en-US" b="1" u="sng" dirty="0">
                <a:solidFill>
                  <a:srgbClr val="660066"/>
                </a:solidFill>
                <a:latin typeface="Candara"/>
                <a:ea typeface="Calibri"/>
                <a:cs typeface="Candara"/>
                <a:sym typeface="Calibri"/>
              </a:rPr>
              <a:t>Conservative:</a:t>
            </a:r>
          </a:p>
          <a:p>
            <a:pPr lvl="0" indent="50800" rtl="0">
              <a:lnSpc>
                <a:spcPct val="150000"/>
              </a:lnSpc>
              <a:spcBef>
                <a:spcPts val="640"/>
              </a:spcBef>
              <a:buClr>
                <a:srgbClr val="000000"/>
              </a:buClr>
              <a:buSzPct val="100000"/>
              <a:buChar char="•"/>
            </a:pPr>
            <a:r>
              <a:rPr lang="en-US" dirty="0">
                <a:solidFill>
                  <a:srgbClr val="000000"/>
                </a:solidFill>
                <a:latin typeface="Candara"/>
                <a:ea typeface="Calibri"/>
                <a:cs typeface="Candara"/>
                <a:sym typeface="Calibri"/>
              </a:rPr>
              <a:t>Stop smoking</a:t>
            </a:r>
          </a:p>
          <a:p>
            <a:pPr lvl="0" indent="50800" rtl="0">
              <a:lnSpc>
                <a:spcPct val="150000"/>
              </a:lnSpc>
              <a:spcBef>
                <a:spcPts val="640"/>
              </a:spcBef>
              <a:buClr>
                <a:srgbClr val="000000"/>
              </a:buClr>
              <a:buSzPct val="100000"/>
              <a:buChar char="•"/>
            </a:pPr>
            <a:r>
              <a:rPr lang="en-US" dirty="0">
                <a:solidFill>
                  <a:srgbClr val="000000"/>
                </a:solidFill>
                <a:latin typeface="Candara"/>
                <a:ea typeface="Calibri"/>
                <a:cs typeface="Candara"/>
                <a:sym typeface="Calibri"/>
              </a:rPr>
              <a:t>Avoid precipitants</a:t>
            </a:r>
          </a:p>
          <a:p>
            <a:pPr lvl="0" rtl="0">
              <a:lnSpc>
                <a:spcPct val="150000"/>
              </a:lnSpc>
              <a:spcBef>
                <a:spcPts val="640"/>
              </a:spcBef>
              <a:buNone/>
            </a:pPr>
            <a:r>
              <a:rPr lang="en-US" b="1" u="sng" dirty="0">
                <a:solidFill>
                  <a:srgbClr val="660066"/>
                </a:solidFill>
                <a:latin typeface="Candara"/>
                <a:ea typeface="Calibri"/>
                <a:cs typeface="Candara"/>
                <a:sym typeface="Calibri"/>
              </a:rPr>
              <a:t>Education:</a:t>
            </a:r>
          </a:p>
          <a:p>
            <a:pPr marL="457200" lvl="0" indent="-381000" rtl="0">
              <a:lnSpc>
                <a:spcPct val="150000"/>
              </a:lnSpc>
              <a:spcBef>
                <a:spcPts val="640"/>
              </a:spcBef>
              <a:buClr>
                <a:srgbClr val="000000"/>
              </a:buClr>
              <a:buSzPct val="100000"/>
              <a:buFont typeface="Calibri"/>
              <a:buChar char="•"/>
            </a:pPr>
            <a:r>
              <a:rPr lang="en-US" dirty="0">
                <a:solidFill>
                  <a:srgbClr val="000000"/>
                </a:solidFill>
                <a:latin typeface="Candara"/>
                <a:ea typeface="Calibri"/>
                <a:cs typeface="Candara"/>
                <a:sym typeface="Calibri"/>
              </a:rPr>
              <a:t>Ensure good inhaler technique</a:t>
            </a:r>
          </a:p>
          <a:p>
            <a:pPr marL="457200" lvl="0" indent="-381000" rtl="0">
              <a:lnSpc>
                <a:spcPct val="150000"/>
              </a:lnSpc>
              <a:spcBef>
                <a:spcPts val="640"/>
              </a:spcBef>
              <a:buClr>
                <a:srgbClr val="000000"/>
              </a:buClr>
              <a:buSzPct val="100000"/>
              <a:buFont typeface="Calibri"/>
              <a:buChar char="•"/>
            </a:pPr>
            <a:r>
              <a:rPr lang="en-US" dirty="0">
                <a:solidFill>
                  <a:srgbClr val="000000"/>
                </a:solidFill>
                <a:latin typeface="Candara"/>
                <a:ea typeface="Calibri"/>
                <a:cs typeface="Candara"/>
                <a:sym typeface="Calibri"/>
              </a:rPr>
              <a:t>PEFR </a:t>
            </a:r>
            <a:r>
              <a:rPr lang="en-US" dirty="0" smtClean="0">
                <a:solidFill>
                  <a:srgbClr val="000000"/>
                </a:solidFill>
                <a:latin typeface="Candara"/>
                <a:ea typeface="Calibri"/>
                <a:cs typeface="Candara"/>
                <a:sym typeface="Calibri"/>
              </a:rPr>
              <a:t>monitoring</a:t>
            </a:r>
            <a:endParaRPr lang="en-US" dirty="0">
              <a:solidFill>
                <a:srgbClr val="000000"/>
              </a:solidFill>
              <a:latin typeface="Candara"/>
              <a:ea typeface="Calibri"/>
              <a:cs typeface="Candara"/>
              <a:sym typeface="Calibri"/>
            </a:endParaRPr>
          </a:p>
          <a:p>
            <a:pPr lvl="0" rtl="0">
              <a:lnSpc>
                <a:spcPct val="150000"/>
              </a:lnSpc>
              <a:spcBef>
                <a:spcPts val="640"/>
              </a:spcBef>
              <a:buNone/>
            </a:pPr>
            <a:r>
              <a:rPr lang="en-US" b="1" u="sng" dirty="0">
                <a:solidFill>
                  <a:srgbClr val="660066"/>
                </a:solidFill>
                <a:latin typeface="Candara"/>
                <a:ea typeface="Calibri"/>
                <a:cs typeface="Candara"/>
                <a:sym typeface="Calibri"/>
              </a:rPr>
              <a:t>Interventional:</a:t>
            </a:r>
          </a:p>
          <a:p>
            <a:pPr marL="457200" lvl="0" indent="-381000" rtl="0">
              <a:lnSpc>
                <a:spcPct val="150000"/>
              </a:lnSpc>
              <a:spcBef>
                <a:spcPts val="640"/>
              </a:spcBef>
              <a:buClr>
                <a:srgbClr val="000000"/>
              </a:buClr>
              <a:buSzPct val="100000"/>
              <a:buChar char="•"/>
            </a:pPr>
            <a:r>
              <a:rPr lang="en-US" dirty="0">
                <a:solidFill>
                  <a:srgbClr val="000000"/>
                </a:solidFill>
                <a:latin typeface="Candara"/>
                <a:ea typeface="Calibri"/>
                <a:cs typeface="Candara"/>
                <a:sym typeface="Calibri"/>
              </a:rPr>
              <a:t>Possible bronchial </a:t>
            </a:r>
            <a:r>
              <a:rPr lang="en-US" dirty="0" err="1">
                <a:solidFill>
                  <a:srgbClr val="000000"/>
                </a:solidFill>
                <a:latin typeface="Candara"/>
                <a:ea typeface="Calibri"/>
                <a:cs typeface="Candara"/>
                <a:sym typeface="Calibri"/>
              </a:rPr>
              <a:t>thermoplasty</a:t>
            </a:r>
            <a:endParaRPr lang="en-US" dirty="0">
              <a:solidFill>
                <a:srgbClr val="000000"/>
              </a:solidFill>
              <a:latin typeface="Candara"/>
              <a:ea typeface="Calibri"/>
              <a:cs typeface="Candara"/>
              <a:sym typeface="Calibri"/>
            </a:endParaRPr>
          </a:p>
          <a:p>
            <a:pPr marL="342900" lvl="0" indent="-139700" rtl="0">
              <a:lnSpc>
                <a:spcPct val="150000"/>
              </a:lnSpc>
              <a:spcBef>
                <a:spcPts val="640"/>
              </a:spcBef>
              <a:buNone/>
            </a:pPr>
            <a:endParaRPr dirty="0">
              <a:solidFill>
                <a:srgbClr val="000000"/>
              </a:solidFill>
              <a:latin typeface="Candara"/>
              <a:ea typeface="Calibri"/>
              <a:cs typeface="Candara"/>
              <a:sym typeface="Calibri"/>
            </a:endParaRPr>
          </a:p>
        </p:txBody>
      </p:sp>
    </p:spTree>
    <p:extLst>
      <p:ext uri="{BB962C8B-B14F-4D97-AF65-F5344CB8AC3E}">
        <p14:creationId xmlns:p14="http://schemas.microsoft.com/office/powerpoint/2010/main" val="22250490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26" name="Shape 226"/>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7406375" y="1542901"/>
            <a:ext cx="1028700" cy="1020000"/>
          </a:xfrm>
          <a:prstGeom prst="rect">
            <a:avLst/>
          </a:prstGeom>
          <a:noFill/>
          <a:ln>
            <a:noFill/>
          </a:ln>
        </p:spPr>
      </p:pic>
      <p:sp>
        <p:nvSpPr>
          <p:cNvPr id="227" name="Shape 227"/>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Asthma - Acute Management </a:t>
            </a:r>
          </a:p>
        </p:txBody>
      </p:sp>
      <p:sp>
        <p:nvSpPr>
          <p:cNvPr id="228" name="Shape 228"/>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Shape 229"/>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Shape 230"/>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231" name="Shape 231"/>
          <p:cNvSpPr txBox="1"/>
          <p:nvPr/>
        </p:nvSpPr>
        <p:spPr>
          <a:xfrm>
            <a:off x="2022528" y="4051050"/>
            <a:ext cx="7502700" cy="2570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endParaRPr b="1" dirty="0">
              <a:latin typeface="Candara"/>
              <a:ea typeface="Calibri"/>
              <a:cs typeface="Candara"/>
              <a:sym typeface="Calibri"/>
            </a:endParaRPr>
          </a:p>
          <a:p>
            <a:pPr marL="0" marR="0" lvl="0" indent="0" algn="l" rtl="0">
              <a:lnSpc>
                <a:spcPct val="100000"/>
              </a:lnSpc>
              <a:spcBef>
                <a:spcPts val="0"/>
              </a:spcBef>
              <a:spcAft>
                <a:spcPts val="0"/>
              </a:spcAft>
              <a:buClr>
                <a:srgbClr val="000000"/>
              </a:buClr>
              <a:buSzPct val="25000"/>
              <a:buFont typeface="Calibri"/>
              <a:buNone/>
            </a:pPr>
            <a:r>
              <a:rPr lang="en-US" b="1" i="0" u="none" dirty="0">
                <a:solidFill>
                  <a:srgbClr val="660066"/>
                </a:solidFill>
                <a:latin typeface="Candara"/>
                <a:ea typeface="Calibri"/>
                <a:cs typeface="Candara"/>
                <a:sym typeface="Calibri"/>
              </a:rPr>
              <a:t>ABCDE</a:t>
            </a:r>
            <a:r>
              <a:rPr lang="en-US" sz="1600" dirty="0">
                <a:solidFill>
                  <a:srgbClr val="660066"/>
                </a:solidFill>
                <a:latin typeface="Candara"/>
                <a:cs typeface="Candara"/>
              </a:rPr>
              <a:t> </a:t>
            </a:r>
            <a:r>
              <a:rPr lang="en-US" b="1" i="0" u="none" dirty="0">
                <a:solidFill>
                  <a:srgbClr val="660066"/>
                </a:solidFill>
                <a:latin typeface="Candara"/>
                <a:ea typeface="Calibri"/>
                <a:cs typeface="Candara"/>
                <a:sym typeface="Calibri"/>
              </a:rPr>
              <a:t>O </a:t>
            </a:r>
            <a:r>
              <a:rPr lang="en-US" b="1" i="0" u="none" dirty="0" smtClean="0">
                <a:solidFill>
                  <a:srgbClr val="660066"/>
                </a:solidFill>
                <a:latin typeface="Candara"/>
                <a:ea typeface="Calibri"/>
                <a:cs typeface="Candara"/>
                <a:sym typeface="Calibri"/>
              </a:rPr>
              <a:t>SH*T </a:t>
            </a:r>
            <a:r>
              <a:rPr lang="en-US" b="1" i="0" u="none" dirty="0">
                <a:solidFill>
                  <a:srgbClr val="660066"/>
                </a:solidFill>
                <a:latin typeface="Candara"/>
                <a:ea typeface="Calibri"/>
                <a:cs typeface="Candara"/>
                <a:sym typeface="Calibri"/>
              </a:rPr>
              <a:t>ME!</a:t>
            </a:r>
          </a:p>
          <a:p>
            <a:pPr marL="0" marR="0" lvl="0" indent="0" algn="l" rtl="0">
              <a:lnSpc>
                <a:spcPct val="100000"/>
              </a:lnSpc>
              <a:spcBef>
                <a:spcPts val="0"/>
              </a:spcBef>
              <a:spcAft>
                <a:spcPts val="0"/>
              </a:spcAft>
              <a:buClr>
                <a:srgbClr val="000000"/>
              </a:buClr>
              <a:buSzPct val="25000"/>
              <a:buFont typeface="Calibri"/>
              <a:buNone/>
            </a:pPr>
            <a:r>
              <a:rPr lang="en-US" sz="1600" b="1" i="0" u="none" dirty="0">
                <a:solidFill>
                  <a:srgbClr val="000000"/>
                </a:solidFill>
                <a:latin typeface="Candara"/>
                <a:ea typeface="Calibri"/>
                <a:cs typeface="Candara"/>
                <a:sym typeface="Calibri"/>
              </a:rPr>
              <a:t>O</a:t>
            </a:r>
            <a:r>
              <a:rPr lang="en-US" sz="1600" b="0" i="0" u="none" dirty="0">
                <a:solidFill>
                  <a:srgbClr val="000000"/>
                </a:solidFill>
                <a:latin typeface="Candara"/>
                <a:ea typeface="Calibri"/>
                <a:cs typeface="Candara"/>
                <a:sym typeface="Calibri"/>
              </a:rPr>
              <a:t>xygen- maintain </a:t>
            </a:r>
            <a:r>
              <a:rPr lang="en-US" sz="1600" b="0" i="0" u="none" dirty="0" err="1">
                <a:solidFill>
                  <a:srgbClr val="000000"/>
                </a:solidFill>
                <a:latin typeface="Candara"/>
                <a:ea typeface="Calibri"/>
                <a:cs typeface="Candara"/>
                <a:sym typeface="Calibri"/>
              </a:rPr>
              <a:t>sats</a:t>
            </a:r>
            <a:r>
              <a:rPr lang="en-US" sz="1600" b="0" i="0" u="none" dirty="0">
                <a:solidFill>
                  <a:srgbClr val="000000"/>
                </a:solidFill>
                <a:latin typeface="Candara"/>
                <a:ea typeface="Calibri"/>
                <a:cs typeface="Candara"/>
                <a:sym typeface="Calibri"/>
              </a:rPr>
              <a:t> at 94-98%  </a:t>
            </a:r>
          </a:p>
          <a:p>
            <a:pPr marL="0" marR="0" lvl="0" indent="0" algn="l" rtl="0">
              <a:lnSpc>
                <a:spcPct val="100000"/>
              </a:lnSpc>
              <a:spcBef>
                <a:spcPts val="0"/>
              </a:spcBef>
              <a:spcAft>
                <a:spcPts val="0"/>
              </a:spcAft>
              <a:buClr>
                <a:srgbClr val="000000"/>
              </a:buClr>
              <a:buSzPct val="25000"/>
              <a:buFont typeface="Calibri"/>
              <a:buNone/>
            </a:pPr>
            <a:r>
              <a:rPr lang="en-US" sz="1600" b="1" i="0" u="none" dirty="0">
                <a:solidFill>
                  <a:srgbClr val="000000"/>
                </a:solidFill>
                <a:latin typeface="Candara"/>
                <a:ea typeface="Calibri"/>
                <a:cs typeface="Candara"/>
                <a:sym typeface="Calibri"/>
              </a:rPr>
              <a:t>S</a:t>
            </a:r>
            <a:r>
              <a:rPr lang="en-US" sz="1600" b="0" i="0" u="none" dirty="0">
                <a:solidFill>
                  <a:srgbClr val="000000"/>
                </a:solidFill>
                <a:latin typeface="Candara"/>
                <a:ea typeface="Calibri"/>
                <a:cs typeface="Candara"/>
                <a:sym typeface="Calibri"/>
              </a:rPr>
              <a:t>albutamol </a:t>
            </a:r>
            <a:r>
              <a:rPr lang="en-US" sz="1600" b="0" i="0" u="none" dirty="0" err="1">
                <a:solidFill>
                  <a:srgbClr val="000000"/>
                </a:solidFill>
                <a:latin typeface="Candara"/>
                <a:ea typeface="Calibri"/>
                <a:cs typeface="Candara"/>
                <a:sym typeface="Calibri"/>
              </a:rPr>
              <a:t>Nebulised</a:t>
            </a:r>
            <a:endParaRPr lang="en-US" sz="1600" b="0" i="0" u="none" dirty="0">
              <a:solidFill>
                <a:srgbClr val="000000"/>
              </a:solidFill>
              <a:latin typeface="Candara"/>
              <a:ea typeface="Calibri"/>
              <a:cs typeface="Candara"/>
              <a:sym typeface="Calibri"/>
            </a:endParaRPr>
          </a:p>
          <a:p>
            <a:pPr marL="0" marR="0" lvl="0" indent="0" algn="l" rtl="0">
              <a:lnSpc>
                <a:spcPct val="100000"/>
              </a:lnSpc>
              <a:spcBef>
                <a:spcPts val="0"/>
              </a:spcBef>
              <a:spcAft>
                <a:spcPts val="0"/>
              </a:spcAft>
              <a:buClr>
                <a:srgbClr val="000000"/>
              </a:buClr>
              <a:buSzPct val="25000"/>
              <a:buFont typeface="Calibri"/>
              <a:buNone/>
            </a:pPr>
            <a:r>
              <a:rPr lang="en-US" sz="1600" b="1" i="0" u="none" dirty="0">
                <a:solidFill>
                  <a:srgbClr val="000000"/>
                </a:solidFill>
                <a:latin typeface="Candara"/>
                <a:ea typeface="Calibri"/>
                <a:cs typeface="Candara"/>
                <a:sym typeface="Calibri"/>
              </a:rPr>
              <a:t>H</a:t>
            </a:r>
            <a:r>
              <a:rPr lang="en-US" sz="1600" b="0" i="0" u="none" dirty="0">
                <a:solidFill>
                  <a:srgbClr val="000000"/>
                </a:solidFill>
                <a:latin typeface="Candara"/>
                <a:ea typeface="Calibri"/>
                <a:cs typeface="Candara"/>
                <a:sym typeface="Calibri"/>
              </a:rPr>
              <a:t>ydrocortisone IV or oral prednisolone- oral daily, IV 6 hourly </a:t>
            </a:r>
          </a:p>
          <a:p>
            <a:pPr marL="0" marR="0" lvl="0" indent="0" algn="l" rtl="0">
              <a:lnSpc>
                <a:spcPct val="100000"/>
              </a:lnSpc>
              <a:spcBef>
                <a:spcPts val="0"/>
              </a:spcBef>
              <a:spcAft>
                <a:spcPts val="0"/>
              </a:spcAft>
              <a:buClr>
                <a:srgbClr val="000000"/>
              </a:buClr>
              <a:buSzPct val="25000"/>
              <a:buFont typeface="Calibri"/>
              <a:buNone/>
            </a:pPr>
            <a:r>
              <a:rPr lang="en-US" sz="1600" b="1" i="0" u="none" dirty="0" smtClean="0">
                <a:solidFill>
                  <a:srgbClr val="000000"/>
                </a:solidFill>
                <a:latin typeface="Candara"/>
                <a:ea typeface="Calibri"/>
                <a:cs typeface="Candara"/>
                <a:sym typeface="Calibri"/>
              </a:rPr>
              <a:t>*I</a:t>
            </a:r>
            <a:r>
              <a:rPr lang="en-US" sz="1600" b="0" i="0" u="none" dirty="0" smtClean="0">
                <a:solidFill>
                  <a:srgbClr val="000000"/>
                </a:solidFill>
                <a:latin typeface="Candara"/>
                <a:ea typeface="Calibri"/>
                <a:cs typeface="Candara"/>
                <a:sym typeface="Calibri"/>
              </a:rPr>
              <a:t>pratropium bromide 4-6 </a:t>
            </a:r>
            <a:r>
              <a:rPr lang="en-US" sz="1600" b="0" i="0" u="none" dirty="0">
                <a:solidFill>
                  <a:srgbClr val="000000"/>
                </a:solidFill>
                <a:latin typeface="Candara"/>
                <a:ea typeface="Calibri"/>
                <a:cs typeface="Candara"/>
                <a:sym typeface="Calibri"/>
              </a:rPr>
              <a:t>hourly (if poor response/severe/life threatening)</a:t>
            </a:r>
          </a:p>
          <a:p>
            <a:pPr marL="0" marR="0" lvl="0" indent="0" algn="l" rtl="0">
              <a:lnSpc>
                <a:spcPct val="100000"/>
              </a:lnSpc>
              <a:spcBef>
                <a:spcPts val="0"/>
              </a:spcBef>
              <a:spcAft>
                <a:spcPts val="0"/>
              </a:spcAft>
              <a:buClr>
                <a:srgbClr val="000000"/>
              </a:buClr>
              <a:buSzPct val="25000"/>
              <a:buFont typeface="Calibri"/>
              <a:buNone/>
            </a:pPr>
            <a:r>
              <a:rPr lang="en-US" sz="1600" b="1" i="0" u="none" dirty="0">
                <a:solidFill>
                  <a:srgbClr val="000000"/>
                </a:solidFill>
                <a:latin typeface="Candara"/>
                <a:ea typeface="Calibri"/>
                <a:cs typeface="Candara"/>
                <a:sym typeface="Calibri"/>
              </a:rPr>
              <a:t>T</a:t>
            </a:r>
            <a:r>
              <a:rPr lang="en-US" sz="1600" b="0" i="0" u="none" dirty="0">
                <a:solidFill>
                  <a:srgbClr val="000000"/>
                </a:solidFill>
                <a:latin typeface="Candara"/>
                <a:ea typeface="Calibri"/>
                <a:cs typeface="Candara"/>
                <a:sym typeface="Calibri"/>
              </a:rPr>
              <a:t>heophylline- usually in ICU</a:t>
            </a:r>
          </a:p>
          <a:p>
            <a:pPr marL="0" marR="0" lvl="0" indent="0" algn="l" rtl="0">
              <a:lnSpc>
                <a:spcPct val="100000"/>
              </a:lnSpc>
              <a:spcBef>
                <a:spcPts val="0"/>
              </a:spcBef>
              <a:spcAft>
                <a:spcPts val="0"/>
              </a:spcAft>
              <a:buClr>
                <a:srgbClr val="000000"/>
              </a:buClr>
              <a:buSzPct val="25000"/>
              <a:buFont typeface="Calibri"/>
              <a:buNone/>
            </a:pPr>
            <a:r>
              <a:rPr lang="en-US" sz="1600" b="1" i="0" u="none" dirty="0">
                <a:solidFill>
                  <a:srgbClr val="000000"/>
                </a:solidFill>
                <a:latin typeface="Candara"/>
                <a:ea typeface="Calibri"/>
                <a:cs typeface="Candara"/>
                <a:sym typeface="Calibri"/>
              </a:rPr>
              <a:t>M</a:t>
            </a:r>
            <a:r>
              <a:rPr lang="en-US" sz="1600" b="0" i="0" u="none" dirty="0">
                <a:solidFill>
                  <a:srgbClr val="000000"/>
                </a:solidFill>
                <a:latin typeface="Candara"/>
                <a:ea typeface="Calibri"/>
                <a:cs typeface="Candara"/>
                <a:sym typeface="Calibri"/>
              </a:rPr>
              <a:t>agnesium </a:t>
            </a:r>
            <a:r>
              <a:rPr lang="en-US" sz="1600" b="0" i="0" u="none" dirty="0" err="1">
                <a:solidFill>
                  <a:srgbClr val="000000"/>
                </a:solidFill>
                <a:latin typeface="Candara"/>
                <a:ea typeface="Calibri"/>
                <a:cs typeface="Candara"/>
                <a:sym typeface="Calibri"/>
              </a:rPr>
              <a:t>sulphate</a:t>
            </a:r>
            <a:r>
              <a:rPr lang="en-US" sz="1600" b="0" i="0" u="none" dirty="0">
                <a:solidFill>
                  <a:srgbClr val="000000"/>
                </a:solidFill>
                <a:latin typeface="Candara"/>
                <a:ea typeface="Calibri"/>
                <a:cs typeface="Candara"/>
                <a:sym typeface="Calibri"/>
              </a:rPr>
              <a:t>- one off dose if life threatening (before theophylline)</a:t>
            </a:r>
          </a:p>
          <a:p>
            <a:pPr marL="0" marR="0" lvl="0" indent="0" algn="l" rtl="0">
              <a:lnSpc>
                <a:spcPct val="100000"/>
              </a:lnSpc>
              <a:spcBef>
                <a:spcPts val="0"/>
              </a:spcBef>
              <a:spcAft>
                <a:spcPts val="0"/>
              </a:spcAft>
              <a:buClr>
                <a:srgbClr val="000000"/>
              </a:buClr>
              <a:buSzPct val="25000"/>
              <a:buFont typeface="Calibri"/>
              <a:buNone/>
            </a:pPr>
            <a:r>
              <a:rPr lang="en-US" sz="1600" b="1" i="0" u="none" dirty="0">
                <a:solidFill>
                  <a:srgbClr val="000000"/>
                </a:solidFill>
                <a:latin typeface="Candara"/>
                <a:ea typeface="Calibri"/>
                <a:cs typeface="Candara"/>
                <a:sym typeface="Calibri"/>
              </a:rPr>
              <a:t>E</a:t>
            </a:r>
            <a:r>
              <a:rPr lang="en-US" sz="1600" b="0" i="0" u="none" dirty="0">
                <a:solidFill>
                  <a:srgbClr val="000000"/>
                </a:solidFill>
                <a:latin typeface="Candara"/>
                <a:ea typeface="Calibri"/>
                <a:cs typeface="Candara"/>
                <a:sym typeface="Calibri"/>
              </a:rPr>
              <a:t>scalate care (intubation and ventilation)</a:t>
            </a:r>
          </a:p>
          <a:p>
            <a:pPr marL="0" marR="0" lvl="0" indent="0" algn="l" rtl="0">
              <a:lnSpc>
                <a:spcPct val="100000"/>
              </a:lnSpc>
              <a:spcBef>
                <a:spcPts val="0"/>
              </a:spcBef>
              <a:spcAft>
                <a:spcPts val="0"/>
              </a:spcAft>
              <a:buNone/>
            </a:pPr>
            <a:endParaRPr sz="1600" b="0" i="0" u="none" dirty="0">
              <a:solidFill>
                <a:srgbClr val="000000"/>
              </a:solidFill>
              <a:latin typeface="Candara"/>
              <a:ea typeface="Calibri"/>
              <a:cs typeface="Candara"/>
              <a:sym typeface="Calibri"/>
            </a:endParaRPr>
          </a:p>
        </p:txBody>
      </p:sp>
      <p:sp>
        <p:nvSpPr>
          <p:cNvPr id="232" name="Shape 232"/>
          <p:cNvSpPr/>
          <p:nvPr/>
        </p:nvSpPr>
        <p:spPr>
          <a:xfrm>
            <a:off x="1774249" y="4436799"/>
            <a:ext cx="184800" cy="1020000"/>
          </a:xfrm>
          <a:prstGeom prst="leftBrace">
            <a:avLst>
              <a:gd name="adj1" fmla="val 0"/>
              <a:gd name="adj2" fmla="val 50000"/>
            </a:avLst>
          </a:prstGeom>
          <a:noFill/>
          <a:ln w="25400" cap="flat" cmpd="sng">
            <a:solidFill>
              <a:srgbClr val="4F81BD"/>
            </a:solidFill>
            <a:prstDash val="solid"/>
            <a:miter/>
            <a:headEnd type="none" w="med" len="med"/>
            <a:tailEnd type="none" w="med" len="med"/>
          </a:ln>
          <a:effectLst>
            <a:outerShdw blurRad="63500" dist="20000" dir="5400000">
              <a:srgbClr val="000000">
                <a:alpha val="3765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3" name="Shape 233"/>
          <p:cNvSpPr/>
          <p:nvPr/>
        </p:nvSpPr>
        <p:spPr>
          <a:xfrm>
            <a:off x="1774246" y="5552542"/>
            <a:ext cx="210900" cy="791100"/>
          </a:xfrm>
          <a:prstGeom prst="leftBrace">
            <a:avLst>
              <a:gd name="adj1" fmla="val 463"/>
              <a:gd name="adj2" fmla="val 50000"/>
            </a:avLst>
          </a:prstGeom>
          <a:noFill/>
          <a:ln w="25400" cap="flat" cmpd="sng">
            <a:solidFill>
              <a:srgbClr val="4F81BD"/>
            </a:solidFill>
            <a:prstDash val="solid"/>
            <a:miter/>
            <a:headEnd type="none" w="med" len="med"/>
            <a:tailEnd type="none" w="med" len="med"/>
          </a:ln>
          <a:effectLst>
            <a:outerShdw blurRad="63500" dist="20000" dir="5400000">
              <a:srgbClr val="000000">
                <a:alpha val="3765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4" name="Shape 234"/>
          <p:cNvSpPr txBox="1"/>
          <p:nvPr/>
        </p:nvSpPr>
        <p:spPr>
          <a:xfrm>
            <a:off x="577788" y="4679498"/>
            <a:ext cx="1028700" cy="515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F497D"/>
              </a:buClr>
              <a:buSzPct val="25000"/>
              <a:buFont typeface="Arial"/>
              <a:buNone/>
            </a:pPr>
            <a:r>
              <a:rPr lang="en-US" sz="1600" b="0" i="0" u="none" dirty="0">
                <a:solidFill>
                  <a:srgbClr val="1F497D"/>
                </a:solidFill>
                <a:latin typeface="Arial"/>
                <a:ea typeface="Arial"/>
                <a:cs typeface="Arial"/>
                <a:sym typeface="Arial"/>
              </a:rPr>
              <a:t>Give all </a:t>
            </a:r>
            <a:r>
              <a:rPr lang="en-US" sz="1600" b="0" i="0" u="none" dirty="0" smtClean="0">
                <a:solidFill>
                  <a:srgbClr val="1F497D"/>
                </a:solidFill>
                <a:latin typeface="Arial"/>
                <a:ea typeface="Arial"/>
                <a:cs typeface="Arial"/>
                <a:sym typeface="Arial"/>
              </a:rPr>
              <a:t>together initially </a:t>
            </a:r>
            <a:endParaRPr lang="en-US" sz="1600" b="0" i="0" u="none" dirty="0">
              <a:solidFill>
                <a:srgbClr val="1F497D"/>
              </a:solidFill>
              <a:latin typeface="Arial"/>
              <a:ea typeface="Arial"/>
              <a:cs typeface="Arial"/>
              <a:sym typeface="Arial"/>
            </a:endParaRPr>
          </a:p>
        </p:txBody>
      </p:sp>
      <p:sp>
        <p:nvSpPr>
          <p:cNvPr id="235" name="Shape 235"/>
          <p:cNvSpPr txBox="1"/>
          <p:nvPr/>
        </p:nvSpPr>
        <p:spPr>
          <a:xfrm>
            <a:off x="577800" y="5514751"/>
            <a:ext cx="1364100" cy="866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F497D"/>
              </a:buClr>
              <a:buSzPct val="25000"/>
              <a:buFont typeface="Arial"/>
              <a:buNone/>
            </a:pPr>
            <a:r>
              <a:rPr lang="en-US" sz="1600" b="0" i="0" u="none">
                <a:solidFill>
                  <a:srgbClr val="1F497D"/>
                </a:solidFill>
                <a:latin typeface="Arial"/>
                <a:ea typeface="Arial"/>
                <a:cs typeface="Arial"/>
                <a:sym typeface="Arial"/>
              </a:rPr>
              <a:t>Give if needed with senior input</a:t>
            </a:r>
          </a:p>
        </p:txBody>
      </p:sp>
      <p:sp>
        <p:nvSpPr>
          <p:cNvPr id="236" name="Shape 236"/>
          <p:cNvSpPr txBox="1"/>
          <p:nvPr/>
        </p:nvSpPr>
        <p:spPr>
          <a:xfrm>
            <a:off x="162524" y="791475"/>
            <a:ext cx="8568300" cy="3003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b="0" i="0" u="none" dirty="0">
                <a:solidFill>
                  <a:srgbClr val="000000"/>
                </a:solidFill>
                <a:latin typeface="Candara"/>
                <a:ea typeface="Arial"/>
                <a:cs typeface="Candara"/>
                <a:sym typeface="Arial"/>
              </a:rPr>
              <a:t>Classifying asthma severity</a:t>
            </a:r>
          </a:p>
          <a:p>
            <a:pPr marL="0" marR="0" lvl="0" indent="0" algn="l" rtl="0">
              <a:lnSpc>
                <a:spcPct val="100000"/>
              </a:lnSpc>
              <a:spcBef>
                <a:spcPts val="0"/>
              </a:spcBef>
              <a:spcAft>
                <a:spcPts val="0"/>
              </a:spcAft>
              <a:buClr>
                <a:srgbClr val="000000"/>
              </a:buClr>
              <a:buSzPct val="100000"/>
              <a:buFont typeface="Arial"/>
              <a:buChar char="•"/>
            </a:pPr>
            <a:r>
              <a:rPr lang="en-US" b="0" i="0" u="none" dirty="0">
                <a:solidFill>
                  <a:srgbClr val="000000"/>
                </a:solidFill>
                <a:latin typeface="Candara"/>
                <a:ea typeface="Arial"/>
                <a:cs typeface="Candara"/>
                <a:sym typeface="Arial"/>
              </a:rPr>
              <a:t>Life-threatening (PEFR &lt;33%): </a:t>
            </a:r>
            <a:r>
              <a:rPr lang="en-US" b="1" i="0" u="none" dirty="0">
                <a:solidFill>
                  <a:srgbClr val="000000"/>
                </a:solidFill>
                <a:latin typeface="Candara"/>
                <a:ea typeface="Arial"/>
                <a:cs typeface="Candara"/>
                <a:sym typeface="Arial"/>
              </a:rPr>
              <a:t>33,92 CHEST</a:t>
            </a:r>
          </a:p>
          <a:p>
            <a:pPr marL="0" marR="0" lvl="0" indent="0" algn="l" rtl="0">
              <a:lnSpc>
                <a:spcPct val="100000"/>
              </a:lnSpc>
              <a:spcBef>
                <a:spcPts val="0"/>
              </a:spcBef>
              <a:spcAft>
                <a:spcPts val="0"/>
              </a:spcAft>
              <a:buClr>
                <a:srgbClr val="000000"/>
              </a:buClr>
              <a:buSzPct val="100000"/>
              <a:buFont typeface="Courier New"/>
              <a:buChar char="•"/>
            </a:pPr>
            <a:r>
              <a:rPr lang="en-US" b="1" i="0" u="none" dirty="0">
                <a:solidFill>
                  <a:srgbClr val="000000"/>
                </a:solidFill>
                <a:latin typeface="Candara"/>
                <a:ea typeface="Arial"/>
                <a:cs typeface="Candara"/>
                <a:sym typeface="Arial"/>
              </a:rPr>
              <a:t>33</a:t>
            </a:r>
            <a:r>
              <a:rPr lang="en-US" b="0" i="0" u="none" dirty="0">
                <a:solidFill>
                  <a:srgbClr val="000000"/>
                </a:solidFill>
                <a:latin typeface="Candara"/>
                <a:ea typeface="Arial"/>
                <a:cs typeface="Candara"/>
                <a:sym typeface="Arial"/>
              </a:rPr>
              <a:t>: PEFR &lt;33% predicted</a:t>
            </a:r>
          </a:p>
          <a:p>
            <a:pPr marL="0" marR="0" lvl="0" indent="0" algn="l" rtl="0">
              <a:lnSpc>
                <a:spcPct val="100000"/>
              </a:lnSpc>
              <a:spcBef>
                <a:spcPts val="0"/>
              </a:spcBef>
              <a:spcAft>
                <a:spcPts val="0"/>
              </a:spcAft>
              <a:buClr>
                <a:srgbClr val="000000"/>
              </a:buClr>
              <a:buSzPct val="100000"/>
              <a:buFont typeface="Courier New"/>
              <a:buChar char="•"/>
            </a:pPr>
            <a:r>
              <a:rPr lang="en-US" b="1" i="0" u="none" dirty="0">
                <a:solidFill>
                  <a:srgbClr val="000000"/>
                </a:solidFill>
                <a:latin typeface="Candara"/>
                <a:ea typeface="Arial"/>
                <a:cs typeface="Candara"/>
                <a:sym typeface="Arial"/>
              </a:rPr>
              <a:t>92</a:t>
            </a:r>
            <a:r>
              <a:rPr lang="en-US" b="0" i="0" u="none" dirty="0">
                <a:solidFill>
                  <a:srgbClr val="000000"/>
                </a:solidFill>
                <a:latin typeface="Candara"/>
                <a:ea typeface="Arial"/>
                <a:cs typeface="Candara"/>
                <a:sym typeface="Arial"/>
              </a:rPr>
              <a:t>: </a:t>
            </a:r>
            <a:r>
              <a:rPr lang="en-US" b="0" i="0" u="none" dirty="0" err="1">
                <a:solidFill>
                  <a:srgbClr val="000000"/>
                </a:solidFill>
                <a:latin typeface="Candara"/>
                <a:ea typeface="Arial"/>
                <a:cs typeface="Candara"/>
                <a:sym typeface="Arial"/>
              </a:rPr>
              <a:t>Sats</a:t>
            </a:r>
            <a:r>
              <a:rPr lang="en-US" b="0" i="0" u="none" dirty="0">
                <a:solidFill>
                  <a:srgbClr val="000000"/>
                </a:solidFill>
                <a:latin typeface="Candara"/>
                <a:ea typeface="Arial"/>
                <a:cs typeface="Candara"/>
                <a:sym typeface="Arial"/>
              </a:rPr>
              <a:t> &lt;92%</a:t>
            </a:r>
          </a:p>
          <a:p>
            <a:pPr marL="0" marR="0" lvl="0" indent="0" algn="l" rtl="0">
              <a:lnSpc>
                <a:spcPct val="100000"/>
              </a:lnSpc>
              <a:spcBef>
                <a:spcPts val="0"/>
              </a:spcBef>
              <a:spcAft>
                <a:spcPts val="0"/>
              </a:spcAft>
              <a:buClr>
                <a:srgbClr val="000000"/>
              </a:buClr>
              <a:buSzPct val="100000"/>
              <a:buFont typeface="Courier New"/>
              <a:buChar char="•"/>
            </a:pPr>
            <a:r>
              <a:rPr lang="en-US" b="1" i="0" u="none" dirty="0">
                <a:solidFill>
                  <a:srgbClr val="000000"/>
                </a:solidFill>
                <a:latin typeface="Candara"/>
                <a:ea typeface="Arial"/>
                <a:cs typeface="Candara"/>
                <a:sym typeface="Arial"/>
              </a:rPr>
              <a:t>C</a:t>
            </a:r>
            <a:r>
              <a:rPr lang="en-US" b="0" i="0" u="none" dirty="0">
                <a:solidFill>
                  <a:srgbClr val="000000"/>
                </a:solidFill>
                <a:latin typeface="Candara"/>
                <a:ea typeface="Arial"/>
                <a:cs typeface="Candara"/>
                <a:sym typeface="Arial"/>
              </a:rPr>
              <a:t>yanosis</a:t>
            </a:r>
          </a:p>
          <a:p>
            <a:pPr marL="0" marR="0" lvl="0" indent="0" algn="l" rtl="0">
              <a:lnSpc>
                <a:spcPct val="100000"/>
              </a:lnSpc>
              <a:spcBef>
                <a:spcPts val="0"/>
              </a:spcBef>
              <a:spcAft>
                <a:spcPts val="0"/>
              </a:spcAft>
              <a:buClr>
                <a:srgbClr val="000000"/>
              </a:buClr>
              <a:buSzPct val="100000"/>
              <a:buFont typeface="Courier New"/>
              <a:buChar char="•"/>
            </a:pPr>
            <a:r>
              <a:rPr lang="en-US" b="1" i="0" u="none" dirty="0">
                <a:solidFill>
                  <a:srgbClr val="000000"/>
                </a:solidFill>
                <a:latin typeface="Candara"/>
                <a:ea typeface="Arial"/>
                <a:cs typeface="Candara"/>
                <a:sym typeface="Arial"/>
              </a:rPr>
              <a:t>H</a:t>
            </a:r>
            <a:r>
              <a:rPr lang="en-US" b="0" i="0" u="none" dirty="0">
                <a:solidFill>
                  <a:srgbClr val="000000"/>
                </a:solidFill>
                <a:latin typeface="Candara"/>
                <a:ea typeface="Arial"/>
                <a:cs typeface="Candara"/>
                <a:sym typeface="Arial"/>
              </a:rPr>
              <a:t>ypotension</a:t>
            </a:r>
          </a:p>
          <a:p>
            <a:pPr marL="0" marR="0" lvl="0" indent="0" algn="l" rtl="0">
              <a:lnSpc>
                <a:spcPct val="100000"/>
              </a:lnSpc>
              <a:spcBef>
                <a:spcPts val="0"/>
              </a:spcBef>
              <a:spcAft>
                <a:spcPts val="0"/>
              </a:spcAft>
              <a:buClr>
                <a:srgbClr val="000000"/>
              </a:buClr>
              <a:buSzPct val="100000"/>
              <a:buFont typeface="Courier New"/>
              <a:buChar char="•"/>
            </a:pPr>
            <a:r>
              <a:rPr lang="en-US" b="1" i="0" u="none" dirty="0">
                <a:solidFill>
                  <a:srgbClr val="000000"/>
                </a:solidFill>
                <a:latin typeface="Candara"/>
                <a:ea typeface="Arial"/>
                <a:cs typeface="Candara"/>
                <a:sym typeface="Arial"/>
              </a:rPr>
              <a:t>E</a:t>
            </a:r>
            <a:r>
              <a:rPr lang="en-US" b="0" i="0" u="none" dirty="0">
                <a:solidFill>
                  <a:srgbClr val="000000"/>
                </a:solidFill>
                <a:latin typeface="Candara"/>
                <a:ea typeface="Arial"/>
                <a:cs typeface="Candara"/>
                <a:sym typeface="Arial"/>
              </a:rPr>
              <a:t>xhaustion</a:t>
            </a:r>
          </a:p>
          <a:p>
            <a:pPr marL="0" marR="0" lvl="0" indent="0" algn="l" rtl="0">
              <a:lnSpc>
                <a:spcPct val="100000"/>
              </a:lnSpc>
              <a:spcBef>
                <a:spcPts val="0"/>
              </a:spcBef>
              <a:spcAft>
                <a:spcPts val="0"/>
              </a:spcAft>
              <a:buClr>
                <a:srgbClr val="000000"/>
              </a:buClr>
              <a:buSzPct val="100000"/>
              <a:buFont typeface="Courier New"/>
              <a:buChar char="•"/>
            </a:pPr>
            <a:r>
              <a:rPr lang="en-US" b="1" i="0" u="none" dirty="0">
                <a:solidFill>
                  <a:srgbClr val="000000"/>
                </a:solidFill>
                <a:latin typeface="Candara"/>
                <a:ea typeface="Arial"/>
                <a:cs typeface="Candara"/>
                <a:sym typeface="Arial"/>
              </a:rPr>
              <a:t>S</a:t>
            </a:r>
            <a:r>
              <a:rPr lang="en-US" b="0" i="0" u="none" dirty="0">
                <a:solidFill>
                  <a:srgbClr val="000000"/>
                </a:solidFill>
                <a:latin typeface="Candara"/>
                <a:ea typeface="Arial"/>
                <a:cs typeface="Candara"/>
                <a:sym typeface="Arial"/>
              </a:rPr>
              <a:t>ilent chest</a:t>
            </a:r>
          </a:p>
          <a:p>
            <a:pPr marL="0" marR="0" lvl="0" indent="0" algn="l" rtl="0">
              <a:lnSpc>
                <a:spcPct val="100000"/>
              </a:lnSpc>
              <a:spcBef>
                <a:spcPts val="0"/>
              </a:spcBef>
              <a:spcAft>
                <a:spcPts val="0"/>
              </a:spcAft>
              <a:buClr>
                <a:srgbClr val="000000"/>
              </a:buClr>
              <a:buSzPct val="100000"/>
              <a:buFont typeface="Courier New"/>
              <a:buChar char="•"/>
            </a:pPr>
            <a:r>
              <a:rPr lang="en-US" b="1" i="0" u="none" dirty="0" smtClean="0">
                <a:solidFill>
                  <a:srgbClr val="000000"/>
                </a:solidFill>
                <a:latin typeface="Candara"/>
                <a:ea typeface="Arial"/>
                <a:cs typeface="Candara"/>
                <a:sym typeface="Arial"/>
              </a:rPr>
              <a:t>T</a:t>
            </a:r>
            <a:r>
              <a:rPr lang="en-US" b="0" i="0" u="none" dirty="0" smtClean="0">
                <a:solidFill>
                  <a:srgbClr val="000000"/>
                </a:solidFill>
                <a:latin typeface="Candara"/>
                <a:ea typeface="Arial"/>
                <a:cs typeface="Candara"/>
                <a:sym typeface="Arial"/>
              </a:rPr>
              <a:t>achycardia</a:t>
            </a:r>
            <a:endParaRPr lang="en-US" b="0" i="0" u="none" dirty="0">
              <a:solidFill>
                <a:srgbClr val="000000"/>
              </a:solidFill>
              <a:latin typeface="Candara"/>
              <a:ea typeface="Arial"/>
              <a:cs typeface="Candara"/>
              <a:sym typeface="Arial"/>
            </a:endParaRPr>
          </a:p>
          <a:p>
            <a:pPr marL="0" marR="0" lvl="0" indent="0" algn="l" rtl="0">
              <a:lnSpc>
                <a:spcPct val="100000"/>
              </a:lnSpc>
              <a:spcBef>
                <a:spcPts val="0"/>
              </a:spcBef>
              <a:spcAft>
                <a:spcPts val="0"/>
              </a:spcAft>
              <a:buClr>
                <a:srgbClr val="000000"/>
              </a:buClr>
              <a:buSzPct val="100000"/>
              <a:buFont typeface="Arial"/>
              <a:buChar char="•"/>
            </a:pPr>
            <a:r>
              <a:rPr lang="en-US" b="0" i="0" u="none" dirty="0">
                <a:solidFill>
                  <a:srgbClr val="000000"/>
                </a:solidFill>
                <a:latin typeface="Candara"/>
                <a:ea typeface="Arial"/>
                <a:cs typeface="Candara"/>
                <a:sym typeface="Arial"/>
              </a:rPr>
              <a:t>Severe (PEFR &lt;50%): Can’t complete sentences, RR&gt;25, PR&gt;110</a:t>
            </a:r>
          </a:p>
          <a:p>
            <a:pPr marL="0" marR="0" lvl="0" indent="0" algn="l" rtl="0">
              <a:lnSpc>
                <a:spcPct val="100000"/>
              </a:lnSpc>
              <a:spcBef>
                <a:spcPts val="0"/>
              </a:spcBef>
              <a:spcAft>
                <a:spcPts val="0"/>
              </a:spcAft>
              <a:buClr>
                <a:srgbClr val="000000"/>
              </a:buClr>
              <a:buSzPct val="100000"/>
              <a:buFont typeface="Arial"/>
              <a:buChar char="•"/>
            </a:pPr>
            <a:r>
              <a:rPr lang="en-US" b="0" i="0" u="none" dirty="0">
                <a:solidFill>
                  <a:srgbClr val="000000"/>
                </a:solidFill>
                <a:latin typeface="Candara"/>
                <a:ea typeface="Arial"/>
                <a:cs typeface="Candara"/>
                <a:sym typeface="Arial"/>
              </a:rPr>
              <a:t>Moderate (PEFR &lt;75%)</a:t>
            </a:r>
          </a:p>
          <a:p>
            <a:pPr marL="0" marR="0" lvl="0" indent="0" algn="l" rtl="0">
              <a:lnSpc>
                <a:spcPct val="100000"/>
              </a:lnSpc>
              <a:spcBef>
                <a:spcPts val="0"/>
              </a:spcBef>
              <a:spcAft>
                <a:spcPts val="0"/>
              </a:spcAft>
              <a:buClr>
                <a:srgbClr val="000000"/>
              </a:buClr>
              <a:buSzPct val="100000"/>
              <a:buFont typeface="Arial"/>
              <a:buChar char="•"/>
            </a:pPr>
            <a:r>
              <a:rPr lang="en-US" b="0" i="0" u="none" dirty="0">
                <a:solidFill>
                  <a:srgbClr val="000000"/>
                </a:solidFill>
                <a:latin typeface="Candara"/>
                <a:ea typeface="Arial"/>
                <a:cs typeface="Candara"/>
                <a:sym typeface="Arial"/>
              </a:rPr>
              <a:t>Mild (PEFR &gt;75%)</a:t>
            </a:r>
          </a:p>
        </p:txBody>
      </p:sp>
    </p:spTree>
    <p:extLst>
      <p:ext uri="{BB962C8B-B14F-4D97-AF65-F5344CB8AC3E}">
        <p14:creationId xmlns:p14="http://schemas.microsoft.com/office/powerpoint/2010/main" val="3572611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42" name="Shape 242"/>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243" name="Shape 243"/>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Case 1</a:t>
            </a:r>
          </a:p>
        </p:txBody>
      </p:sp>
      <p:sp>
        <p:nvSpPr>
          <p:cNvPr id="244" name="Shape 244"/>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Shape 245"/>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Shape 246"/>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247" name="Shape 247"/>
          <p:cNvSpPr txBox="1">
            <a:spLocks noGrp="1"/>
          </p:cNvSpPr>
          <p:nvPr>
            <p:ph type="body" idx="1"/>
          </p:nvPr>
        </p:nvSpPr>
        <p:spPr>
          <a:xfrm>
            <a:off x="603450" y="1772456"/>
            <a:ext cx="7937100" cy="4526100"/>
          </a:xfrm>
          <a:prstGeom prst="rect">
            <a:avLst/>
          </a:prstGeom>
        </p:spPr>
        <p:txBody>
          <a:bodyPr lIns="91425" tIns="91425" rIns="91425" bIns="91425" anchor="t" anchorCtr="0">
            <a:noAutofit/>
          </a:bodyPr>
          <a:lstStyle/>
          <a:p>
            <a:pPr marL="0" lvl="0" indent="0" algn="ctr" rtl="0">
              <a:lnSpc>
                <a:spcPct val="114000"/>
              </a:lnSpc>
              <a:spcBef>
                <a:spcPts val="0"/>
              </a:spcBef>
              <a:buNone/>
            </a:pPr>
            <a:r>
              <a:rPr lang="en-US" sz="2000" dirty="0">
                <a:highlight>
                  <a:srgbClr val="FFFFFF"/>
                </a:highlight>
                <a:latin typeface="Candara"/>
                <a:ea typeface="Arial"/>
                <a:cs typeface="Candara"/>
                <a:sym typeface="Arial"/>
              </a:rPr>
              <a:t>Janet is a 79-year-old </a:t>
            </a:r>
          </a:p>
          <a:p>
            <a:pPr marL="0" lvl="0" indent="0" algn="ctr" rtl="0">
              <a:lnSpc>
                <a:spcPct val="114000"/>
              </a:lnSpc>
              <a:spcBef>
                <a:spcPts val="0"/>
              </a:spcBef>
              <a:buNone/>
            </a:pPr>
            <a:r>
              <a:rPr lang="en-US" sz="2000" dirty="0">
                <a:highlight>
                  <a:srgbClr val="FFFFFF"/>
                </a:highlight>
                <a:latin typeface="Candara"/>
                <a:ea typeface="Arial"/>
                <a:cs typeface="Candara"/>
                <a:sym typeface="Arial"/>
              </a:rPr>
              <a:t>Smokes cigarettes </a:t>
            </a:r>
          </a:p>
          <a:p>
            <a:pPr marL="0" lvl="0" indent="0" algn="ctr" rtl="0">
              <a:lnSpc>
                <a:spcPct val="114000"/>
              </a:lnSpc>
              <a:spcBef>
                <a:spcPts val="0"/>
              </a:spcBef>
              <a:buNone/>
            </a:pPr>
            <a:r>
              <a:rPr lang="en-US" sz="2000" dirty="0">
                <a:highlight>
                  <a:srgbClr val="FFFFFF"/>
                </a:highlight>
                <a:latin typeface="Candara"/>
                <a:ea typeface="Arial"/>
                <a:cs typeface="Candara"/>
                <a:sym typeface="Arial"/>
              </a:rPr>
              <a:t>History of </a:t>
            </a:r>
            <a:r>
              <a:rPr lang="en-US" sz="2000" dirty="0" smtClean="0">
                <a:highlight>
                  <a:srgbClr val="FFFFFF"/>
                </a:highlight>
                <a:latin typeface="Candara"/>
                <a:ea typeface="Arial"/>
                <a:cs typeface="Candara"/>
                <a:sym typeface="Arial"/>
              </a:rPr>
              <a:t>angina</a:t>
            </a:r>
            <a:endParaRPr lang="en-US" sz="2000" dirty="0">
              <a:highlight>
                <a:srgbClr val="FFFFFF"/>
              </a:highlight>
              <a:latin typeface="Candara"/>
              <a:ea typeface="Arial"/>
              <a:cs typeface="Candara"/>
              <a:sym typeface="Arial"/>
            </a:endParaRPr>
          </a:p>
          <a:p>
            <a:pPr marL="0" lvl="0" indent="0" algn="ctr" rtl="0">
              <a:lnSpc>
                <a:spcPct val="114000"/>
              </a:lnSpc>
              <a:spcBef>
                <a:spcPts val="0"/>
              </a:spcBef>
              <a:buNone/>
            </a:pPr>
            <a:endParaRPr lang="en-US" sz="2000" dirty="0">
              <a:highlight>
                <a:srgbClr val="FFFFFF"/>
              </a:highlight>
              <a:latin typeface="Candara"/>
              <a:ea typeface="Arial"/>
              <a:cs typeface="Candara"/>
              <a:sym typeface="Arial"/>
            </a:endParaRPr>
          </a:p>
          <a:p>
            <a:pPr marL="0" lvl="0" indent="0" algn="ctr" rtl="0">
              <a:lnSpc>
                <a:spcPct val="114000"/>
              </a:lnSpc>
              <a:spcBef>
                <a:spcPts val="0"/>
              </a:spcBef>
              <a:buNone/>
            </a:pPr>
            <a:endParaRPr sz="2000" dirty="0">
              <a:highlight>
                <a:srgbClr val="FFFFFF"/>
              </a:highlight>
              <a:latin typeface="Candara"/>
              <a:ea typeface="Arial"/>
              <a:cs typeface="Candara"/>
              <a:sym typeface="Arial"/>
            </a:endParaRPr>
          </a:p>
          <a:p>
            <a:pPr marL="0" lvl="0" indent="0" algn="ctr" rtl="0">
              <a:lnSpc>
                <a:spcPct val="114000"/>
              </a:lnSpc>
              <a:spcBef>
                <a:spcPts val="0"/>
              </a:spcBef>
              <a:buNone/>
            </a:pPr>
            <a:r>
              <a:rPr lang="en-US" sz="2000" dirty="0">
                <a:highlight>
                  <a:srgbClr val="FFFFFF"/>
                </a:highlight>
                <a:latin typeface="Candara"/>
                <a:ea typeface="Arial"/>
                <a:cs typeface="Candara"/>
                <a:sym typeface="Arial"/>
              </a:rPr>
              <a:t>Presents to your accident and emergency (A&amp;E) department with</a:t>
            </a:r>
          </a:p>
          <a:p>
            <a:pPr marL="0" lvl="0" indent="0" algn="ctr" rtl="0">
              <a:lnSpc>
                <a:spcPct val="114000"/>
              </a:lnSpc>
              <a:spcBef>
                <a:spcPts val="0"/>
              </a:spcBef>
              <a:buNone/>
            </a:pPr>
            <a:r>
              <a:rPr lang="en-US" sz="2000" b="1" dirty="0">
                <a:highlight>
                  <a:srgbClr val="FFFFFF"/>
                </a:highlight>
                <a:latin typeface="Candara"/>
                <a:ea typeface="Arial"/>
                <a:cs typeface="Candara"/>
                <a:sym typeface="Arial"/>
              </a:rPr>
              <a:t>chest pain</a:t>
            </a:r>
            <a:r>
              <a:rPr lang="en-US" sz="2000" dirty="0">
                <a:highlight>
                  <a:srgbClr val="FFFFFF"/>
                </a:highlight>
                <a:latin typeface="Candara"/>
                <a:ea typeface="Arial"/>
                <a:cs typeface="Candara"/>
                <a:sym typeface="Arial"/>
              </a:rPr>
              <a:t> worse on inspiration and </a:t>
            </a:r>
            <a:r>
              <a:rPr lang="en-US" sz="2000" b="1" dirty="0">
                <a:highlight>
                  <a:srgbClr val="FFFFFF"/>
                </a:highlight>
                <a:latin typeface="Candara"/>
                <a:ea typeface="Arial"/>
                <a:cs typeface="Candara"/>
                <a:sym typeface="Arial"/>
              </a:rPr>
              <a:t>shortness of breath</a:t>
            </a:r>
          </a:p>
          <a:p>
            <a:pPr marL="0" lvl="0" indent="0" rtl="0">
              <a:lnSpc>
                <a:spcPct val="114000"/>
              </a:lnSpc>
              <a:spcBef>
                <a:spcPts val="0"/>
              </a:spcBef>
              <a:buNone/>
            </a:pPr>
            <a:endParaRPr sz="1400" dirty="0">
              <a:highlight>
                <a:srgbClr val="FFFFFF"/>
              </a:highlight>
              <a:latin typeface="Arial"/>
              <a:ea typeface="Arial"/>
              <a:cs typeface="Arial"/>
              <a:sym typeface="Arial"/>
            </a:endParaRPr>
          </a:p>
          <a:p>
            <a:pPr marL="0" lvl="0" indent="0" rtl="0">
              <a:lnSpc>
                <a:spcPct val="114000"/>
              </a:lnSpc>
              <a:spcBef>
                <a:spcPts val="0"/>
              </a:spcBef>
              <a:buNone/>
            </a:pPr>
            <a:endParaRPr sz="1400" dirty="0">
              <a:highlight>
                <a:srgbClr val="FFFFFF"/>
              </a:highlight>
              <a:latin typeface="Arial"/>
              <a:ea typeface="Arial"/>
              <a:cs typeface="Arial"/>
              <a:sym typeface="Arial"/>
            </a:endParaRPr>
          </a:p>
          <a:p>
            <a:pPr marL="0" lvl="0" indent="0" rtl="0">
              <a:lnSpc>
                <a:spcPct val="114000"/>
              </a:lnSpc>
              <a:spcBef>
                <a:spcPts val="0"/>
              </a:spcBef>
              <a:buNone/>
            </a:pPr>
            <a:endParaRPr sz="1400" dirty="0">
              <a:highlight>
                <a:srgbClr val="FFFFFF"/>
              </a:highlight>
              <a:latin typeface="Arial"/>
              <a:ea typeface="Arial"/>
              <a:cs typeface="Arial"/>
              <a:sym typeface="Arial"/>
            </a:endParaRPr>
          </a:p>
          <a:p>
            <a:pPr lvl="0" rtl="0">
              <a:spcBef>
                <a:spcPts val="0"/>
              </a:spcBef>
              <a:buNone/>
            </a:pPr>
            <a:endParaRPr dirty="0"/>
          </a:p>
        </p:txBody>
      </p:sp>
    </p:spTree>
    <p:extLst>
      <p:ext uri="{BB962C8B-B14F-4D97-AF65-F5344CB8AC3E}">
        <p14:creationId xmlns:p14="http://schemas.microsoft.com/office/powerpoint/2010/main" val="4112807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53" name="Shape 253"/>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254" name="Shape 254"/>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Pulmonary Embolism</a:t>
            </a:r>
          </a:p>
        </p:txBody>
      </p:sp>
      <p:sp>
        <p:nvSpPr>
          <p:cNvPr id="255" name="Shape 255"/>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Shape 256"/>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Shape 257"/>
          <p:cNvSpPr txBox="1"/>
          <p:nvPr/>
        </p:nvSpPr>
        <p:spPr>
          <a:xfrm>
            <a:off x="426198" y="1094400"/>
            <a:ext cx="8491500" cy="1179900"/>
          </a:xfrm>
          <a:prstGeom prst="rect">
            <a:avLst/>
          </a:prstGeom>
          <a:noFill/>
          <a:ln>
            <a:noFill/>
          </a:ln>
        </p:spPr>
        <p:txBody>
          <a:bodyPr lIns="91425" tIns="45700" rIns="91425" bIns="45700" anchor="t" anchorCtr="0">
            <a:noAutofit/>
          </a:bodyPr>
          <a:lstStyle/>
          <a:p>
            <a:pPr marL="457200" lvl="0" indent="-419100" rtl="0">
              <a:lnSpc>
                <a:spcPct val="150000"/>
              </a:lnSpc>
              <a:spcBef>
                <a:spcPts val="0"/>
              </a:spcBef>
              <a:buClr>
                <a:schemeClr val="dk1"/>
              </a:buClr>
              <a:buSzPct val="100000"/>
              <a:buFont typeface="Calibri"/>
              <a:buChar char="●"/>
            </a:pPr>
            <a:r>
              <a:rPr lang="en-US" sz="2400" b="1" dirty="0" smtClean="0">
                <a:solidFill>
                  <a:srgbClr val="660066"/>
                </a:solidFill>
                <a:latin typeface="Candara"/>
                <a:ea typeface="Calibri"/>
                <a:cs typeface="Candara"/>
                <a:sym typeface="Calibri"/>
              </a:rPr>
              <a:t>Definition: </a:t>
            </a:r>
            <a:r>
              <a:rPr lang="en-US" sz="2400" dirty="0">
                <a:solidFill>
                  <a:schemeClr val="dk1"/>
                </a:solidFill>
                <a:latin typeface="Candara"/>
                <a:ea typeface="Calibri"/>
                <a:cs typeface="Candara"/>
                <a:sym typeface="Calibri"/>
              </a:rPr>
              <a:t>Blockage of pulmonary artery or one of its branches in the lung by a venous thromboembolism</a:t>
            </a:r>
          </a:p>
          <a:p>
            <a:pPr marL="457200" lvl="0" indent="-419100" rtl="0">
              <a:lnSpc>
                <a:spcPct val="150000"/>
              </a:lnSpc>
              <a:spcBef>
                <a:spcPts val="0"/>
              </a:spcBef>
              <a:buClr>
                <a:schemeClr val="dk1"/>
              </a:buClr>
              <a:buSzPct val="100000"/>
              <a:buChar char="●"/>
            </a:pPr>
            <a:r>
              <a:rPr lang="en-US" sz="2400" b="1" dirty="0">
                <a:solidFill>
                  <a:srgbClr val="660066"/>
                </a:solidFill>
                <a:latin typeface="Candara"/>
                <a:ea typeface="Calibri"/>
                <a:cs typeface="Candara"/>
                <a:sym typeface="Calibri"/>
              </a:rPr>
              <a:t>Aetiology/PP: </a:t>
            </a:r>
            <a:r>
              <a:rPr lang="en-US" sz="2400" dirty="0">
                <a:solidFill>
                  <a:schemeClr val="dk1"/>
                </a:solidFill>
                <a:latin typeface="Candara"/>
                <a:ea typeface="Calibri"/>
                <a:cs typeface="Candara"/>
                <a:sym typeface="Calibri"/>
              </a:rPr>
              <a:t>DVT forms in leg (</a:t>
            </a:r>
            <a:r>
              <a:rPr lang="en-US" sz="2400" dirty="0" err="1">
                <a:solidFill>
                  <a:schemeClr val="dk1"/>
                </a:solidFill>
                <a:latin typeface="Candara"/>
                <a:ea typeface="Calibri"/>
                <a:cs typeface="Candara"/>
                <a:sym typeface="Calibri"/>
              </a:rPr>
              <a:t>iliofemoral</a:t>
            </a:r>
            <a:r>
              <a:rPr lang="en-US" sz="2400" dirty="0">
                <a:solidFill>
                  <a:schemeClr val="dk1"/>
                </a:solidFill>
                <a:latin typeface="Candara"/>
                <a:ea typeface="Calibri"/>
                <a:cs typeface="Candara"/>
                <a:sym typeface="Calibri"/>
              </a:rPr>
              <a:t> veins) </a:t>
            </a:r>
            <a:r>
              <a:rPr lang="en-US" sz="2400" dirty="0">
                <a:solidFill>
                  <a:schemeClr val="dk1"/>
                </a:solidFill>
                <a:latin typeface="Candara"/>
                <a:ea typeface="Wingdings"/>
                <a:cs typeface="Candara"/>
                <a:sym typeface="Wingdings"/>
              </a:rPr>
              <a:t>→</a:t>
            </a:r>
            <a:r>
              <a:rPr lang="en-US" sz="2400" dirty="0">
                <a:solidFill>
                  <a:schemeClr val="dk1"/>
                </a:solidFill>
                <a:latin typeface="Candara"/>
                <a:ea typeface="Calibri"/>
                <a:cs typeface="Candara"/>
                <a:sym typeface="Calibri"/>
              </a:rPr>
              <a:t> dislodges and travels to lung </a:t>
            </a:r>
            <a:r>
              <a:rPr lang="en-US" sz="2400" dirty="0">
                <a:solidFill>
                  <a:schemeClr val="dk1"/>
                </a:solidFill>
                <a:latin typeface="Candara"/>
                <a:ea typeface="Wingdings"/>
                <a:cs typeface="Candara"/>
                <a:sym typeface="Wingdings"/>
              </a:rPr>
              <a:t>→</a:t>
            </a:r>
            <a:r>
              <a:rPr lang="en-US" sz="2400" dirty="0">
                <a:solidFill>
                  <a:schemeClr val="dk1"/>
                </a:solidFill>
                <a:latin typeface="Candara"/>
                <a:ea typeface="Calibri"/>
                <a:cs typeface="Candara"/>
                <a:sym typeface="Calibri"/>
              </a:rPr>
              <a:t> occlusion; rarely R atrial </a:t>
            </a:r>
            <a:r>
              <a:rPr lang="en-US" sz="2400" dirty="0" err="1">
                <a:solidFill>
                  <a:schemeClr val="dk1"/>
                </a:solidFill>
                <a:latin typeface="Candara"/>
                <a:ea typeface="Calibri"/>
                <a:cs typeface="Candara"/>
                <a:sym typeface="Calibri"/>
              </a:rPr>
              <a:t>emb</a:t>
            </a:r>
            <a:endParaRPr lang="en-US" sz="2400" dirty="0">
              <a:solidFill>
                <a:schemeClr val="dk1"/>
              </a:solidFill>
              <a:latin typeface="Candara"/>
              <a:ea typeface="Calibri"/>
              <a:cs typeface="Candara"/>
              <a:sym typeface="Calibri"/>
            </a:endParaRPr>
          </a:p>
          <a:p>
            <a:pPr marL="457200" lvl="0" indent="-419100" rtl="0">
              <a:lnSpc>
                <a:spcPct val="150000"/>
              </a:lnSpc>
              <a:spcBef>
                <a:spcPts val="0"/>
              </a:spcBef>
              <a:buClr>
                <a:schemeClr val="dk1"/>
              </a:buClr>
              <a:buSzPct val="100000"/>
              <a:buChar char="●"/>
            </a:pPr>
            <a:r>
              <a:rPr lang="en-US" sz="2400" b="1" dirty="0">
                <a:solidFill>
                  <a:srgbClr val="660066"/>
                </a:solidFill>
                <a:latin typeface="Candara"/>
                <a:ea typeface="Calibri"/>
                <a:cs typeface="Candara"/>
                <a:sym typeface="Calibri"/>
              </a:rPr>
              <a:t>Risk factors: </a:t>
            </a:r>
            <a:r>
              <a:rPr lang="en-US" sz="2400" dirty="0">
                <a:solidFill>
                  <a:schemeClr val="dk1"/>
                </a:solidFill>
                <a:latin typeface="Candara"/>
                <a:ea typeface="Calibri"/>
                <a:cs typeface="Candara"/>
                <a:sym typeface="Calibri"/>
              </a:rPr>
              <a:t>OCP, age &gt;65, immobility, pregnancy, </a:t>
            </a:r>
            <a:r>
              <a:rPr lang="en-US" sz="2400" dirty="0" smtClean="0">
                <a:solidFill>
                  <a:schemeClr val="dk1"/>
                </a:solidFill>
                <a:latin typeface="Candara"/>
                <a:ea typeface="Calibri"/>
                <a:cs typeface="Candara"/>
                <a:sym typeface="Calibri"/>
              </a:rPr>
              <a:t>malignancy, </a:t>
            </a:r>
            <a:r>
              <a:rPr lang="en-US" sz="2400" b="1" dirty="0">
                <a:solidFill>
                  <a:schemeClr val="dk1"/>
                </a:solidFill>
                <a:latin typeface="Candara"/>
                <a:ea typeface="Calibri"/>
                <a:cs typeface="Candara"/>
                <a:sym typeface="Calibri"/>
              </a:rPr>
              <a:t>recent surgery</a:t>
            </a:r>
            <a:r>
              <a:rPr lang="en-US" sz="2400" dirty="0">
                <a:solidFill>
                  <a:schemeClr val="dk1"/>
                </a:solidFill>
                <a:latin typeface="Candara"/>
                <a:ea typeface="Calibri"/>
                <a:cs typeface="Candara"/>
                <a:sym typeface="Calibri"/>
              </a:rPr>
              <a:t> (</a:t>
            </a:r>
            <a:r>
              <a:rPr lang="en-US" sz="2400" dirty="0" smtClean="0">
                <a:solidFill>
                  <a:schemeClr val="dk1"/>
                </a:solidFill>
                <a:latin typeface="Candara"/>
                <a:ea typeface="Calibri"/>
                <a:cs typeface="Candara"/>
                <a:sym typeface="Calibri"/>
              </a:rPr>
              <a:t>esp. </a:t>
            </a:r>
            <a:r>
              <a:rPr lang="en-US" sz="2400" dirty="0">
                <a:solidFill>
                  <a:schemeClr val="dk1"/>
                </a:solidFill>
                <a:latin typeface="Candara"/>
                <a:ea typeface="Calibri"/>
                <a:cs typeface="Candara"/>
                <a:sym typeface="Calibri"/>
              </a:rPr>
              <a:t>pelvic/lower limb), </a:t>
            </a:r>
            <a:r>
              <a:rPr lang="en-US" sz="2400" dirty="0" err="1">
                <a:solidFill>
                  <a:schemeClr val="dk1"/>
                </a:solidFill>
                <a:latin typeface="Candara"/>
                <a:ea typeface="Calibri"/>
                <a:cs typeface="Candara"/>
                <a:sym typeface="Calibri"/>
              </a:rPr>
              <a:t>prev</a:t>
            </a:r>
            <a:r>
              <a:rPr lang="en-US" sz="2400" dirty="0">
                <a:solidFill>
                  <a:schemeClr val="dk1"/>
                </a:solidFill>
                <a:latin typeface="Candara"/>
                <a:ea typeface="Calibri"/>
                <a:cs typeface="Candara"/>
                <a:sym typeface="Calibri"/>
              </a:rPr>
              <a:t> VTE, obesity</a:t>
            </a:r>
          </a:p>
          <a:p>
            <a:pPr marL="457200" lvl="0" indent="-298450" rtl="0">
              <a:lnSpc>
                <a:spcPct val="150000"/>
              </a:lnSpc>
              <a:spcBef>
                <a:spcPts val="0"/>
              </a:spcBef>
              <a:buClr>
                <a:schemeClr val="dk1"/>
              </a:buClr>
              <a:buFont typeface="Calibri"/>
              <a:buChar char="●"/>
            </a:pPr>
            <a:endParaRPr sz="1050" dirty="0">
              <a:solidFill>
                <a:schemeClr val="dk1"/>
              </a:solidFill>
              <a:latin typeface="Candara"/>
              <a:ea typeface="Calibri"/>
              <a:cs typeface="Candara"/>
              <a:sym typeface="Calibri"/>
            </a:endParaRPr>
          </a:p>
        </p:txBody>
      </p:sp>
    </p:spTree>
    <p:extLst>
      <p:ext uri="{BB962C8B-B14F-4D97-AF65-F5344CB8AC3E}">
        <p14:creationId xmlns:p14="http://schemas.microsoft.com/office/powerpoint/2010/main" val="1022898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63" name="Shape 263"/>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264" name="Shape 264"/>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Pulmonary Embolism - Signs and Symptoms</a:t>
            </a:r>
          </a:p>
        </p:txBody>
      </p:sp>
      <p:sp>
        <p:nvSpPr>
          <p:cNvPr id="265" name="Shape 265"/>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Shape 266"/>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 name="Shape 267"/>
          <p:cNvSpPr txBox="1"/>
          <p:nvPr/>
        </p:nvSpPr>
        <p:spPr>
          <a:xfrm>
            <a:off x="457199" y="1409172"/>
            <a:ext cx="8491500" cy="1179899"/>
          </a:xfrm>
          <a:prstGeom prst="rect">
            <a:avLst/>
          </a:prstGeom>
          <a:noFill/>
          <a:ln>
            <a:noFill/>
          </a:ln>
        </p:spPr>
        <p:txBody>
          <a:bodyPr lIns="91425" tIns="45700" rIns="91425" bIns="45700" anchor="t" anchorCtr="0">
            <a:noAutofit/>
          </a:bodyPr>
          <a:lstStyle/>
          <a:p>
            <a:pPr lvl="0" rtl="0">
              <a:lnSpc>
                <a:spcPct val="150000"/>
              </a:lnSpc>
              <a:spcBef>
                <a:spcPts val="0"/>
              </a:spcBef>
              <a:buNone/>
            </a:pPr>
            <a:r>
              <a:rPr lang="en-US" sz="2400" b="1" dirty="0">
                <a:solidFill>
                  <a:srgbClr val="660066"/>
                </a:solidFill>
                <a:latin typeface="Candara"/>
                <a:ea typeface="Calibri"/>
                <a:cs typeface="Candara"/>
                <a:sym typeface="Calibri"/>
              </a:rPr>
              <a:t>Headlines: </a:t>
            </a:r>
            <a:r>
              <a:rPr lang="en-US" sz="2400" dirty="0">
                <a:solidFill>
                  <a:schemeClr val="dk1"/>
                </a:solidFill>
                <a:latin typeface="Candara"/>
                <a:ea typeface="Calibri"/>
                <a:cs typeface="Candara"/>
                <a:sym typeface="Calibri"/>
              </a:rPr>
              <a:t>dyspnoea, </a:t>
            </a:r>
            <a:r>
              <a:rPr lang="en-US" sz="2400" dirty="0" err="1">
                <a:solidFill>
                  <a:schemeClr val="dk1"/>
                </a:solidFill>
                <a:latin typeface="Candara"/>
                <a:ea typeface="Calibri"/>
                <a:cs typeface="Candara"/>
                <a:sym typeface="Calibri"/>
              </a:rPr>
              <a:t>pleuritic</a:t>
            </a:r>
            <a:r>
              <a:rPr lang="en-US" sz="2400" dirty="0">
                <a:solidFill>
                  <a:schemeClr val="dk1"/>
                </a:solidFill>
                <a:latin typeface="Candara"/>
                <a:ea typeface="Calibri"/>
                <a:cs typeface="Candara"/>
                <a:sym typeface="Calibri"/>
              </a:rPr>
              <a:t> chest pain, </a:t>
            </a:r>
            <a:r>
              <a:rPr lang="en-US" sz="2400" dirty="0" smtClean="0">
                <a:solidFill>
                  <a:schemeClr val="dk1"/>
                </a:solidFill>
                <a:latin typeface="Candara"/>
                <a:ea typeface="Calibri"/>
                <a:cs typeface="Candara"/>
                <a:sym typeface="Calibri"/>
              </a:rPr>
              <a:t>hemoptysis, </a:t>
            </a:r>
            <a:r>
              <a:rPr lang="en-US" sz="2400" dirty="0">
                <a:solidFill>
                  <a:schemeClr val="dk1"/>
                </a:solidFill>
                <a:latin typeface="Candara"/>
                <a:ea typeface="Calibri"/>
                <a:cs typeface="Candara"/>
                <a:sym typeface="Calibri"/>
              </a:rPr>
              <a:t>shock</a:t>
            </a:r>
          </a:p>
          <a:p>
            <a:pPr lvl="0" rtl="0">
              <a:lnSpc>
                <a:spcPct val="150000"/>
              </a:lnSpc>
              <a:spcBef>
                <a:spcPts val="0"/>
              </a:spcBef>
              <a:buNone/>
            </a:pPr>
            <a:endParaRPr sz="2400" dirty="0">
              <a:solidFill>
                <a:schemeClr val="dk1"/>
              </a:solidFill>
              <a:latin typeface="Candara"/>
              <a:ea typeface="Calibri"/>
              <a:cs typeface="Candara"/>
              <a:sym typeface="Calibri"/>
            </a:endParaRPr>
          </a:p>
          <a:p>
            <a:pPr lvl="0" rtl="0">
              <a:lnSpc>
                <a:spcPct val="150000"/>
              </a:lnSpc>
              <a:spcBef>
                <a:spcPts val="0"/>
              </a:spcBef>
              <a:buNone/>
            </a:pPr>
            <a:r>
              <a:rPr lang="en-US" sz="2400" b="1" dirty="0">
                <a:solidFill>
                  <a:srgbClr val="660066"/>
                </a:solidFill>
                <a:latin typeface="Candara"/>
                <a:ea typeface="Calibri"/>
                <a:cs typeface="Candara"/>
                <a:sym typeface="Calibri"/>
              </a:rPr>
              <a:t>Other: </a:t>
            </a:r>
            <a:r>
              <a:rPr lang="en-US" sz="2400" dirty="0">
                <a:solidFill>
                  <a:schemeClr val="dk1"/>
                </a:solidFill>
                <a:latin typeface="Candara"/>
                <a:ea typeface="Calibri"/>
                <a:cs typeface="Candara"/>
                <a:sym typeface="Calibri"/>
              </a:rPr>
              <a:t>Cyanosis, fever, </a:t>
            </a:r>
            <a:r>
              <a:rPr lang="en-US" sz="2400" dirty="0" err="1">
                <a:solidFill>
                  <a:schemeClr val="dk1"/>
                </a:solidFill>
                <a:latin typeface="Candara"/>
                <a:ea typeface="Calibri"/>
                <a:cs typeface="Candara"/>
                <a:sym typeface="Calibri"/>
              </a:rPr>
              <a:t>tachypnoea</a:t>
            </a:r>
            <a:r>
              <a:rPr lang="en-US" sz="2400" dirty="0">
                <a:solidFill>
                  <a:schemeClr val="dk1"/>
                </a:solidFill>
                <a:latin typeface="Candara"/>
                <a:ea typeface="Calibri"/>
                <a:cs typeface="Candara"/>
                <a:sym typeface="Calibri"/>
              </a:rPr>
              <a:t>/</a:t>
            </a:r>
            <a:r>
              <a:rPr lang="en-US" sz="2400" dirty="0" err="1">
                <a:solidFill>
                  <a:schemeClr val="dk1"/>
                </a:solidFill>
                <a:latin typeface="Candara"/>
                <a:ea typeface="Calibri"/>
                <a:cs typeface="Candara"/>
                <a:sym typeface="Calibri"/>
              </a:rPr>
              <a:t>cardia</a:t>
            </a:r>
            <a:r>
              <a:rPr lang="en-US" sz="2400" dirty="0">
                <a:solidFill>
                  <a:schemeClr val="dk1"/>
                </a:solidFill>
                <a:latin typeface="Candara"/>
                <a:ea typeface="Calibri"/>
                <a:cs typeface="Candara"/>
                <a:sym typeface="Calibri"/>
              </a:rPr>
              <a:t>, </a:t>
            </a:r>
            <a:r>
              <a:rPr lang="en-US" sz="2400" dirty="0" err="1">
                <a:solidFill>
                  <a:schemeClr val="dk1"/>
                </a:solidFill>
                <a:latin typeface="Candara"/>
                <a:ea typeface="Calibri"/>
                <a:cs typeface="Candara"/>
                <a:sym typeface="Calibri"/>
              </a:rPr>
              <a:t>hypoT</a:t>
            </a:r>
            <a:r>
              <a:rPr lang="en-US" sz="2400" dirty="0">
                <a:solidFill>
                  <a:schemeClr val="dk1"/>
                </a:solidFill>
                <a:latin typeface="Candara"/>
                <a:ea typeface="Calibri"/>
                <a:cs typeface="Candara"/>
                <a:sym typeface="Calibri"/>
              </a:rPr>
              <a:t>, raised JVP, pleural rub, pleural effusion, collapse</a:t>
            </a:r>
          </a:p>
        </p:txBody>
      </p:sp>
      <p:pic>
        <p:nvPicPr>
          <p:cNvPr id="1026" name="Picture 2" descr="Image result for raised JV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4130" y="3386523"/>
            <a:ext cx="3586169" cy="26896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467408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73" name="Shape 273"/>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274" name="Shape 274"/>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Lung Blood Supply </a:t>
            </a:r>
          </a:p>
        </p:txBody>
      </p:sp>
      <p:sp>
        <p:nvSpPr>
          <p:cNvPr id="275" name="Shape 275"/>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Shape 276"/>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77" name="Shape 277"/>
          <p:cNvPicPr preferRelativeResize="0"/>
          <p:nvPr/>
        </p:nvPicPr>
        <p:blipFill>
          <a:blip r:embed="rId4">
            <a:alphaModFix/>
          </a:blip>
          <a:stretch>
            <a:fillRect/>
          </a:stretch>
        </p:blipFill>
        <p:spPr>
          <a:xfrm>
            <a:off x="3412124" y="1112598"/>
            <a:ext cx="5274674" cy="4916315"/>
          </a:xfrm>
          <a:prstGeom prst="rect">
            <a:avLst/>
          </a:prstGeom>
          <a:noFill/>
          <a:ln>
            <a:noFill/>
          </a:ln>
        </p:spPr>
      </p:pic>
      <p:sp>
        <p:nvSpPr>
          <p:cNvPr id="278" name="Shape 278"/>
          <p:cNvSpPr txBox="1"/>
          <p:nvPr/>
        </p:nvSpPr>
        <p:spPr>
          <a:xfrm>
            <a:off x="158375" y="1504650"/>
            <a:ext cx="7336200" cy="855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79" name="Shape 279"/>
          <p:cNvSpPr txBox="1"/>
          <p:nvPr/>
        </p:nvSpPr>
        <p:spPr>
          <a:xfrm>
            <a:off x="554349" y="1520475"/>
            <a:ext cx="2583137" cy="2359800"/>
          </a:xfrm>
          <a:prstGeom prst="rect">
            <a:avLst/>
          </a:prstGeom>
          <a:noFill/>
          <a:ln>
            <a:noFill/>
          </a:ln>
        </p:spPr>
        <p:txBody>
          <a:bodyPr lIns="91425" tIns="91425" rIns="91425" bIns="91425" anchor="t" anchorCtr="0">
            <a:noAutofit/>
          </a:bodyPr>
          <a:lstStyle/>
          <a:p>
            <a:pPr lvl="0">
              <a:spcBef>
                <a:spcPts val="0"/>
              </a:spcBef>
              <a:buNone/>
            </a:pPr>
            <a:r>
              <a:rPr lang="en-US" b="1" dirty="0" smtClean="0">
                <a:solidFill>
                  <a:srgbClr val="660066"/>
                </a:solidFill>
                <a:latin typeface="Candara"/>
                <a:cs typeface="Candara"/>
              </a:rPr>
              <a:t>Q: </a:t>
            </a:r>
            <a:r>
              <a:rPr lang="en-US" dirty="0" smtClean="0">
                <a:latin typeface="Candara"/>
                <a:cs typeface="Candara"/>
              </a:rPr>
              <a:t>Why </a:t>
            </a:r>
            <a:r>
              <a:rPr lang="en-US" dirty="0">
                <a:latin typeface="Candara"/>
                <a:cs typeface="Candara"/>
              </a:rPr>
              <a:t>do peripheral PE’s only cause </a:t>
            </a:r>
            <a:r>
              <a:rPr lang="en-US" dirty="0" err="1">
                <a:latin typeface="Candara"/>
                <a:cs typeface="Candara"/>
              </a:rPr>
              <a:t>ischaemia</a:t>
            </a:r>
            <a:r>
              <a:rPr lang="en-US" dirty="0">
                <a:latin typeface="Candara"/>
                <a:cs typeface="Candara"/>
              </a:rPr>
              <a:t> not infarction? </a:t>
            </a:r>
          </a:p>
        </p:txBody>
      </p:sp>
    </p:spTree>
    <p:extLst>
      <p:ext uri="{BB962C8B-B14F-4D97-AF65-F5344CB8AC3E}">
        <p14:creationId xmlns:p14="http://schemas.microsoft.com/office/powerpoint/2010/main" val="26599351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85" name="Shape 285"/>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286" name="Shape 286"/>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PE?</a:t>
            </a:r>
          </a:p>
        </p:txBody>
      </p:sp>
      <p:sp>
        <p:nvSpPr>
          <p:cNvPr id="287" name="Shape 287"/>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 name="Shape 288"/>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 name="Shape 289"/>
          <p:cNvSpPr txBox="1"/>
          <p:nvPr/>
        </p:nvSpPr>
        <p:spPr>
          <a:xfrm>
            <a:off x="158375" y="1504650"/>
            <a:ext cx="7336200" cy="855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90" name="Shape 290"/>
          <p:cNvSpPr txBox="1"/>
          <p:nvPr/>
        </p:nvSpPr>
        <p:spPr>
          <a:xfrm>
            <a:off x="457200" y="2095700"/>
            <a:ext cx="8229600" cy="2359800"/>
          </a:xfrm>
          <a:prstGeom prst="rect">
            <a:avLst/>
          </a:prstGeom>
          <a:noFill/>
          <a:ln>
            <a:noFill/>
          </a:ln>
        </p:spPr>
        <p:txBody>
          <a:bodyPr lIns="91425" tIns="91425" rIns="91425" bIns="91425" anchor="t" anchorCtr="0">
            <a:noAutofit/>
          </a:bodyPr>
          <a:lstStyle/>
          <a:p>
            <a:pPr lvl="0" algn="ctr" rtl="0">
              <a:spcBef>
                <a:spcPts val="0"/>
              </a:spcBef>
              <a:buNone/>
            </a:pPr>
            <a:r>
              <a:rPr lang="en-US" dirty="0" smtClean="0"/>
              <a:t>Possible PE</a:t>
            </a:r>
            <a:r>
              <a:rPr lang="en-US" dirty="0"/>
              <a:t>, what do you do next? </a:t>
            </a:r>
          </a:p>
        </p:txBody>
      </p:sp>
    </p:spTree>
    <p:extLst>
      <p:ext uri="{BB962C8B-B14F-4D97-AF65-F5344CB8AC3E}">
        <p14:creationId xmlns:p14="http://schemas.microsoft.com/office/powerpoint/2010/main" val="22118382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296" name="Shape 296"/>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297" name="Shape 297"/>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Case 1</a:t>
            </a:r>
          </a:p>
        </p:txBody>
      </p:sp>
      <p:sp>
        <p:nvSpPr>
          <p:cNvPr id="298" name="Shape 298"/>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 name="Shape 299"/>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 name="Shape 300"/>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301" name="Shape 301"/>
          <p:cNvSpPr txBox="1"/>
          <p:nvPr/>
        </p:nvSpPr>
        <p:spPr>
          <a:xfrm>
            <a:off x="1187700" y="1905000"/>
            <a:ext cx="6715500" cy="3000000"/>
          </a:xfrm>
          <a:prstGeom prst="rect">
            <a:avLst/>
          </a:prstGeom>
          <a:noFill/>
          <a:ln>
            <a:noFill/>
          </a:ln>
        </p:spPr>
        <p:txBody>
          <a:bodyPr lIns="91425" tIns="91425" rIns="91425" bIns="91425" anchor="ctr" anchorCtr="0">
            <a:noAutofit/>
          </a:bodyPr>
          <a:lstStyle/>
          <a:p>
            <a:pPr lvl="0" algn="ctr" rtl="0">
              <a:lnSpc>
                <a:spcPct val="114000"/>
              </a:lnSpc>
              <a:spcBef>
                <a:spcPts val="0"/>
              </a:spcBef>
              <a:buNone/>
            </a:pPr>
            <a:r>
              <a:rPr lang="en-US" sz="2000" dirty="0">
                <a:solidFill>
                  <a:schemeClr val="dk1"/>
                </a:solidFill>
                <a:highlight>
                  <a:srgbClr val="FFFFFF"/>
                </a:highlight>
                <a:latin typeface="Candara"/>
                <a:cs typeface="Candara"/>
              </a:rPr>
              <a:t>B</a:t>
            </a:r>
            <a:r>
              <a:rPr lang="en-US" sz="2000" dirty="0" smtClean="0">
                <a:solidFill>
                  <a:schemeClr val="dk1"/>
                </a:solidFill>
                <a:highlight>
                  <a:srgbClr val="FFFFFF"/>
                </a:highlight>
                <a:latin typeface="Candara"/>
                <a:cs typeface="Candara"/>
              </a:rPr>
              <a:t>lood </a:t>
            </a:r>
            <a:r>
              <a:rPr lang="en-US" sz="2000" dirty="0">
                <a:solidFill>
                  <a:schemeClr val="dk1"/>
                </a:solidFill>
                <a:highlight>
                  <a:srgbClr val="FFFFFF"/>
                </a:highlight>
                <a:latin typeface="Candara"/>
                <a:cs typeface="Candara"/>
              </a:rPr>
              <a:t>pressure is 132/86 mmHg, SpO2 95% </a:t>
            </a:r>
            <a:r>
              <a:rPr lang="en-US" sz="2000" dirty="0" smtClean="0">
                <a:solidFill>
                  <a:schemeClr val="dk1"/>
                </a:solidFill>
                <a:highlight>
                  <a:srgbClr val="FFFFFF"/>
                </a:highlight>
                <a:latin typeface="Candara"/>
                <a:cs typeface="Candara"/>
              </a:rPr>
              <a:t>on </a:t>
            </a:r>
            <a:r>
              <a:rPr lang="en-US" sz="2000" dirty="0">
                <a:solidFill>
                  <a:schemeClr val="dk1"/>
                </a:solidFill>
                <a:highlight>
                  <a:srgbClr val="FFFFFF"/>
                </a:highlight>
                <a:latin typeface="Candara"/>
                <a:cs typeface="Candara"/>
              </a:rPr>
              <a:t>air</a:t>
            </a:r>
            <a:r>
              <a:rPr lang="en-US" sz="2000" dirty="0" smtClean="0">
                <a:solidFill>
                  <a:schemeClr val="dk1"/>
                </a:solidFill>
                <a:highlight>
                  <a:srgbClr val="FFFFFF"/>
                </a:highlight>
                <a:latin typeface="Candara"/>
                <a:cs typeface="Candara"/>
              </a:rPr>
              <a:t>, respiratory rate </a:t>
            </a:r>
            <a:r>
              <a:rPr lang="en-US" sz="2000" dirty="0">
                <a:solidFill>
                  <a:schemeClr val="dk1"/>
                </a:solidFill>
                <a:highlight>
                  <a:srgbClr val="FFFFFF"/>
                </a:highlight>
                <a:latin typeface="Candara"/>
                <a:cs typeface="Candara"/>
              </a:rPr>
              <a:t>16 breaths per minute, heart rate is 72 beats per </a:t>
            </a:r>
            <a:r>
              <a:rPr lang="en-US" sz="2000" dirty="0" smtClean="0">
                <a:solidFill>
                  <a:schemeClr val="dk1"/>
                </a:solidFill>
                <a:highlight>
                  <a:srgbClr val="FFFFFF"/>
                </a:highlight>
                <a:latin typeface="Candara"/>
                <a:cs typeface="Candara"/>
              </a:rPr>
              <a:t>minute temperature </a:t>
            </a:r>
            <a:r>
              <a:rPr lang="en-US" sz="2000" dirty="0">
                <a:solidFill>
                  <a:schemeClr val="dk1"/>
                </a:solidFill>
                <a:highlight>
                  <a:srgbClr val="FFFFFF"/>
                </a:highlight>
                <a:latin typeface="Candara"/>
                <a:cs typeface="Candara"/>
              </a:rPr>
              <a:t>36.2</a:t>
            </a:r>
          </a:p>
          <a:p>
            <a:pPr lvl="0" algn="ctr" rtl="0">
              <a:lnSpc>
                <a:spcPct val="114000"/>
              </a:lnSpc>
              <a:spcBef>
                <a:spcPts val="0"/>
              </a:spcBef>
              <a:buNone/>
            </a:pPr>
            <a:endParaRPr sz="1000" dirty="0">
              <a:solidFill>
                <a:schemeClr val="dk1"/>
              </a:solidFill>
              <a:highlight>
                <a:srgbClr val="FFFFFF"/>
              </a:highlight>
              <a:latin typeface="Candara"/>
              <a:cs typeface="Candara"/>
            </a:endParaRPr>
          </a:p>
          <a:p>
            <a:pPr lvl="0" algn="ctr" rtl="0">
              <a:lnSpc>
                <a:spcPct val="114000"/>
              </a:lnSpc>
              <a:spcBef>
                <a:spcPts val="0"/>
              </a:spcBef>
              <a:buNone/>
            </a:pPr>
            <a:r>
              <a:rPr lang="en-US" sz="2000" dirty="0">
                <a:solidFill>
                  <a:schemeClr val="dk1"/>
                </a:solidFill>
                <a:highlight>
                  <a:srgbClr val="FFFFFF"/>
                </a:highlight>
                <a:latin typeface="Candara"/>
                <a:cs typeface="Candara"/>
              </a:rPr>
              <a:t>There are no clinical signs of a DVT. Upon </a:t>
            </a:r>
            <a:r>
              <a:rPr lang="en-US" sz="2000" dirty="0" smtClean="0">
                <a:solidFill>
                  <a:schemeClr val="dk1"/>
                </a:solidFill>
                <a:highlight>
                  <a:srgbClr val="FFFFFF"/>
                </a:highlight>
                <a:latin typeface="Candara"/>
                <a:cs typeface="Candara"/>
              </a:rPr>
              <a:t>further questioning you </a:t>
            </a:r>
            <a:r>
              <a:rPr lang="en-US" sz="2000" dirty="0">
                <a:solidFill>
                  <a:schemeClr val="dk1"/>
                </a:solidFill>
                <a:highlight>
                  <a:srgbClr val="FFFFFF"/>
                </a:highlight>
                <a:latin typeface="Candara"/>
                <a:cs typeface="Candara"/>
              </a:rPr>
              <a:t>identify that she sprained her ankle 5 days ago and </a:t>
            </a:r>
            <a:r>
              <a:rPr lang="en-US" sz="2000" dirty="0" smtClean="0">
                <a:solidFill>
                  <a:schemeClr val="dk1"/>
                </a:solidFill>
                <a:highlight>
                  <a:srgbClr val="FFFFFF"/>
                </a:highlight>
                <a:latin typeface="Candara"/>
                <a:cs typeface="Candara"/>
              </a:rPr>
              <a:t>has ‘been keeping </a:t>
            </a:r>
            <a:r>
              <a:rPr lang="en-US" sz="2000" dirty="0">
                <a:solidFill>
                  <a:schemeClr val="dk1"/>
                </a:solidFill>
                <a:highlight>
                  <a:srgbClr val="FFFFFF"/>
                </a:highlight>
                <a:latin typeface="Candara"/>
                <a:cs typeface="Candara"/>
              </a:rPr>
              <a:t>her feet </a:t>
            </a:r>
            <a:r>
              <a:rPr lang="en-US" sz="2000" dirty="0" smtClean="0">
                <a:solidFill>
                  <a:schemeClr val="dk1"/>
                </a:solidFill>
                <a:highlight>
                  <a:srgbClr val="FFFFFF"/>
                </a:highlight>
                <a:latin typeface="Candara"/>
                <a:cs typeface="Candara"/>
              </a:rPr>
              <a:t>up</a:t>
            </a:r>
            <a:r>
              <a:rPr lang="en-US" sz="2000" dirty="0">
                <a:solidFill>
                  <a:schemeClr val="dk1"/>
                </a:solidFill>
                <a:highlight>
                  <a:srgbClr val="FFFFFF"/>
                </a:highlight>
                <a:latin typeface="Candara"/>
                <a:cs typeface="Candara"/>
              </a:rPr>
              <a:t>’ since.</a:t>
            </a:r>
          </a:p>
        </p:txBody>
      </p:sp>
    </p:spTree>
    <p:extLst>
      <p:ext uri="{BB962C8B-B14F-4D97-AF65-F5344CB8AC3E}">
        <p14:creationId xmlns:p14="http://schemas.microsoft.com/office/powerpoint/2010/main" val="37896892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3074" name="Picture 2" descr="Image result for hampton's hump cx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49250" y="766189"/>
            <a:ext cx="8597900" cy="5102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7432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4100" name="Picture 4" descr="Image result for westermark sign cx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5744" y="274638"/>
            <a:ext cx="5964911" cy="60150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2656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Obstructive vs. Restrictive</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144179" y="743108"/>
            <a:ext cx="4574036" cy="4943661"/>
          </a:xfrm>
          <a:prstGeom prst="rect">
            <a:avLst/>
          </a:prstGeom>
          <a:noFill/>
        </p:spPr>
        <p:txBody>
          <a:bodyPr wrap="square" rtlCol="0">
            <a:spAutoFit/>
          </a:bodyPr>
          <a:lstStyle/>
          <a:p>
            <a:pPr marL="0" lvl="2" algn="just">
              <a:lnSpc>
                <a:spcPct val="150000"/>
              </a:lnSpc>
              <a:tabLst>
                <a:tab pos="90488" algn="l"/>
              </a:tabLst>
            </a:pPr>
            <a:r>
              <a:rPr lang="en-US" sz="1600" b="1" u="sng" dirty="0" smtClean="0">
                <a:solidFill>
                  <a:srgbClr val="660066"/>
                </a:solidFill>
                <a:latin typeface="Candara"/>
                <a:cs typeface="Candara"/>
              </a:rPr>
              <a:t>O</a:t>
            </a:r>
            <a:r>
              <a:rPr lang="en-US" sz="1600" b="1" dirty="0" smtClean="0">
                <a:solidFill>
                  <a:srgbClr val="660066"/>
                </a:solidFill>
                <a:latin typeface="Candara"/>
                <a:cs typeface="Candara"/>
              </a:rPr>
              <a:t>BSTRUCTIVE (problem getting air </a:t>
            </a:r>
            <a:r>
              <a:rPr lang="en-US" sz="1600" b="1" u="sng" dirty="0" smtClean="0">
                <a:solidFill>
                  <a:srgbClr val="660066"/>
                </a:solidFill>
                <a:latin typeface="Candara"/>
                <a:cs typeface="Candara"/>
              </a:rPr>
              <a:t>O</a:t>
            </a:r>
            <a:r>
              <a:rPr lang="en-US" sz="1600" b="1" dirty="0" smtClean="0">
                <a:solidFill>
                  <a:srgbClr val="660066"/>
                </a:solidFill>
                <a:latin typeface="Candara"/>
                <a:cs typeface="Candara"/>
              </a:rPr>
              <a:t>ut)</a:t>
            </a:r>
          </a:p>
          <a:p>
            <a:pPr marL="285750" lvl="2" indent="-285750" algn="just">
              <a:lnSpc>
                <a:spcPct val="150000"/>
              </a:lnSpc>
              <a:buFont typeface="Arial"/>
              <a:buChar char="•"/>
              <a:tabLst>
                <a:tab pos="90488" algn="l"/>
              </a:tabLst>
            </a:pPr>
            <a:r>
              <a:rPr lang="en-US" sz="1500" dirty="0" smtClean="0">
                <a:latin typeface="Candara"/>
                <a:cs typeface="Candara"/>
              </a:rPr>
              <a:t>Increased resistance to </a:t>
            </a:r>
            <a:r>
              <a:rPr lang="en-US" sz="1500" b="1" dirty="0" smtClean="0">
                <a:solidFill>
                  <a:srgbClr val="660066"/>
                </a:solidFill>
                <a:latin typeface="Candara"/>
                <a:cs typeface="Candara"/>
              </a:rPr>
              <a:t>AIRFLOW</a:t>
            </a:r>
            <a:endParaRPr lang="en-US" sz="1500" b="1" dirty="0">
              <a:solidFill>
                <a:srgbClr val="660066"/>
              </a:solidFill>
              <a:latin typeface="Candara"/>
              <a:cs typeface="Candara"/>
            </a:endParaRPr>
          </a:p>
          <a:p>
            <a:pPr marL="285750" lvl="2" indent="-285750" algn="just">
              <a:lnSpc>
                <a:spcPct val="150000"/>
              </a:lnSpc>
              <a:buFont typeface="Arial"/>
              <a:buChar char="•"/>
              <a:tabLst>
                <a:tab pos="90488" algn="l"/>
              </a:tabLst>
            </a:pPr>
            <a:r>
              <a:rPr lang="en-GB" sz="1500" b="1" dirty="0" smtClean="0">
                <a:solidFill>
                  <a:srgbClr val="660066"/>
                </a:solidFill>
                <a:latin typeface="Candara"/>
                <a:cs typeface="Candara"/>
              </a:rPr>
              <a:t>↓FEV1</a:t>
            </a:r>
            <a:r>
              <a:rPr lang="en-GB" sz="1500" b="1" dirty="0">
                <a:solidFill>
                  <a:srgbClr val="660066"/>
                </a:solidFill>
                <a:latin typeface="Candara"/>
                <a:cs typeface="Candara"/>
              </a:rPr>
              <a:t>/FVC </a:t>
            </a:r>
            <a:r>
              <a:rPr lang="en-GB" sz="1500" b="1" dirty="0" smtClean="0">
                <a:solidFill>
                  <a:srgbClr val="660066"/>
                </a:solidFill>
                <a:latin typeface="Candara"/>
                <a:cs typeface="Candara"/>
              </a:rPr>
              <a:t>&lt; 70% </a:t>
            </a:r>
            <a:r>
              <a:rPr lang="en-GB" sz="1500" dirty="0" smtClean="0">
                <a:latin typeface="Candara"/>
                <a:cs typeface="Candara"/>
              </a:rPr>
              <a:t>&amp; </a:t>
            </a:r>
            <a:r>
              <a:rPr lang="en-GB" sz="1500" dirty="0" smtClean="0">
                <a:latin typeface="Candara"/>
                <a:ea typeface="Wingdings"/>
                <a:cs typeface="Candara"/>
                <a:sym typeface="Wingdings"/>
              </a:rPr>
              <a:t>increased RV</a:t>
            </a:r>
            <a:endParaRPr lang="en-GB" sz="1500" dirty="0" smtClean="0">
              <a:latin typeface="Candara"/>
              <a:cs typeface="Candara"/>
            </a:endParaRPr>
          </a:p>
          <a:p>
            <a:pPr marL="285750" lvl="2" indent="-285750" algn="just">
              <a:lnSpc>
                <a:spcPct val="150000"/>
              </a:lnSpc>
              <a:buFont typeface="Arial"/>
              <a:buChar char="•"/>
              <a:tabLst>
                <a:tab pos="90488" algn="l"/>
              </a:tabLst>
            </a:pPr>
            <a:r>
              <a:rPr lang="en-GB" sz="1500" dirty="0" smtClean="0">
                <a:latin typeface="Candara"/>
                <a:cs typeface="Candara"/>
              </a:rPr>
              <a:t>↓ Radial traction </a:t>
            </a:r>
            <a:r>
              <a:rPr lang="mr-IN" sz="1500" dirty="0" smtClean="0">
                <a:latin typeface="Candara"/>
                <a:cs typeface="Candara"/>
              </a:rPr>
              <a:t>–</a:t>
            </a:r>
            <a:r>
              <a:rPr lang="en-GB" sz="1500" dirty="0" smtClean="0">
                <a:latin typeface="Candara"/>
                <a:cs typeface="Candara"/>
              </a:rPr>
              <a:t>  leading to airway collapse</a:t>
            </a:r>
          </a:p>
          <a:p>
            <a:pPr marL="285750" lvl="2" indent="-285750" algn="just">
              <a:lnSpc>
                <a:spcPct val="150000"/>
              </a:lnSpc>
              <a:buFont typeface="Arial"/>
              <a:buChar char="•"/>
              <a:tabLst>
                <a:tab pos="90488" algn="l"/>
              </a:tabLst>
            </a:pPr>
            <a:r>
              <a:rPr lang="en-GB" sz="1500" dirty="0" smtClean="0">
                <a:latin typeface="Candara"/>
                <a:cs typeface="Candara"/>
              </a:rPr>
              <a:t>Examples:</a:t>
            </a:r>
          </a:p>
          <a:p>
            <a:pPr marL="742950" lvl="3" indent="-285750" algn="just">
              <a:lnSpc>
                <a:spcPct val="150000"/>
              </a:lnSpc>
              <a:buFont typeface="Arial"/>
              <a:buChar char="•"/>
              <a:tabLst>
                <a:tab pos="90488" algn="l"/>
              </a:tabLst>
            </a:pPr>
            <a:r>
              <a:rPr lang="en-GB" sz="1500" dirty="0" smtClean="0">
                <a:latin typeface="Candara"/>
                <a:cs typeface="Candara"/>
              </a:rPr>
              <a:t>Acute obstruction such as a foreign body, mucus plug or tumour. Leads to distal collapse of the lung = obstructive </a:t>
            </a:r>
            <a:r>
              <a:rPr lang="en-GB" sz="1500" dirty="0">
                <a:latin typeface="Candara"/>
                <a:cs typeface="Candara"/>
              </a:rPr>
              <a:t>atelectasis</a:t>
            </a:r>
            <a:endParaRPr lang="en-GB" sz="1500" dirty="0" smtClean="0">
              <a:latin typeface="Candara"/>
              <a:cs typeface="Candara"/>
            </a:endParaRPr>
          </a:p>
          <a:p>
            <a:pPr marL="742950" lvl="3" indent="-285750" algn="just">
              <a:lnSpc>
                <a:spcPct val="150000"/>
              </a:lnSpc>
              <a:buFont typeface="Arial"/>
              <a:buChar char="•"/>
              <a:tabLst>
                <a:tab pos="90488" algn="l"/>
              </a:tabLst>
            </a:pPr>
            <a:r>
              <a:rPr lang="en-GB" sz="1500" dirty="0" smtClean="0">
                <a:latin typeface="Candara"/>
                <a:cs typeface="Candara"/>
              </a:rPr>
              <a:t>COPD </a:t>
            </a:r>
          </a:p>
          <a:p>
            <a:pPr marL="742950" lvl="3" indent="-285750" algn="just">
              <a:lnSpc>
                <a:spcPct val="150000"/>
              </a:lnSpc>
              <a:buFont typeface="Arial"/>
              <a:buChar char="•"/>
              <a:tabLst>
                <a:tab pos="90488" algn="l"/>
              </a:tabLst>
            </a:pPr>
            <a:r>
              <a:rPr lang="en-GB" sz="1500" dirty="0" smtClean="0">
                <a:latin typeface="Candara"/>
                <a:cs typeface="Candara"/>
              </a:rPr>
              <a:t>Asthma</a:t>
            </a:r>
          </a:p>
          <a:p>
            <a:pPr marL="742950" lvl="3" indent="-285750" algn="just">
              <a:lnSpc>
                <a:spcPct val="150000"/>
              </a:lnSpc>
              <a:buFont typeface="Arial"/>
              <a:buChar char="•"/>
              <a:tabLst>
                <a:tab pos="90488" algn="l"/>
              </a:tabLst>
            </a:pPr>
            <a:r>
              <a:rPr lang="en-GB" sz="1500" dirty="0" smtClean="0">
                <a:latin typeface="Candara"/>
                <a:cs typeface="Candara"/>
              </a:rPr>
              <a:t>Bronchiectasis</a:t>
            </a:r>
          </a:p>
          <a:p>
            <a:pPr marL="742950" lvl="3" indent="-285750" algn="just">
              <a:lnSpc>
                <a:spcPct val="150000"/>
              </a:lnSpc>
              <a:buFont typeface="Arial"/>
              <a:buChar char="•"/>
              <a:tabLst>
                <a:tab pos="90488" algn="l"/>
              </a:tabLst>
            </a:pPr>
            <a:r>
              <a:rPr lang="en-GB" sz="1500" dirty="0" smtClean="0">
                <a:latin typeface="Candara"/>
                <a:cs typeface="Candara"/>
              </a:rPr>
              <a:t>Cystic fibrosis</a:t>
            </a:r>
          </a:p>
          <a:p>
            <a:pPr marL="742950" lvl="3" indent="-285750" algn="just">
              <a:lnSpc>
                <a:spcPct val="150000"/>
              </a:lnSpc>
              <a:buFont typeface="Arial"/>
              <a:buChar char="•"/>
              <a:tabLst>
                <a:tab pos="90488" algn="l"/>
              </a:tabLst>
            </a:pPr>
            <a:r>
              <a:rPr lang="en-GB" sz="1500" dirty="0" smtClean="0">
                <a:latin typeface="Candara"/>
                <a:cs typeface="Candara"/>
              </a:rPr>
              <a:t>Sleep apnoea </a:t>
            </a:r>
          </a:p>
          <a:p>
            <a:pPr marL="742950" lvl="3" indent="-285750" algn="just">
              <a:lnSpc>
                <a:spcPct val="150000"/>
              </a:lnSpc>
              <a:buFont typeface="Arial"/>
              <a:buChar char="•"/>
              <a:tabLst>
                <a:tab pos="90488" algn="l"/>
              </a:tabLst>
            </a:pPr>
            <a:r>
              <a:rPr lang="en-GB" sz="1500" dirty="0" err="1" smtClean="0">
                <a:latin typeface="Candara"/>
                <a:cs typeface="Candara"/>
              </a:rPr>
              <a:t>Cor</a:t>
            </a:r>
            <a:r>
              <a:rPr lang="en-GB" sz="1500" dirty="0">
                <a:latin typeface="Candara"/>
                <a:cs typeface="Candara"/>
              </a:rPr>
              <a:t> </a:t>
            </a:r>
            <a:r>
              <a:rPr lang="en-GB" sz="1500" dirty="0" smtClean="0">
                <a:latin typeface="Candara"/>
                <a:cs typeface="Candara"/>
              </a:rPr>
              <a:t>pulmonale </a:t>
            </a:r>
            <a:endParaRPr lang="en-US" sz="1500" b="1" dirty="0" smtClean="0">
              <a:latin typeface="Candara"/>
              <a:cs typeface="Candara"/>
            </a:endParaRPr>
          </a:p>
        </p:txBody>
      </p:sp>
      <p:sp>
        <p:nvSpPr>
          <p:cNvPr id="8" name="TextBox 7"/>
          <p:cNvSpPr txBox="1"/>
          <p:nvPr/>
        </p:nvSpPr>
        <p:spPr>
          <a:xfrm>
            <a:off x="4710758" y="735138"/>
            <a:ext cx="4256867" cy="7112204"/>
          </a:xfrm>
          <a:prstGeom prst="rect">
            <a:avLst/>
          </a:prstGeom>
          <a:noFill/>
        </p:spPr>
        <p:txBody>
          <a:bodyPr wrap="square" rtlCol="0">
            <a:spAutoFit/>
          </a:bodyPr>
          <a:lstStyle/>
          <a:p>
            <a:pPr marL="0" lvl="2" algn="just">
              <a:lnSpc>
                <a:spcPct val="150000"/>
              </a:lnSpc>
              <a:tabLst>
                <a:tab pos="90488" algn="l"/>
              </a:tabLst>
            </a:pPr>
            <a:r>
              <a:rPr lang="en-US" sz="1600" b="1" dirty="0" smtClean="0">
                <a:solidFill>
                  <a:srgbClr val="660066"/>
                </a:solidFill>
                <a:latin typeface="Candara"/>
                <a:cs typeface="Candara"/>
              </a:rPr>
              <a:t>RESTRICTIVE</a:t>
            </a:r>
          </a:p>
          <a:p>
            <a:pPr marL="285750" lvl="2" indent="-285750" algn="just">
              <a:lnSpc>
                <a:spcPct val="150000"/>
              </a:lnSpc>
              <a:buFont typeface="Arial"/>
              <a:buChar char="•"/>
              <a:tabLst>
                <a:tab pos="90488" algn="l"/>
              </a:tabLst>
            </a:pPr>
            <a:r>
              <a:rPr lang="en-GB" sz="1500" dirty="0" smtClean="0">
                <a:latin typeface="Candara"/>
                <a:cs typeface="Candara"/>
              </a:rPr>
              <a:t>Reduced lung </a:t>
            </a:r>
            <a:r>
              <a:rPr lang="en-GB" sz="1500" b="1" dirty="0" smtClean="0">
                <a:solidFill>
                  <a:srgbClr val="660066"/>
                </a:solidFill>
                <a:latin typeface="Candara"/>
                <a:cs typeface="Candara"/>
              </a:rPr>
              <a:t>VOLUMES</a:t>
            </a:r>
          </a:p>
          <a:p>
            <a:pPr marL="285750" lvl="2" indent="-285750" algn="just">
              <a:lnSpc>
                <a:spcPct val="150000"/>
              </a:lnSpc>
              <a:buFont typeface="Arial"/>
              <a:buChar char="•"/>
              <a:tabLst>
                <a:tab pos="90488" algn="l"/>
              </a:tabLst>
            </a:pPr>
            <a:r>
              <a:rPr lang="en-GB" sz="1500" dirty="0" smtClean="0">
                <a:latin typeface="Candara"/>
                <a:cs typeface="Candara"/>
              </a:rPr>
              <a:t>STIFF LUNG! </a:t>
            </a:r>
            <a:endParaRPr lang="en-GB" sz="1500" dirty="0">
              <a:latin typeface="Candara"/>
              <a:cs typeface="Candara"/>
            </a:endParaRPr>
          </a:p>
          <a:p>
            <a:pPr marL="285750" lvl="2" indent="-285750" algn="just">
              <a:lnSpc>
                <a:spcPct val="150000"/>
              </a:lnSpc>
              <a:buFont typeface="Arial"/>
              <a:buChar char="•"/>
              <a:tabLst>
                <a:tab pos="90488" algn="l"/>
              </a:tabLst>
            </a:pPr>
            <a:r>
              <a:rPr lang="en-GB" sz="1500" dirty="0" smtClean="0">
                <a:latin typeface="Candara"/>
                <a:cs typeface="Candara"/>
              </a:rPr>
              <a:t>Decreased </a:t>
            </a:r>
            <a:r>
              <a:rPr lang="en-GB" sz="1500" dirty="0">
                <a:latin typeface="Candara"/>
                <a:cs typeface="Candara"/>
              </a:rPr>
              <a:t>r</a:t>
            </a:r>
            <a:r>
              <a:rPr lang="en-GB" sz="1500" dirty="0" smtClean="0">
                <a:latin typeface="Candara"/>
                <a:cs typeface="Candara"/>
              </a:rPr>
              <a:t>esidual volume (RV)</a:t>
            </a:r>
          </a:p>
          <a:p>
            <a:pPr marL="285750" lvl="2" indent="-285750" algn="just">
              <a:lnSpc>
                <a:spcPct val="150000"/>
              </a:lnSpc>
              <a:buFont typeface="Arial"/>
              <a:buChar char="•"/>
              <a:tabLst>
                <a:tab pos="90488" algn="l"/>
              </a:tabLst>
            </a:pPr>
            <a:r>
              <a:rPr lang="en-GB" sz="1500" b="1" dirty="0" smtClean="0">
                <a:solidFill>
                  <a:srgbClr val="660066"/>
                </a:solidFill>
                <a:latin typeface="Candara"/>
                <a:cs typeface="Candara"/>
              </a:rPr>
              <a:t>FEV1</a:t>
            </a:r>
            <a:r>
              <a:rPr lang="en-GB" sz="1500" b="1" dirty="0">
                <a:solidFill>
                  <a:srgbClr val="660066"/>
                </a:solidFill>
                <a:latin typeface="Candara"/>
                <a:cs typeface="Candara"/>
              </a:rPr>
              <a:t>/FVC </a:t>
            </a:r>
            <a:r>
              <a:rPr lang="en-GB" sz="1500" b="1" dirty="0" smtClean="0">
                <a:solidFill>
                  <a:srgbClr val="660066"/>
                </a:solidFill>
                <a:latin typeface="Candara"/>
                <a:cs typeface="Candara"/>
              </a:rPr>
              <a:t> &gt; 80% &amp; reduced TLC (VC)</a:t>
            </a:r>
          </a:p>
          <a:p>
            <a:pPr marL="285750" lvl="2" indent="-285750" algn="just">
              <a:lnSpc>
                <a:spcPct val="150000"/>
              </a:lnSpc>
              <a:buFont typeface="Arial"/>
              <a:buChar char="•"/>
              <a:tabLst>
                <a:tab pos="90488" algn="l"/>
              </a:tabLst>
            </a:pPr>
            <a:r>
              <a:rPr lang="en-GB" sz="1500" dirty="0" smtClean="0">
                <a:latin typeface="Candara"/>
                <a:cs typeface="Candara"/>
              </a:rPr>
              <a:t>Examples:</a:t>
            </a:r>
          </a:p>
          <a:p>
            <a:pPr marL="742950" lvl="3" indent="-285750" algn="just">
              <a:lnSpc>
                <a:spcPct val="150000"/>
              </a:lnSpc>
              <a:buFont typeface="Arial"/>
              <a:buChar char="•"/>
              <a:tabLst>
                <a:tab pos="90488" algn="l"/>
              </a:tabLst>
            </a:pPr>
            <a:r>
              <a:rPr lang="en-GB" sz="1500" dirty="0" smtClean="0">
                <a:latin typeface="Candara"/>
                <a:cs typeface="Candara"/>
              </a:rPr>
              <a:t>Lung parenchyma </a:t>
            </a:r>
            <a:r>
              <a:rPr lang="mr-IN" sz="1500" dirty="0" smtClean="0">
                <a:latin typeface="Candara"/>
                <a:cs typeface="Candara"/>
              </a:rPr>
              <a:t>–</a:t>
            </a:r>
            <a:r>
              <a:rPr lang="en-GB" sz="1500" dirty="0" smtClean="0">
                <a:latin typeface="Candara"/>
                <a:cs typeface="Candara"/>
              </a:rPr>
              <a:t> </a:t>
            </a:r>
            <a:r>
              <a:rPr lang="en-GB" sz="1500" dirty="0" err="1" smtClean="0">
                <a:latin typeface="Candara"/>
                <a:cs typeface="Candara"/>
              </a:rPr>
              <a:t>granulomatosis</a:t>
            </a:r>
            <a:r>
              <a:rPr lang="en-GB" sz="1500" dirty="0" smtClean="0">
                <a:latin typeface="Candara"/>
                <a:cs typeface="Candara"/>
              </a:rPr>
              <a:t>, systemic connective tissue disorders, EAA, diffuse progressive pulmonary fibrosis.</a:t>
            </a:r>
          </a:p>
          <a:p>
            <a:pPr marL="742950" lvl="3" indent="-285750">
              <a:lnSpc>
                <a:spcPct val="150000"/>
              </a:lnSpc>
              <a:buFont typeface="Arial"/>
              <a:buChar char="•"/>
              <a:tabLst>
                <a:tab pos="90488" algn="l"/>
              </a:tabLst>
            </a:pPr>
            <a:r>
              <a:rPr lang="en-GB" sz="1500" dirty="0" smtClean="0">
                <a:latin typeface="Candara"/>
                <a:cs typeface="Candara"/>
              </a:rPr>
              <a:t>Chest wall </a:t>
            </a:r>
            <a:r>
              <a:rPr lang="mr-IN" sz="1500" dirty="0" smtClean="0">
                <a:latin typeface="Candara"/>
                <a:cs typeface="Candara"/>
              </a:rPr>
              <a:t>–</a:t>
            </a:r>
            <a:r>
              <a:rPr lang="en-GB" sz="1500" dirty="0" smtClean="0">
                <a:latin typeface="Candara"/>
                <a:cs typeface="Candara"/>
              </a:rPr>
              <a:t> rib fractures, </a:t>
            </a:r>
            <a:r>
              <a:rPr lang="en-GB" sz="1500" dirty="0" err="1" smtClean="0">
                <a:latin typeface="Candara"/>
                <a:cs typeface="Candara"/>
              </a:rPr>
              <a:t>Kyphoscoliosis</a:t>
            </a:r>
            <a:r>
              <a:rPr lang="en-GB" sz="1500" dirty="0" smtClean="0">
                <a:latin typeface="Candara"/>
                <a:cs typeface="Candara"/>
              </a:rPr>
              <a:t>, </a:t>
            </a:r>
            <a:r>
              <a:rPr lang="en-US" sz="1500" dirty="0" err="1">
                <a:latin typeface="Candara"/>
                <a:cs typeface="Candara"/>
              </a:rPr>
              <a:t>Ankylosing</a:t>
            </a:r>
            <a:r>
              <a:rPr lang="en-US" sz="1500" dirty="0">
                <a:latin typeface="Candara"/>
                <a:cs typeface="Candara"/>
              </a:rPr>
              <a:t> </a:t>
            </a:r>
            <a:r>
              <a:rPr lang="en-US" sz="1500" dirty="0" smtClean="0">
                <a:latin typeface="Candara"/>
                <a:cs typeface="Candara"/>
              </a:rPr>
              <a:t>spondylitis, pneumothorax, pleural effusion and disorders.</a:t>
            </a:r>
          </a:p>
          <a:p>
            <a:pPr marL="742950" lvl="3" indent="-285750">
              <a:lnSpc>
                <a:spcPct val="150000"/>
              </a:lnSpc>
              <a:buFont typeface="Arial"/>
              <a:buChar char="•"/>
              <a:tabLst>
                <a:tab pos="90488" algn="l"/>
              </a:tabLst>
            </a:pPr>
            <a:r>
              <a:rPr lang="en-US" sz="1500" dirty="0" smtClean="0">
                <a:latin typeface="Candara"/>
                <a:cs typeface="Candara"/>
              </a:rPr>
              <a:t>Restrictive disorders of the newborn</a:t>
            </a:r>
          </a:p>
          <a:p>
            <a:pPr marL="1200150" lvl="4" indent="-285750">
              <a:lnSpc>
                <a:spcPct val="150000"/>
              </a:lnSpc>
              <a:buFont typeface="Arial"/>
              <a:buChar char="•"/>
              <a:tabLst>
                <a:tab pos="90488" algn="l"/>
              </a:tabLst>
            </a:pPr>
            <a:r>
              <a:rPr lang="en-GB" sz="1500" dirty="0" smtClean="0">
                <a:latin typeface="Candara"/>
                <a:cs typeface="Candara"/>
              </a:rPr>
              <a:t>Neonatal Respiratory Distress Syndrome (NRDS)</a:t>
            </a:r>
          </a:p>
          <a:p>
            <a:pPr marL="742950" lvl="3" indent="-285750" algn="just">
              <a:lnSpc>
                <a:spcPct val="150000"/>
              </a:lnSpc>
              <a:buFont typeface="Arial"/>
              <a:buChar char="•"/>
              <a:tabLst>
                <a:tab pos="90488" algn="l"/>
              </a:tabLst>
            </a:pPr>
            <a:endParaRPr lang="en-US" sz="1600" b="1" dirty="0" smtClean="0">
              <a:latin typeface="Candara"/>
              <a:cs typeface="Candara"/>
            </a:endParaRPr>
          </a:p>
          <a:p>
            <a:pPr marL="0" lvl="2" algn="just">
              <a:lnSpc>
                <a:spcPct val="150000"/>
              </a:lnSpc>
              <a:tabLst>
                <a:tab pos="90488" algn="l"/>
              </a:tabLst>
            </a:pPr>
            <a:endParaRPr lang="en-US" sz="1600" b="1" dirty="0" smtClean="0">
              <a:latin typeface="Candara"/>
              <a:cs typeface="Candara"/>
            </a:endParaRPr>
          </a:p>
          <a:p>
            <a:pPr marL="0" lvl="2" algn="just">
              <a:lnSpc>
                <a:spcPct val="150000"/>
              </a:lnSpc>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Tree>
    <p:extLst>
      <p:ext uri="{BB962C8B-B14F-4D97-AF65-F5344CB8AC3E}">
        <p14:creationId xmlns:p14="http://schemas.microsoft.com/office/powerpoint/2010/main" val="3948833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122" name="Picture 2" descr="Image result for Fleischner 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4900" y="396874"/>
            <a:ext cx="7297818" cy="5940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4483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329" name="Shape 329"/>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330" name="Shape 330"/>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chemeClr val="dk1"/>
                </a:solidFill>
                <a:latin typeface="Candara"/>
                <a:ea typeface="Candara"/>
                <a:cs typeface="Candara"/>
                <a:sym typeface="Candara"/>
              </a:rPr>
              <a:t>Case 1 </a:t>
            </a:r>
            <a:r>
              <a:rPr lang="mr-IN" sz="2800" b="1" dirty="0" smtClean="0">
                <a:solidFill>
                  <a:schemeClr val="dk1"/>
                </a:solidFill>
                <a:latin typeface="Candara"/>
                <a:ea typeface="Candara"/>
                <a:cs typeface="Candara"/>
                <a:sym typeface="Candara"/>
              </a:rPr>
              <a:t>–</a:t>
            </a:r>
            <a:r>
              <a:rPr lang="en-US" sz="2800" b="1" dirty="0" smtClean="0">
                <a:solidFill>
                  <a:schemeClr val="dk1"/>
                </a:solidFill>
                <a:latin typeface="Candara"/>
                <a:ea typeface="Candara"/>
                <a:cs typeface="Candara"/>
                <a:sym typeface="Candara"/>
              </a:rPr>
              <a:t> PE ECG</a:t>
            </a:r>
            <a:endParaRPr lang="en-US" sz="2800" b="1" dirty="0">
              <a:solidFill>
                <a:schemeClr val="dk1"/>
              </a:solidFill>
              <a:latin typeface="Candara"/>
              <a:ea typeface="Candara"/>
              <a:cs typeface="Candara"/>
              <a:sym typeface="Candara"/>
            </a:endParaRPr>
          </a:p>
        </p:txBody>
      </p:sp>
      <p:sp>
        <p:nvSpPr>
          <p:cNvPr id="331" name="Shape 331"/>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 name="Shape 332"/>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 name="Shape 333"/>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334" name="Shape 334"/>
          <p:cNvSpPr txBox="1"/>
          <p:nvPr/>
        </p:nvSpPr>
        <p:spPr>
          <a:xfrm>
            <a:off x="1198450" y="1905000"/>
            <a:ext cx="7093480" cy="3000000"/>
          </a:xfrm>
          <a:prstGeom prst="rect">
            <a:avLst/>
          </a:prstGeom>
          <a:noFill/>
          <a:ln>
            <a:noFill/>
          </a:ln>
        </p:spPr>
        <p:txBody>
          <a:bodyPr lIns="91425" tIns="91425" rIns="91425" bIns="91425" anchor="ctr" anchorCtr="0">
            <a:noAutofit/>
          </a:bodyPr>
          <a:lstStyle/>
          <a:p>
            <a:pPr lvl="0" algn="ctr" rtl="0">
              <a:lnSpc>
                <a:spcPct val="114000"/>
              </a:lnSpc>
              <a:spcBef>
                <a:spcPts val="0"/>
              </a:spcBef>
            </a:pPr>
            <a:r>
              <a:rPr lang="en-US" sz="2000" dirty="0">
                <a:solidFill>
                  <a:schemeClr val="dk1"/>
                </a:solidFill>
                <a:highlight>
                  <a:srgbClr val="FFFFFF"/>
                </a:highlight>
                <a:latin typeface="Candara"/>
                <a:cs typeface="Candara"/>
              </a:rPr>
              <a:t>PE is identified on Helen’s V/Q SPECT scan. What would you do next? </a:t>
            </a:r>
          </a:p>
          <a:p>
            <a:pPr lvl="0" algn="ctr" rtl="0">
              <a:lnSpc>
                <a:spcPct val="114000"/>
              </a:lnSpc>
              <a:spcBef>
                <a:spcPts val="0"/>
              </a:spcBef>
            </a:pPr>
            <a:endParaRPr lang="en-US" sz="2000" dirty="0">
              <a:solidFill>
                <a:schemeClr val="dk1"/>
              </a:solidFill>
              <a:highlight>
                <a:srgbClr val="FFFFFF"/>
              </a:highlight>
              <a:latin typeface="Candara"/>
              <a:cs typeface="Candara"/>
            </a:endParaRPr>
          </a:p>
          <a:p>
            <a:pPr lvl="0" algn="ctr" rtl="0">
              <a:lnSpc>
                <a:spcPct val="114000"/>
              </a:lnSpc>
              <a:spcBef>
                <a:spcPts val="0"/>
              </a:spcBef>
            </a:pPr>
            <a:endParaRPr sz="2000" dirty="0">
              <a:solidFill>
                <a:schemeClr val="dk1"/>
              </a:solidFill>
              <a:highlight>
                <a:srgbClr val="FFFFFF"/>
              </a:highlight>
              <a:latin typeface="Candara"/>
              <a:cs typeface="Candara"/>
            </a:endParaRPr>
          </a:p>
          <a:p>
            <a:pPr marL="228600" lvl="0" algn="ctr" rtl="0">
              <a:lnSpc>
                <a:spcPct val="114000"/>
              </a:lnSpc>
              <a:spcBef>
                <a:spcPts val="0"/>
              </a:spcBef>
              <a:buClr>
                <a:schemeClr val="dk1"/>
              </a:buClr>
            </a:pPr>
            <a:r>
              <a:rPr lang="en-US" sz="2000" dirty="0">
                <a:solidFill>
                  <a:schemeClr val="dk1"/>
                </a:solidFill>
                <a:highlight>
                  <a:srgbClr val="FFFFFF"/>
                </a:highlight>
                <a:latin typeface="Candara"/>
                <a:cs typeface="Candara"/>
              </a:rPr>
              <a:t>LMWH or </a:t>
            </a:r>
            <a:r>
              <a:rPr lang="en-US" sz="2000" dirty="0" err="1">
                <a:solidFill>
                  <a:schemeClr val="dk1"/>
                </a:solidFill>
                <a:highlight>
                  <a:srgbClr val="FFFFFF"/>
                </a:highlight>
                <a:latin typeface="Candara"/>
                <a:cs typeface="Candara"/>
              </a:rPr>
              <a:t>fondaparinux</a:t>
            </a:r>
            <a:endParaRPr lang="en-US" sz="2000" dirty="0">
              <a:solidFill>
                <a:schemeClr val="dk1"/>
              </a:solidFill>
              <a:highlight>
                <a:srgbClr val="FFFFFF"/>
              </a:highlight>
              <a:latin typeface="Candara"/>
              <a:cs typeface="Candara"/>
            </a:endParaRPr>
          </a:p>
          <a:p>
            <a:pPr marL="514350" lvl="0" indent="-285750" algn="ctr" rtl="0">
              <a:lnSpc>
                <a:spcPct val="114000"/>
              </a:lnSpc>
              <a:spcBef>
                <a:spcPts val="0"/>
              </a:spcBef>
              <a:buClr>
                <a:schemeClr val="dk1"/>
              </a:buClr>
              <a:buFont typeface="Arial"/>
              <a:buChar char="•"/>
            </a:pPr>
            <a:r>
              <a:rPr lang="en-US" sz="2000" dirty="0">
                <a:solidFill>
                  <a:schemeClr val="dk1"/>
                </a:solidFill>
                <a:highlight>
                  <a:srgbClr val="FFFFFF"/>
                </a:highlight>
                <a:latin typeface="Candara"/>
                <a:cs typeface="Candara"/>
              </a:rPr>
              <a:t>Unfractionated Heparin if complex </a:t>
            </a:r>
          </a:p>
          <a:p>
            <a:pPr marL="971550" lvl="1" indent="-285750" algn="ctr" rtl="0">
              <a:lnSpc>
                <a:spcPct val="114000"/>
              </a:lnSpc>
              <a:spcBef>
                <a:spcPts val="0"/>
              </a:spcBef>
              <a:buClr>
                <a:schemeClr val="dk1"/>
              </a:buClr>
              <a:buFont typeface="Arial"/>
              <a:buChar char="•"/>
            </a:pPr>
            <a:r>
              <a:rPr lang="en-US" sz="2000" dirty="0">
                <a:solidFill>
                  <a:schemeClr val="dk1"/>
                </a:solidFill>
                <a:highlight>
                  <a:srgbClr val="FFFFFF"/>
                </a:highlight>
                <a:latin typeface="Candara"/>
                <a:cs typeface="Candara"/>
              </a:rPr>
              <a:t>Renal failure</a:t>
            </a:r>
          </a:p>
          <a:p>
            <a:pPr marL="971550" lvl="1" indent="-285750" algn="ctr" rtl="0">
              <a:lnSpc>
                <a:spcPct val="114000"/>
              </a:lnSpc>
              <a:spcBef>
                <a:spcPts val="0"/>
              </a:spcBef>
              <a:buClr>
                <a:schemeClr val="dk1"/>
              </a:buClr>
              <a:buFont typeface="Arial"/>
              <a:buChar char="•"/>
            </a:pPr>
            <a:r>
              <a:rPr lang="en-US" sz="2000" dirty="0">
                <a:solidFill>
                  <a:schemeClr val="dk1"/>
                </a:solidFill>
                <a:highlight>
                  <a:srgbClr val="FFFFFF"/>
                </a:highlight>
                <a:latin typeface="Candara"/>
                <a:cs typeface="Candara"/>
              </a:rPr>
              <a:t>Bleeding risk</a:t>
            </a:r>
          </a:p>
          <a:p>
            <a:pPr marL="971550" lvl="1" indent="-285750" algn="ctr" rtl="0">
              <a:lnSpc>
                <a:spcPct val="114000"/>
              </a:lnSpc>
              <a:spcBef>
                <a:spcPts val="0"/>
              </a:spcBef>
              <a:buClr>
                <a:schemeClr val="dk1"/>
              </a:buClr>
              <a:buFont typeface="Arial"/>
              <a:buChar char="•"/>
            </a:pPr>
            <a:r>
              <a:rPr lang="en-US" sz="2000" dirty="0" err="1">
                <a:solidFill>
                  <a:schemeClr val="dk1"/>
                </a:solidFill>
                <a:highlight>
                  <a:srgbClr val="FFFFFF"/>
                </a:highlight>
                <a:latin typeface="Candara"/>
                <a:cs typeface="Candara"/>
              </a:rPr>
              <a:t>Hemodynamically</a:t>
            </a:r>
            <a:r>
              <a:rPr lang="en-US" sz="2000" dirty="0">
                <a:solidFill>
                  <a:schemeClr val="dk1"/>
                </a:solidFill>
                <a:highlight>
                  <a:srgbClr val="FFFFFF"/>
                </a:highlight>
                <a:latin typeface="Candara"/>
                <a:cs typeface="Candara"/>
              </a:rPr>
              <a:t> unstable </a:t>
            </a:r>
          </a:p>
        </p:txBody>
      </p:sp>
      <p:pic>
        <p:nvPicPr>
          <p:cNvPr id="2" name="Picture 1"/>
          <p:cNvPicPr>
            <a:picLocks noChangeAspect="1"/>
          </p:cNvPicPr>
          <p:nvPr/>
        </p:nvPicPr>
        <p:blipFill>
          <a:blip r:embed="rId4"/>
          <a:stretch>
            <a:fillRect/>
          </a:stretch>
        </p:blipFill>
        <p:spPr>
          <a:xfrm>
            <a:off x="258114" y="1087912"/>
            <a:ext cx="8699126" cy="4414806"/>
          </a:xfrm>
          <a:prstGeom prst="rect">
            <a:avLst/>
          </a:prstGeom>
        </p:spPr>
      </p:pic>
    </p:spTree>
    <p:extLst>
      <p:ext uri="{BB962C8B-B14F-4D97-AF65-F5344CB8AC3E}">
        <p14:creationId xmlns:p14="http://schemas.microsoft.com/office/powerpoint/2010/main" val="3425169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6146" name="Picture 2" descr="Image result for wells score for p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792" y="50800"/>
            <a:ext cx="8660815" cy="650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72356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307" name="Shape 307"/>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308" name="Shape 308"/>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Case 1</a:t>
            </a:r>
          </a:p>
        </p:txBody>
      </p:sp>
      <p:sp>
        <p:nvSpPr>
          <p:cNvPr id="309" name="Shape 309"/>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 name="Shape 310"/>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 name="Shape 311"/>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312" name="Shape 312"/>
          <p:cNvSpPr txBox="1"/>
          <p:nvPr/>
        </p:nvSpPr>
        <p:spPr>
          <a:xfrm>
            <a:off x="457201" y="1203700"/>
            <a:ext cx="8021484" cy="3000000"/>
          </a:xfrm>
          <a:prstGeom prst="rect">
            <a:avLst/>
          </a:prstGeom>
          <a:noFill/>
          <a:ln>
            <a:noFill/>
          </a:ln>
        </p:spPr>
        <p:txBody>
          <a:bodyPr lIns="91425" tIns="91425" rIns="91425" bIns="91425" anchor="ctr" anchorCtr="0">
            <a:noAutofit/>
          </a:bodyPr>
          <a:lstStyle/>
          <a:p>
            <a:pPr lvl="0" algn="ctr" rtl="0">
              <a:lnSpc>
                <a:spcPct val="114000"/>
              </a:lnSpc>
              <a:spcBef>
                <a:spcPts val="0"/>
              </a:spcBef>
              <a:buNone/>
            </a:pPr>
            <a:r>
              <a:rPr lang="en-US" sz="2000" dirty="0">
                <a:solidFill>
                  <a:schemeClr val="dk1"/>
                </a:solidFill>
                <a:highlight>
                  <a:srgbClr val="FFFFFF"/>
                </a:highlight>
                <a:latin typeface="Candara"/>
                <a:cs typeface="Candara"/>
              </a:rPr>
              <a:t>The D-dimer test is positive. </a:t>
            </a:r>
            <a:endParaRPr lang="en-US" sz="2000" dirty="0" smtClean="0">
              <a:solidFill>
                <a:schemeClr val="dk1"/>
              </a:solidFill>
              <a:highlight>
                <a:srgbClr val="FFFFFF"/>
              </a:highlight>
              <a:latin typeface="Candara"/>
              <a:cs typeface="Candara"/>
            </a:endParaRPr>
          </a:p>
          <a:p>
            <a:pPr lvl="0" algn="ctr" rtl="0">
              <a:lnSpc>
                <a:spcPct val="114000"/>
              </a:lnSpc>
              <a:spcBef>
                <a:spcPts val="0"/>
              </a:spcBef>
              <a:buNone/>
            </a:pPr>
            <a:endParaRPr lang="en-US" sz="2000" dirty="0">
              <a:solidFill>
                <a:schemeClr val="dk1"/>
              </a:solidFill>
              <a:highlight>
                <a:srgbClr val="FFFFFF"/>
              </a:highlight>
              <a:latin typeface="Candara"/>
              <a:cs typeface="Candara"/>
            </a:endParaRPr>
          </a:p>
          <a:p>
            <a:pPr lvl="0" algn="ctr" rtl="0">
              <a:lnSpc>
                <a:spcPct val="114000"/>
              </a:lnSpc>
              <a:spcBef>
                <a:spcPts val="0"/>
              </a:spcBef>
              <a:buNone/>
            </a:pPr>
            <a:r>
              <a:rPr lang="en-US" sz="2000" dirty="0" smtClean="0">
                <a:solidFill>
                  <a:schemeClr val="dk1"/>
                </a:solidFill>
                <a:highlight>
                  <a:srgbClr val="FFFFFF"/>
                </a:highlight>
                <a:latin typeface="Candara"/>
                <a:cs typeface="Candara"/>
              </a:rPr>
              <a:t>Her </a:t>
            </a:r>
            <a:r>
              <a:rPr lang="en-US" sz="2000" dirty="0">
                <a:solidFill>
                  <a:schemeClr val="dk1"/>
                </a:solidFill>
                <a:highlight>
                  <a:srgbClr val="FFFFFF"/>
                </a:highlight>
                <a:latin typeface="Candara"/>
                <a:cs typeface="Candara"/>
              </a:rPr>
              <a:t>hospital records show that she had </a:t>
            </a:r>
            <a:r>
              <a:rPr lang="en-US" sz="2000" dirty="0" smtClean="0">
                <a:solidFill>
                  <a:schemeClr val="dk1"/>
                </a:solidFill>
                <a:highlight>
                  <a:srgbClr val="FFFFFF"/>
                </a:highlight>
                <a:latin typeface="Candara"/>
                <a:cs typeface="Candara"/>
              </a:rPr>
              <a:t>an allergic reaction </a:t>
            </a:r>
            <a:r>
              <a:rPr lang="en-US" sz="2000" dirty="0">
                <a:solidFill>
                  <a:schemeClr val="dk1"/>
                </a:solidFill>
                <a:highlight>
                  <a:srgbClr val="FFFFFF"/>
                </a:highlight>
                <a:latin typeface="Candara"/>
                <a:cs typeface="Candara"/>
              </a:rPr>
              <a:t>to contrast media in the past, therefore you cannot offer CTPA. </a:t>
            </a:r>
            <a:r>
              <a:rPr lang="en-US" sz="2000" dirty="0" smtClean="0">
                <a:solidFill>
                  <a:schemeClr val="dk1"/>
                </a:solidFill>
                <a:highlight>
                  <a:srgbClr val="FFFFFF"/>
                </a:highlight>
                <a:latin typeface="Candara"/>
                <a:cs typeface="Candara"/>
              </a:rPr>
              <a:t>What other </a:t>
            </a:r>
            <a:r>
              <a:rPr lang="en-US" sz="2000" dirty="0">
                <a:solidFill>
                  <a:schemeClr val="dk1"/>
                </a:solidFill>
                <a:highlight>
                  <a:srgbClr val="FFFFFF"/>
                </a:highlight>
                <a:latin typeface="Candara"/>
                <a:cs typeface="Candara"/>
              </a:rPr>
              <a:t>investigations could you offer?</a:t>
            </a:r>
          </a:p>
        </p:txBody>
      </p:sp>
    </p:spTree>
    <p:extLst>
      <p:ext uri="{BB962C8B-B14F-4D97-AF65-F5344CB8AC3E}">
        <p14:creationId xmlns:p14="http://schemas.microsoft.com/office/powerpoint/2010/main" val="994156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318" name="Shape 318"/>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319" name="Shape 319"/>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Case 1 - Further Investigations</a:t>
            </a:r>
          </a:p>
        </p:txBody>
      </p:sp>
      <p:sp>
        <p:nvSpPr>
          <p:cNvPr id="320" name="Shape 320"/>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 name="Shape 321"/>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 name="Shape 322"/>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323" name="Shape 323"/>
          <p:cNvSpPr txBox="1"/>
          <p:nvPr/>
        </p:nvSpPr>
        <p:spPr>
          <a:xfrm>
            <a:off x="522675" y="1351650"/>
            <a:ext cx="6715500" cy="3000000"/>
          </a:xfrm>
          <a:prstGeom prst="rect">
            <a:avLst/>
          </a:prstGeom>
          <a:noFill/>
          <a:ln>
            <a:noFill/>
          </a:ln>
        </p:spPr>
        <p:txBody>
          <a:bodyPr lIns="91425" tIns="91425" rIns="91425" bIns="91425" anchor="ctr" anchorCtr="0">
            <a:noAutofit/>
          </a:bodyPr>
          <a:lstStyle/>
          <a:p>
            <a:pPr marL="685800" lvl="0" indent="-457200" rtl="0">
              <a:lnSpc>
                <a:spcPct val="114000"/>
              </a:lnSpc>
              <a:spcBef>
                <a:spcPts val="0"/>
              </a:spcBef>
              <a:buClr>
                <a:schemeClr val="dk1"/>
              </a:buClr>
              <a:buFont typeface="+mj-lt"/>
              <a:buAutoNum type="arabicPeriod"/>
            </a:pPr>
            <a:r>
              <a:rPr lang="en-US" sz="2000" dirty="0">
                <a:solidFill>
                  <a:schemeClr val="dk1"/>
                </a:solidFill>
                <a:highlight>
                  <a:srgbClr val="FFFFFF"/>
                </a:highlight>
                <a:latin typeface="Candara"/>
                <a:cs typeface="Candara"/>
              </a:rPr>
              <a:t>D-dimer</a:t>
            </a:r>
          </a:p>
          <a:p>
            <a:pPr marL="685800" lvl="0" indent="-457200" rtl="0">
              <a:lnSpc>
                <a:spcPct val="114000"/>
              </a:lnSpc>
              <a:spcBef>
                <a:spcPts val="0"/>
              </a:spcBef>
              <a:buClr>
                <a:schemeClr val="dk1"/>
              </a:buClr>
              <a:buFont typeface="+mj-lt"/>
              <a:buAutoNum type="arabicPeriod"/>
            </a:pPr>
            <a:r>
              <a:rPr lang="en-US" sz="2000" dirty="0">
                <a:solidFill>
                  <a:schemeClr val="dk1"/>
                </a:solidFill>
                <a:highlight>
                  <a:srgbClr val="FFFFFF"/>
                </a:highlight>
                <a:latin typeface="Candara"/>
                <a:cs typeface="Candara"/>
              </a:rPr>
              <a:t>CTPA </a:t>
            </a:r>
          </a:p>
          <a:p>
            <a:pPr marL="685800" lvl="1">
              <a:lnSpc>
                <a:spcPct val="114000"/>
              </a:lnSpc>
              <a:spcBef>
                <a:spcPts val="0"/>
              </a:spcBef>
              <a:buClr>
                <a:schemeClr val="dk1"/>
              </a:buClr>
            </a:pPr>
            <a:r>
              <a:rPr lang="en-US" sz="2000" dirty="0" smtClean="0">
                <a:solidFill>
                  <a:schemeClr val="dk1"/>
                </a:solidFill>
                <a:highlight>
                  <a:srgbClr val="FFFFFF"/>
                </a:highlight>
                <a:latin typeface="Candara"/>
                <a:cs typeface="Candara"/>
              </a:rPr>
              <a:t>ALTERNATIVE </a:t>
            </a:r>
            <a:r>
              <a:rPr lang="en-US" sz="2000" dirty="0" smtClean="0">
                <a:solidFill>
                  <a:schemeClr val="dk1"/>
                </a:solidFill>
                <a:highlight>
                  <a:srgbClr val="FFFFFF"/>
                </a:highlight>
                <a:latin typeface="Candara"/>
                <a:cs typeface="Candara"/>
                <a:sym typeface="Wingdings" panose="05000000000000000000" pitchFamily="2" charset="2"/>
              </a:rPr>
              <a:t> </a:t>
            </a:r>
            <a:r>
              <a:rPr lang="en-US" sz="2000" dirty="0" smtClean="0">
                <a:solidFill>
                  <a:schemeClr val="dk1"/>
                </a:solidFill>
                <a:highlight>
                  <a:srgbClr val="FFFFFF"/>
                </a:highlight>
                <a:latin typeface="Candara"/>
                <a:cs typeface="Candara"/>
              </a:rPr>
              <a:t>V/Q radio-nucleotide </a:t>
            </a:r>
            <a:r>
              <a:rPr lang="en-US" sz="2000" dirty="0">
                <a:solidFill>
                  <a:schemeClr val="dk1"/>
                </a:solidFill>
                <a:highlight>
                  <a:srgbClr val="FFFFFF"/>
                </a:highlight>
                <a:latin typeface="Candara"/>
                <a:cs typeface="Candara"/>
              </a:rPr>
              <a:t>scan </a:t>
            </a:r>
            <a:r>
              <a:rPr lang="en-US" sz="2000" dirty="0" smtClean="0">
                <a:solidFill>
                  <a:schemeClr val="dk1"/>
                </a:solidFill>
                <a:highlight>
                  <a:srgbClr val="FFFFFF"/>
                </a:highlight>
                <a:latin typeface="Candara"/>
                <a:cs typeface="Candara"/>
              </a:rPr>
              <a:t>(if CTPA C/I) </a:t>
            </a:r>
            <a:endParaRPr lang="en-US" sz="2000" dirty="0">
              <a:solidFill>
                <a:schemeClr val="dk1"/>
              </a:solidFill>
              <a:highlight>
                <a:srgbClr val="FFFFFF"/>
              </a:highlight>
              <a:latin typeface="Candara"/>
              <a:cs typeface="Candara"/>
            </a:endParaRPr>
          </a:p>
        </p:txBody>
      </p:sp>
    </p:spTree>
    <p:extLst>
      <p:ext uri="{BB962C8B-B14F-4D97-AF65-F5344CB8AC3E}">
        <p14:creationId xmlns:p14="http://schemas.microsoft.com/office/powerpoint/2010/main" val="4081262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2050" name="Picture 2" descr="Image result for saddle embol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1519" y="592138"/>
            <a:ext cx="7013359"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64225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p:nvPr/>
        </p:nvSpPr>
        <p:spPr>
          <a:xfrm>
            <a:off x="1187609" y="6343650"/>
            <a:ext cx="5065800" cy="277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a:solidFill>
                  <a:schemeClr val="dk1"/>
                </a:solidFill>
                <a:latin typeface="Calibri"/>
                <a:ea typeface="Calibri"/>
                <a:cs typeface="Calibri"/>
                <a:sym typeface="Calibri"/>
              </a:rPr>
              <a:t>The Peer Teaching Society is not liable for false or misleading information…</a:t>
            </a:r>
          </a:p>
        </p:txBody>
      </p:sp>
      <p:pic>
        <p:nvPicPr>
          <p:cNvPr id="329" name="Shape 329"/>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52400" y="5705439"/>
            <a:ext cx="1035300" cy="1026600"/>
          </a:xfrm>
          <a:prstGeom prst="rect">
            <a:avLst/>
          </a:prstGeom>
          <a:noFill/>
          <a:ln>
            <a:noFill/>
          </a:ln>
        </p:spPr>
      </p:pic>
      <p:sp>
        <p:nvSpPr>
          <p:cNvPr id="330" name="Shape 330"/>
          <p:cNvSpPr txBox="1"/>
          <p:nvPr/>
        </p:nvSpPr>
        <p:spPr>
          <a:xfrm>
            <a:off x="457200" y="274637"/>
            <a:ext cx="8229600" cy="523200"/>
          </a:xfrm>
          <a:prstGeom prst="rect">
            <a:avLst/>
          </a:prstGeom>
          <a:solidFill>
            <a:srgbClr val="538CD5">
              <a:alpha val="66670"/>
            </a:srgb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a:solidFill>
                  <a:schemeClr val="dk1"/>
                </a:solidFill>
                <a:latin typeface="Candara"/>
                <a:ea typeface="Candara"/>
                <a:cs typeface="Candara"/>
                <a:sym typeface="Candara"/>
              </a:rPr>
              <a:t>Case 1 - Management</a:t>
            </a:r>
          </a:p>
        </p:txBody>
      </p:sp>
      <p:sp>
        <p:nvSpPr>
          <p:cNvPr id="331" name="Shape 331"/>
          <p:cNvSpPr txBox="1"/>
          <p:nvPr/>
        </p:nvSpPr>
        <p:spPr>
          <a:xfrm>
            <a:off x="4354285" y="1905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 name="Shape 332"/>
          <p:cNvSpPr txBox="1"/>
          <p:nvPr/>
        </p:nvSpPr>
        <p:spPr>
          <a:xfrm>
            <a:off x="2703285" y="2667000"/>
            <a:ext cx="1848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 name="Shape 333"/>
          <p:cNvSpPr txBox="1"/>
          <p:nvPr/>
        </p:nvSpPr>
        <p:spPr>
          <a:xfrm>
            <a:off x="444874" y="791472"/>
            <a:ext cx="8491500" cy="1179900"/>
          </a:xfrm>
          <a:prstGeom prst="rect">
            <a:avLst/>
          </a:prstGeom>
          <a:noFill/>
          <a:ln>
            <a:noFill/>
          </a:ln>
        </p:spPr>
        <p:txBody>
          <a:bodyPr lIns="91425" tIns="45700" rIns="91425" bIns="45700" anchor="t" anchorCtr="0">
            <a:noAutofit/>
          </a:bodyPr>
          <a:lstStyle/>
          <a:p>
            <a:pPr marL="0" marR="0" lvl="2" indent="0" algn="just" rtl="0">
              <a:lnSpc>
                <a:spcPct val="15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803275" marR="0" lvl="2" indent="-346075" algn="just" rtl="0">
              <a:lnSpc>
                <a:spcPct val="150000"/>
              </a:lnSpc>
              <a:spcBef>
                <a:spcPts val="0"/>
              </a:spcBef>
              <a:spcAft>
                <a:spcPts val="0"/>
              </a:spcAft>
              <a:buClr>
                <a:schemeClr val="dk1"/>
              </a:buClr>
              <a:buFont typeface="Arial"/>
              <a:buNone/>
            </a:pPr>
            <a:endParaRPr sz="1600" b="0" i="0" u="none" strike="noStrike" cap="none">
              <a:solidFill>
                <a:schemeClr val="dk1"/>
              </a:solidFill>
              <a:latin typeface="Candara"/>
              <a:ea typeface="Candara"/>
              <a:cs typeface="Candara"/>
              <a:sym typeface="Candara"/>
            </a:endParaRPr>
          </a:p>
          <a:p>
            <a:pPr marL="457200" marR="0" lvl="1" indent="0" algn="just" rtl="0">
              <a:lnSpc>
                <a:spcPct val="150000"/>
              </a:lnSpc>
              <a:spcBef>
                <a:spcPts val="0"/>
              </a:spcBef>
              <a:spcAft>
                <a:spcPts val="0"/>
              </a:spcAft>
              <a:buSzPct val="25000"/>
              <a:buNone/>
            </a:pPr>
            <a:r>
              <a:rPr lang="en-US" sz="1600" b="0" i="0" u="none" strike="noStrike" cap="none">
                <a:solidFill>
                  <a:schemeClr val="dk1"/>
                </a:solidFill>
                <a:latin typeface="Candara"/>
                <a:ea typeface="Candara"/>
                <a:cs typeface="Candara"/>
                <a:sym typeface="Candara"/>
              </a:rPr>
              <a:t> </a:t>
            </a:r>
          </a:p>
        </p:txBody>
      </p:sp>
      <p:sp>
        <p:nvSpPr>
          <p:cNvPr id="334" name="Shape 334"/>
          <p:cNvSpPr txBox="1"/>
          <p:nvPr/>
        </p:nvSpPr>
        <p:spPr>
          <a:xfrm>
            <a:off x="1198450" y="1905000"/>
            <a:ext cx="7093480" cy="3000000"/>
          </a:xfrm>
          <a:prstGeom prst="rect">
            <a:avLst/>
          </a:prstGeom>
          <a:noFill/>
          <a:ln>
            <a:noFill/>
          </a:ln>
        </p:spPr>
        <p:txBody>
          <a:bodyPr lIns="91425" tIns="91425" rIns="91425" bIns="91425" anchor="ctr" anchorCtr="0">
            <a:noAutofit/>
          </a:bodyPr>
          <a:lstStyle/>
          <a:p>
            <a:pPr lvl="0" algn="ctr" rtl="0">
              <a:lnSpc>
                <a:spcPct val="114000"/>
              </a:lnSpc>
              <a:spcBef>
                <a:spcPts val="0"/>
              </a:spcBef>
            </a:pPr>
            <a:r>
              <a:rPr lang="en-US" sz="2000" dirty="0">
                <a:solidFill>
                  <a:schemeClr val="dk1"/>
                </a:solidFill>
                <a:highlight>
                  <a:srgbClr val="FFFFFF"/>
                </a:highlight>
                <a:latin typeface="Candara"/>
                <a:cs typeface="Candara"/>
              </a:rPr>
              <a:t>PE is identified on Helen’s V/Q SPECT scan. What would you do next? </a:t>
            </a:r>
          </a:p>
          <a:p>
            <a:pPr lvl="0" algn="ctr" rtl="0">
              <a:lnSpc>
                <a:spcPct val="114000"/>
              </a:lnSpc>
              <a:spcBef>
                <a:spcPts val="0"/>
              </a:spcBef>
            </a:pPr>
            <a:endParaRPr sz="2000" dirty="0">
              <a:solidFill>
                <a:schemeClr val="dk1"/>
              </a:solidFill>
              <a:highlight>
                <a:srgbClr val="FFFFFF"/>
              </a:highlight>
              <a:latin typeface="Candara"/>
              <a:cs typeface="Candara"/>
            </a:endParaRPr>
          </a:p>
          <a:p>
            <a:pPr marL="571500" lvl="0" indent="-342900" algn="ctr" rtl="0">
              <a:lnSpc>
                <a:spcPct val="114000"/>
              </a:lnSpc>
              <a:spcBef>
                <a:spcPts val="0"/>
              </a:spcBef>
              <a:buClr>
                <a:schemeClr val="dk1"/>
              </a:buClr>
              <a:buFont typeface="Arial"/>
              <a:buChar char="•"/>
            </a:pPr>
            <a:r>
              <a:rPr lang="en-US" sz="2000" dirty="0">
                <a:solidFill>
                  <a:schemeClr val="dk1"/>
                </a:solidFill>
                <a:highlight>
                  <a:srgbClr val="FFFFFF"/>
                </a:highlight>
                <a:latin typeface="Candara"/>
                <a:cs typeface="Candara"/>
              </a:rPr>
              <a:t>LMWH or </a:t>
            </a:r>
            <a:r>
              <a:rPr lang="en-US" sz="2000" dirty="0" err="1">
                <a:solidFill>
                  <a:schemeClr val="dk1"/>
                </a:solidFill>
                <a:highlight>
                  <a:srgbClr val="FFFFFF"/>
                </a:highlight>
                <a:latin typeface="Candara"/>
                <a:cs typeface="Candara"/>
              </a:rPr>
              <a:t>fondaparinux</a:t>
            </a:r>
            <a:endParaRPr lang="en-US" sz="2000" dirty="0">
              <a:solidFill>
                <a:schemeClr val="dk1"/>
              </a:solidFill>
              <a:highlight>
                <a:srgbClr val="FFFFFF"/>
              </a:highlight>
              <a:latin typeface="Candara"/>
              <a:cs typeface="Candara"/>
            </a:endParaRPr>
          </a:p>
          <a:p>
            <a:pPr marL="571500" lvl="0" indent="-342900" algn="ctr" rtl="0">
              <a:lnSpc>
                <a:spcPct val="114000"/>
              </a:lnSpc>
              <a:spcBef>
                <a:spcPts val="0"/>
              </a:spcBef>
              <a:buClr>
                <a:schemeClr val="dk1"/>
              </a:buClr>
              <a:buFont typeface="Arial"/>
              <a:buChar char="•"/>
            </a:pPr>
            <a:r>
              <a:rPr lang="en-US" sz="2000" dirty="0">
                <a:solidFill>
                  <a:schemeClr val="dk1"/>
                </a:solidFill>
                <a:highlight>
                  <a:srgbClr val="FFFFFF"/>
                </a:highlight>
                <a:latin typeface="Candara"/>
                <a:cs typeface="Candara"/>
              </a:rPr>
              <a:t>Unfractionated Heparin </a:t>
            </a:r>
            <a:r>
              <a:rPr lang="en-US" sz="2000" dirty="0" smtClean="0">
                <a:solidFill>
                  <a:schemeClr val="dk1"/>
                </a:solidFill>
                <a:highlight>
                  <a:srgbClr val="FFFFFF"/>
                </a:highlight>
                <a:latin typeface="Candara"/>
                <a:cs typeface="Candara"/>
              </a:rPr>
              <a:t>if: </a:t>
            </a:r>
            <a:endParaRPr lang="en-US" sz="2000" dirty="0">
              <a:solidFill>
                <a:schemeClr val="dk1"/>
              </a:solidFill>
              <a:highlight>
                <a:srgbClr val="FFFFFF"/>
              </a:highlight>
              <a:latin typeface="Candara"/>
              <a:cs typeface="Candara"/>
            </a:endParaRPr>
          </a:p>
          <a:p>
            <a:pPr marL="1028700" lvl="1" indent="-342900" algn="ctr" rtl="0">
              <a:lnSpc>
                <a:spcPct val="114000"/>
              </a:lnSpc>
              <a:spcBef>
                <a:spcPts val="0"/>
              </a:spcBef>
              <a:buClr>
                <a:schemeClr val="dk1"/>
              </a:buClr>
              <a:buFont typeface="Arial"/>
              <a:buChar char="•"/>
            </a:pPr>
            <a:r>
              <a:rPr lang="en-US" sz="2000" dirty="0">
                <a:solidFill>
                  <a:schemeClr val="dk1"/>
                </a:solidFill>
                <a:highlight>
                  <a:srgbClr val="FFFFFF"/>
                </a:highlight>
                <a:latin typeface="Candara"/>
                <a:cs typeface="Candara"/>
              </a:rPr>
              <a:t>Renal failure</a:t>
            </a:r>
          </a:p>
          <a:p>
            <a:pPr marL="1028700" lvl="1" indent="-342900" algn="ctr" rtl="0">
              <a:lnSpc>
                <a:spcPct val="114000"/>
              </a:lnSpc>
              <a:spcBef>
                <a:spcPts val="0"/>
              </a:spcBef>
              <a:buClr>
                <a:schemeClr val="dk1"/>
              </a:buClr>
              <a:buFont typeface="Arial"/>
              <a:buChar char="•"/>
            </a:pPr>
            <a:r>
              <a:rPr lang="en-US" sz="2000" dirty="0">
                <a:solidFill>
                  <a:schemeClr val="dk1"/>
                </a:solidFill>
                <a:highlight>
                  <a:srgbClr val="FFFFFF"/>
                </a:highlight>
                <a:latin typeface="Candara"/>
                <a:cs typeface="Candara"/>
              </a:rPr>
              <a:t>Bleeding risk</a:t>
            </a:r>
          </a:p>
          <a:p>
            <a:pPr marL="2857500" lvl="5" indent="-342900" algn="ctr">
              <a:lnSpc>
                <a:spcPct val="114000"/>
              </a:lnSpc>
              <a:buClr>
                <a:schemeClr val="dk1"/>
              </a:buClr>
              <a:buFont typeface="Arial"/>
              <a:buChar char="•"/>
            </a:pPr>
            <a:r>
              <a:rPr lang="en-US" sz="2000" dirty="0" smtClean="0">
                <a:solidFill>
                  <a:schemeClr val="dk1"/>
                </a:solidFill>
                <a:highlight>
                  <a:srgbClr val="FFFFFF"/>
                </a:highlight>
                <a:latin typeface="Candara"/>
                <a:cs typeface="Candara"/>
              </a:rPr>
              <a:t>Haemodynamically </a:t>
            </a:r>
            <a:r>
              <a:rPr lang="en-US" sz="2000" dirty="0">
                <a:solidFill>
                  <a:schemeClr val="dk1"/>
                </a:solidFill>
                <a:highlight>
                  <a:srgbClr val="FFFFFF"/>
                </a:highlight>
                <a:latin typeface="Candara"/>
                <a:cs typeface="Candara"/>
              </a:rPr>
              <a:t>unstable </a:t>
            </a:r>
          </a:p>
        </p:txBody>
      </p:sp>
    </p:spTree>
    <p:extLst>
      <p:ext uri="{BB962C8B-B14F-4D97-AF65-F5344CB8AC3E}">
        <p14:creationId xmlns:p14="http://schemas.microsoft.com/office/powerpoint/2010/main" val="589830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84301" y="0"/>
            <a:ext cx="6134100" cy="6858000"/>
          </a:xfrm>
          <a:prstGeom prst="rect">
            <a:avLst/>
          </a:prstGeom>
        </p:spPr>
      </p:pic>
    </p:spTree>
    <p:extLst>
      <p:ext uri="{BB962C8B-B14F-4D97-AF65-F5344CB8AC3E}">
        <p14:creationId xmlns:p14="http://schemas.microsoft.com/office/powerpoint/2010/main" val="26568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Obstructive vs. Restrictive [2]</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rotWithShape="1">
          <a:blip r:embed="rId4" cstate="hqprint">
            <a:extLst>
              <a:ext uri="{28A0092B-C50C-407E-A947-70E740481C1C}">
                <a14:useLocalDpi xmlns:a14="http://schemas.microsoft.com/office/drawing/2010/main"/>
              </a:ext>
            </a:extLst>
          </a:blip>
          <a:srcRect l="1491" t="2497"/>
          <a:stretch/>
        </p:blipFill>
        <p:spPr>
          <a:xfrm>
            <a:off x="951415" y="911645"/>
            <a:ext cx="6805742" cy="5510405"/>
          </a:xfrm>
          <a:prstGeom prst="rect">
            <a:avLst/>
          </a:prstGeom>
        </p:spPr>
      </p:pic>
    </p:spTree>
    <p:extLst>
      <p:ext uri="{BB962C8B-B14F-4D97-AF65-F5344CB8AC3E}">
        <p14:creationId xmlns:p14="http://schemas.microsoft.com/office/powerpoint/2010/main" val="2284538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Bronchiectasis [1]</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7343038"/>
          </a:xfrm>
          <a:prstGeom prst="rect">
            <a:avLst/>
          </a:prstGeom>
          <a:noFill/>
        </p:spPr>
        <p:txBody>
          <a:bodyPr wrap="square" rtlCol="0">
            <a:spAutoFit/>
          </a:bodyPr>
          <a:lstStyle/>
          <a:p>
            <a:pPr marL="285750" lvl="2" indent="-285750" algn="just">
              <a:lnSpc>
                <a:spcPct val="150000"/>
              </a:lnSpc>
              <a:buFont typeface="Arial"/>
              <a:buChar char="•"/>
              <a:tabLst>
                <a:tab pos="90488" algn="l"/>
              </a:tabLst>
            </a:pPr>
            <a:r>
              <a:rPr lang="en-US" sz="1600" dirty="0" smtClean="0">
                <a:latin typeface="Candara"/>
                <a:cs typeface="Candara"/>
              </a:rPr>
              <a:t>‘Abnormal, permanent dilatation of the airways’</a:t>
            </a:r>
          </a:p>
          <a:p>
            <a:pPr marL="742950" lvl="3" indent="-285750" algn="just">
              <a:lnSpc>
                <a:spcPct val="150000"/>
              </a:lnSpc>
              <a:buFont typeface="Arial"/>
              <a:buChar char="•"/>
              <a:tabLst>
                <a:tab pos="90488" algn="l"/>
              </a:tabLst>
            </a:pPr>
            <a:r>
              <a:rPr lang="en-US" sz="1600" b="1" dirty="0" smtClean="0">
                <a:solidFill>
                  <a:srgbClr val="660066"/>
                </a:solidFill>
                <a:latin typeface="Candara"/>
                <a:cs typeface="Candara"/>
              </a:rPr>
              <a:t>Dilatation</a:t>
            </a:r>
            <a:r>
              <a:rPr lang="en-US" sz="1600" dirty="0" smtClean="0">
                <a:latin typeface="Candara"/>
                <a:cs typeface="Candara"/>
              </a:rPr>
              <a:t> (‘</a:t>
            </a:r>
            <a:r>
              <a:rPr lang="en-US" sz="1600" dirty="0" err="1" smtClean="0">
                <a:latin typeface="Candara"/>
                <a:cs typeface="Candara"/>
              </a:rPr>
              <a:t>ectasia</a:t>
            </a:r>
            <a:r>
              <a:rPr lang="en-US" sz="1600" dirty="0" smtClean="0">
                <a:latin typeface="Candara"/>
                <a:cs typeface="Candara"/>
              </a:rPr>
              <a:t>’) </a:t>
            </a:r>
            <a:r>
              <a:rPr lang="mr-IN" sz="1600" dirty="0" smtClean="0">
                <a:latin typeface="Candara"/>
                <a:cs typeface="Candara"/>
              </a:rPr>
              <a:t>–</a:t>
            </a:r>
            <a:r>
              <a:rPr lang="en-US" sz="1600" dirty="0" smtClean="0">
                <a:latin typeface="Candara"/>
                <a:cs typeface="Candara"/>
              </a:rPr>
              <a:t> pooling of secretions </a:t>
            </a:r>
            <a:r>
              <a:rPr lang="mr-IN" sz="1600" dirty="0" smtClean="0">
                <a:latin typeface="Candara"/>
                <a:cs typeface="Candara"/>
              </a:rPr>
              <a:t>–</a:t>
            </a:r>
            <a:r>
              <a:rPr lang="en-US" sz="1600" dirty="0" smtClean="0">
                <a:latin typeface="Candara"/>
                <a:cs typeface="Candara"/>
              </a:rPr>
              <a:t> scarring and inflammation of surrounding tissues.</a:t>
            </a:r>
          </a:p>
          <a:p>
            <a:pPr marL="742950" lvl="3" indent="-285750" algn="just">
              <a:lnSpc>
                <a:spcPct val="150000"/>
              </a:lnSpc>
              <a:buFont typeface="Arial"/>
              <a:buChar char="•"/>
              <a:tabLst>
                <a:tab pos="90488" algn="l"/>
              </a:tabLst>
            </a:pPr>
            <a:r>
              <a:rPr lang="en-US" sz="1600" b="1" dirty="0" smtClean="0">
                <a:solidFill>
                  <a:srgbClr val="660066"/>
                </a:solidFill>
                <a:latin typeface="Candara"/>
                <a:cs typeface="Candara"/>
              </a:rPr>
              <a:t>Ciliary dysfunction </a:t>
            </a:r>
            <a:r>
              <a:rPr lang="en-US" sz="1600" dirty="0" smtClean="0">
                <a:latin typeface="Candara"/>
                <a:cs typeface="Candara"/>
              </a:rPr>
              <a:t>+/- ulceration</a:t>
            </a:r>
          </a:p>
          <a:p>
            <a:pPr marL="742950" lvl="3" indent="-285750" algn="just">
              <a:lnSpc>
                <a:spcPct val="150000"/>
              </a:lnSpc>
              <a:buFont typeface="Arial"/>
              <a:buChar char="•"/>
              <a:tabLst>
                <a:tab pos="90488" algn="l"/>
              </a:tabLst>
            </a:pPr>
            <a:r>
              <a:rPr lang="en-US" sz="1600" dirty="0" smtClean="0">
                <a:latin typeface="Candara"/>
                <a:cs typeface="Candara"/>
              </a:rPr>
              <a:t>Persistent severe </a:t>
            </a:r>
            <a:r>
              <a:rPr lang="en-US" sz="1600" b="1" dirty="0" smtClean="0">
                <a:solidFill>
                  <a:srgbClr val="660066"/>
                </a:solidFill>
                <a:latin typeface="Candara"/>
                <a:cs typeface="Candara"/>
              </a:rPr>
              <a:t>inflammation</a:t>
            </a:r>
            <a:r>
              <a:rPr lang="en-US" sz="1600" dirty="0" smtClean="0">
                <a:latin typeface="Candara"/>
                <a:cs typeface="Candara"/>
              </a:rPr>
              <a:t> (bronchitis), obstruction and destruction of lung parenchyma. </a:t>
            </a:r>
          </a:p>
          <a:p>
            <a:pPr marL="742950" lvl="3" indent="-285750" algn="just">
              <a:lnSpc>
                <a:spcPct val="150000"/>
              </a:lnSpc>
              <a:buFont typeface="Arial"/>
              <a:buChar char="•"/>
              <a:tabLst>
                <a:tab pos="90488" algn="l"/>
              </a:tabLst>
            </a:pPr>
            <a:r>
              <a:rPr lang="en-US" sz="1600" dirty="0" smtClean="0">
                <a:latin typeface="Candara"/>
                <a:cs typeface="Candara"/>
              </a:rPr>
              <a:t>Associated with chest sepsis, septicemia, metastatic abscess formation, R-sided cardiac failure and amyloid deposition.</a:t>
            </a:r>
          </a:p>
          <a:p>
            <a:pPr marL="0" lvl="2" algn="just">
              <a:lnSpc>
                <a:spcPct val="150000"/>
              </a:lnSpc>
              <a:tabLst>
                <a:tab pos="90488" algn="l"/>
              </a:tabLst>
            </a:pPr>
            <a:r>
              <a:rPr lang="en-US" sz="1600" b="1" dirty="0" smtClean="0">
                <a:solidFill>
                  <a:srgbClr val="660066"/>
                </a:solidFill>
                <a:latin typeface="Candara"/>
                <a:cs typeface="Candara"/>
              </a:rPr>
              <a:t>		Types</a:t>
            </a:r>
          </a:p>
          <a:p>
            <a:pPr marL="803275" lvl="2" indent="-285750" algn="just" defTabSz="342900">
              <a:lnSpc>
                <a:spcPct val="150000"/>
              </a:lnSpc>
              <a:buFont typeface="Arial"/>
              <a:buChar char="•"/>
              <a:tabLst>
                <a:tab pos="90488" algn="l"/>
                <a:tab pos="800100" algn="l"/>
              </a:tabLst>
            </a:pPr>
            <a:r>
              <a:rPr lang="en-US" sz="1600" b="1" dirty="0" smtClean="0">
                <a:solidFill>
                  <a:srgbClr val="660066"/>
                </a:solidFill>
                <a:latin typeface="Candara"/>
                <a:cs typeface="Candara"/>
              </a:rPr>
              <a:t>LOCALISED</a:t>
            </a:r>
            <a:r>
              <a:rPr lang="en-US" sz="1600" dirty="0" smtClean="0">
                <a:latin typeface="Candara"/>
                <a:cs typeface="Candara"/>
              </a:rPr>
              <a:t> </a:t>
            </a:r>
            <a:r>
              <a:rPr lang="en-US" sz="1600" dirty="0">
                <a:latin typeface="Candara"/>
                <a:cs typeface="Candara"/>
              </a:rPr>
              <a:t>(obstruction, focal severe infection</a:t>
            </a:r>
            <a:r>
              <a:rPr lang="en-US" sz="1600" dirty="0" smtClean="0">
                <a:latin typeface="Candara"/>
                <a:cs typeface="Candara"/>
              </a:rPr>
              <a:t>) e.g. </a:t>
            </a:r>
            <a:r>
              <a:rPr lang="en-US" sz="1600" dirty="0">
                <a:latin typeface="Candara"/>
                <a:cs typeface="Candara"/>
              </a:rPr>
              <a:t>measles, </a:t>
            </a:r>
            <a:r>
              <a:rPr lang="en-US" sz="1600" dirty="0" smtClean="0">
                <a:latin typeface="Candara"/>
                <a:cs typeface="Candara"/>
              </a:rPr>
              <a:t>staphylococcus </a:t>
            </a:r>
            <a:r>
              <a:rPr lang="en-US" sz="1600" dirty="0" err="1" smtClean="0">
                <a:latin typeface="Candara"/>
                <a:cs typeface="Candara"/>
              </a:rPr>
              <a:t>aureus</a:t>
            </a:r>
            <a:r>
              <a:rPr lang="en-US" sz="1600" dirty="0" smtClean="0">
                <a:latin typeface="Candara"/>
                <a:cs typeface="Candara"/>
              </a:rPr>
              <a:t>, klebsiella infection, streptococcus pneumoniae and </a:t>
            </a:r>
            <a:r>
              <a:rPr lang="en-US" sz="1600" b="1" dirty="0" smtClean="0">
                <a:latin typeface="Candara"/>
                <a:cs typeface="Candara"/>
              </a:rPr>
              <a:t>pseudomonas aeruginosa</a:t>
            </a:r>
            <a:r>
              <a:rPr lang="en-US" sz="1600" dirty="0">
                <a:latin typeface="Candara"/>
                <a:cs typeface="Candara"/>
              </a:rPr>
              <a:t> </a:t>
            </a:r>
            <a:r>
              <a:rPr lang="en-US" sz="1600" dirty="0" smtClean="0">
                <a:latin typeface="Candara"/>
                <a:cs typeface="Candara"/>
              </a:rPr>
              <a:t>(CF?)</a:t>
            </a:r>
          </a:p>
          <a:p>
            <a:pPr marL="803275" lvl="2" indent="-285750" algn="just" defTabSz="342900">
              <a:lnSpc>
                <a:spcPct val="150000"/>
              </a:lnSpc>
              <a:buFont typeface="Arial"/>
              <a:buChar char="•"/>
              <a:tabLst>
                <a:tab pos="90488" algn="l"/>
                <a:tab pos="800100" algn="l"/>
              </a:tabLst>
            </a:pPr>
            <a:r>
              <a:rPr lang="en-US" sz="1600" b="1" dirty="0" smtClean="0">
                <a:solidFill>
                  <a:srgbClr val="660066"/>
                </a:solidFill>
                <a:latin typeface="Candara"/>
                <a:cs typeface="Candara"/>
              </a:rPr>
              <a:t>DIFFUSE</a:t>
            </a:r>
            <a:r>
              <a:rPr lang="en-US" sz="1600" dirty="0" smtClean="0">
                <a:latin typeface="Candara"/>
                <a:cs typeface="Candara"/>
              </a:rPr>
              <a:t> </a:t>
            </a:r>
            <a:r>
              <a:rPr lang="en-US" sz="1600" dirty="0">
                <a:latin typeface="Candara"/>
                <a:cs typeface="Candara"/>
              </a:rPr>
              <a:t>(</a:t>
            </a:r>
            <a:r>
              <a:rPr lang="en-US" sz="1600" b="1" dirty="0">
                <a:latin typeface="Candara"/>
                <a:cs typeface="Candara"/>
              </a:rPr>
              <a:t>cystic fibrosis</a:t>
            </a:r>
            <a:r>
              <a:rPr lang="en-US" sz="1600" dirty="0">
                <a:latin typeface="Candara"/>
                <a:cs typeface="Candara"/>
              </a:rPr>
              <a:t>, ciliary </a:t>
            </a:r>
            <a:r>
              <a:rPr lang="en-US" sz="1600" dirty="0" err="1" smtClean="0">
                <a:latin typeface="Candara"/>
                <a:cs typeface="Candara"/>
              </a:rPr>
              <a:t>dyskinesias</a:t>
            </a:r>
            <a:r>
              <a:rPr lang="en-US" sz="1600" dirty="0" smtClean="0">
                <a:latin typeface="Candara"/>
                <a:cs typeface="Candara"/>
              </a:rPr>
              <a:t> </a:t>
            </a:r>
            <a:r>
              <a:rPr lang="en-US" sz="1600" dirty="0" err="1" smtClean="0">
                <a:latin typeface="Candara"/>
                <a:cs typeface="Candara"/>
              </a:rPr>
              <a:t>e.g</a:t>
            </a:r>
            <a:r>
              <a:rPr lang="en-US" sz="1600" dirty="0" smtClean="0">
                <a:latin typeface="Candara"/>
                <a:cs typeface="Candara"/>
              </a:rPr>
              <a:t> </a:t>
            </a:r>
            <a:r>
              <a:rPr lang="en-US" sz="1600" b="1" dirty="0" smtClean="0">
                <a:latin typeface="Candara"/>
                <a:cs typeface="Candara"/>
              </a:rPr>
              <a:t>PCD</a:t>
            </a:r>
            <a:r>
              <a:rPr lang="en-US" sz="1600" dirty="0" smtClean="0">
                <a:latin typeface="Candara"/>
                <a:cs typeface="Candara"/>
              </a:rPr>
              <a:t>)</a:t>
            </a:r>
          </a:p>
          <a:p>
            <a:pPr marL="803275" lvl="2" indent="-285750" algn="just" defTabSz="342900">
              <a:lnSpc>
                <a:spcPct val="150000"/>
              </a:lnSpc>
              <a:buFont typeface="Arial"/>
              <a:buChar char="•"/>
              <a:tabLst>
                <a:tab pos="90488" algn="l"/>
                <a:tab pos="800100" algn="l"/>
              </a:tabLst>
            </a:pPr>
            <a:r>
              <a:rPr lang="en-US" sz="1600" dirty="0" smtClean="0">
                <a:latin typeface="Candara"/>
                <a:cs typeface="Candara"/>
              </a:rPr>
              <a:t>Consider underlying primary IMMUNE DEFICIENCY syndromes </a:t>
            </a:r>
            <a:r>
              <a:rPr lang="en-US" sz="1600" b="1" dirty="0" smtClean="0">
                <a:solidFill>
                  <a:srgbClr val="660066"/>
                </a:solidFill>
                <a:latin typeface="Candara"/>
                <a:cs typeface="Candara"/>
              </a:rPr>
              <a:t>e.g. Common Variable Immune Deficiency</a:t>
            </a:r>
            <a:r>
              <a:rPr lang="en-US" sz="1600" dirty="0" smtClean="0">
                <a:latin typeface="Candara"/>
                <a:cs typeface="Candara"/>
              </a:rPr>
              <a:t> (CVID)! </a:t>
            </a:r>
          </a:p>
          <a:p>
            <a:pPr marL="0" lvl="2" algn="just">
              <a:lnSpc>
                <a:spcPct val="150000"/>
              </a:lnSpc>
              <a:tabLst>
                <a:tab pos="90488" algn="l"/>
              </a:tabLst>
            </a:pPr>
            <a:r>
              <a:rPr lang="en-US" sz="1600" dirty="0" smtClean="0">
                <a:latin typeface="Candara"/>
                <a:cs typeface="Candara"/>
              </a:rPr>
              <a:t>			*post</a:t>
            </a:r>
            <a:r>
              <a:rPr lang="en-US" sz="1600" dirty="0">
                <a:latin typeface="Candara"/>
                <a:cs typeface="Candara"/>
              </a:rPr>
              <a:t>-infectious </a:t>
            </a:r>
            <a:r>
              <a:rPr lang="en-US" sz="1600" dirty="0" smtClean="0">
                <a:latin typeface="Candara"/>
                <a:cs typeface="Candara"/>
              </a:rPr>
              <a:t>= commonest identifiable cause of bronchiectasis</a:t>
            </a:r>
            <a:endParaRPr lang="en-US" sz="1600" dirty="0">
              <a:latin typeface="Candara"/>
              <a:cs typeface="Candara"/>
            </a:endParaRPr>
          </a:p>
          <a:p>
            <a:pPr marL="285750" lvl="2" indent="-285750" algn="just">
              <a:lnSpc>
                <a:spcPct val="150000"/>
              </a:lnSpc>
              <a:buFont typeface="Arial"/>
              <a:buChar char="•"/>
              <a:tabLst>
                <a:tab pos="90488" algn="l"/>
              </a:tabLst>
            </a:pPr>
            <a:endParaRPr lang="en-US" sz="1600" dirty="0" smtClean="0">
              <a:latin typeface="Candara"/>
              <a:cs typeface="Candara"/>
            </a:endParaRPr>
          </a:p>
          <a:p>
            <a:pPr marL="742950" lvl="1" indent="-285750">
              <a:lnSpc>
                <a:spcPct val="150000"/>
              </a:lnSpc>
              <a:buFont typeface="Arial"/>
              <a:buChar char="•"/>
            </a:pPr>
            <a:endParaRPr lang="en-US" sz="1100" dirty="0" smtClean="0">
              <a:latin typeface="Candara"/>
              <a:cs typeface="Candara"/>
            </a:endParaRPr>
          </a:p>
          <a:p>
            <a:pPr marL="0" lvl="2" algn="just">
              <a:lnSpc>
                <a:spcPct val="150000"/>
              </a:lnSpc>
              <a:tabLst>
                <a:tab pos="90488" algn="l"/>
              </a:tabLst>
            </a:pPr>
            <a:r>
              <a:rPr lang="en-US" sz="1600" dirty="0" smtClean="0">
                <a:latin typeface="Candara"/>
                <a:cs typeface="Candara"/>
              </a:rPr>
              <a:t> </a:t>
            </a:r>
          </a:p>
          <a:p>
            <a:pPr marL="803275" lvl="2" indent="-342900" algn="just">
              <a:lnSpc>
                <a:spcPct val="150000"/>
              </a:lnSpc>
              <a:buFont typeface="Arial"/>
              <a:buChar char="•"/>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spTree>
    <p:extLst>
      <p:ext uri="{BB962C8B-B14F-4D97-AF65-F5344CB8AC3E}">
        <p14:creationId xmlns:p14="http://schemas.microsoft.com/office/powerpoint/2010/main" val="217859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0"/>
          <p:cNvSpPr txBox="1">
            <a:spLocks noChangeArrowheads="1"/>
          </p:cNvSpPr>
          <p:nvPr/>
        </p:nvSpPr>
        <p:spPr bwMode="auto">
          <a:xfrm>
            <a:off x="1187610" y="6343650"/>
            <a:ext cx="50657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The Peer Teaching Society is not liable for false or misleading information…</a:t>
            </a:r>
            <a:endParaRPr lang="en-US" altLang="en-US" sz="1200"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2400" y="5705439"/>
            <a:ext cx="1035210" cy="1026583"/>
          </a:xfrm>
          <a:prstGeom prst="rect">
            <a:avLst/>
          </a:prstGeom>
        </p:spPr>
      </p:pic>
      <p:sp>
        <p:nvSpPr>
          <p:cNvPr id="6" name="TextBox 5"/>
          <p:cNvSpPr txBox="1"/>
          <p:nvPr/>
        </p:nvSpPr>
        <p:spPr>
          <a:xfrm>
            <a:off x="457200" y="274638"/>
            <a:ext cx="8229600" cy="523220"/>
          </a:xfrm>
          <a:prstGeom prst="rect">
            <a:avLst/>
          </a:prstGeom>
          <a:solidFill>
            <a:schemeClr val="tx2">
              <a:lumMod val="60000"/>
              <a:lumOff val="40000"/>
              <a:alpha val="67000"/>
            </a:schemeClr>
          </a:solidFill>
        </p:spPr>
        <p:txBody>
          <a:bodyPr wrap="square">
            <a:spAutoFit/>
          </a:bodyPr>
          <a:lstStyle/>
          <a:p>
            <a:pPr algn="ctr" fontAlgn="auto">
              <a:spcBef>
                <a:spcPts val="0"/>
              </a:spcBef>
              <a:spcAft>
                <a:spcPts val="0"/>
              </a:spcAft>
              <a:defRPr/>
            </a:pPr>
            <a:r>
              <a:rPr lang="en-US" sz="2800" b="1" dirty="0" smtClean="0">
                <a:latin typeface="Candara"/>
                <a:cs typeface="Candara"/>
              </a:rPr>
              <a:t>Bronchiectasis [2]</a:t>
            </a:r>
            <a:endParaRPr lang="en-US" sz="2800" b="1" dirty="0">
              <a:latin typeface="Candara"/>
              <a:cs typeface="Candara"/>
            </a:endParaRPr>
          </a:p>
        </p:txBody>
      </p:sp>
      <p:sp>
        <p:nvSpPr>
          <p:cNvPr id="2" name="TextBox 1"/>
          <p:cNvSpPr txBox="1"/>
          <p:nvPr/>
        </p:nvSpPr>
        <p:spPr>
          <a:xfrm>
            <a:off x="4354286" y="1905000"/>
            <a:ext cx="184666" cy="369332"/>
          </a:xfrm>
          <a:prstGeom prst="rect">
            <a:avLst/>
          </a:prstGeom>
          <a:noFill/>
        </p:spPr>
        <p:txBody>
          <a:bodyPr wrap="none" rtlCol="0">
            <a:spAutoFit/>
          </a:bodyPr>
          <a:lstStyle/>
          <a:p>
            <a:endParaRPr lang="en-US" dirty="0"/>
          </a:p>
        </p:txBody>
      </p:sp>
      <p:sp>
        <p:nvSpPr>
          <p:cNvPr id="3" name="TextBox 2"/>
          <p:cNvSpPr txBox="1"/>
          <p:nvPr/>
        </p:nvSpPr>
        <p:spPr>
          <a:xfrm>
            <a:off x="2703286" y="2667000"/>
            <a:ext cx="184666" cy="369332"/>
          </a:xfrm>
          <a:prstGeom prst="rect">
            <a:avLst/>
          </a:prstGeom>
          <a:noFill/>
        </p:spPr>
        <p:txBody>
          <a:bodyPr wrap="none" rtlCol="0">
            <a:spAutoFit/>
          </a:bodyPr>
          <a:lstStyle/>
          <a:p>
            <a:endParaRPr lang="en-US" dirty="0"/>
          </a:p>
        </p:txBody>
      </p:sp>
      <p:sp>
        <p:nvSpPr>
          <p:cNvPr id="4" name="TextBox 3"/>
          <p:cNvSpPr txBox="1"/>
          <p:nvPr/>
        </p:nvSpPr>
        <p:spPr>
          <a:xfrm>
            <a:off x="444874" y="791472"/>
            <a:ext cx="8491398" cy="1433726"/>
          </a:xfrm>
          <a:prstGeom prst="rect">
            <a:avLst/>
          </a:prstGeom>
          <a:noFill/>
        </p:spPr>
        <p:txBody>
          <a:bodyPr wrap="square" rtlCol="0">
            <a:spAutoFit/>
          </a:bodyPr>
          <a:lstStyle/>
          <a:p>
            <a:pPr marL="742950" lvl="1" indent="-285750">
              <a:lnSpc>
                <a:spcPct val="150000"/>
              </a:lnSpc>
              <a:buFont typeface="Arial"/>
              <a:buChar char="•"/>
            </a:pPr>
            <a:endParaRPr lang="en-US" sz="1100" dirty="0" smtClean="0">
              <a:latin typeface="Candara"/>
              <a:cs typeface="Candara"/>
            </a:endParaRPr>
          </a:p>
          <a:p>
            <a:pPr marL="0" lvl="2" algn="just">
              <a:lnSpc>
                <a:spcPct val="150000"/>
              </a:lnSpc>
              <a:tabLst>
                <a:tab pos="90488" algn="l"/>
              </a:tabLst>
            </a:pPr>
            <a:r>
              <a:rPr lang="en-US" sz="1600" dirty="0" smtClean="0">
                <a:latin typeface="Candara"/>
                <a:cs typeface="Candara"/>
              </a:rPr>
              <a:t> </a:t>
            </a:r>
          </a:p>
          <a:p>
            <a:pPr marL="803275" lvl="2" indent="-342900" algn="just">
              <a:lnSpc>
                <a:spcPct val="150000"/>
              </a:lnSpc>
              <a:buFont typeface="Arial"/>
              <a:buChar char="•"/>
              <a:tabLst>
                <a:tab pos="90488" algn="l"/>
              </a:tabLst>
            </a:pPr>
            <a:endParaRPr lang="en-US" sz="1600" dirty="0" smtClean="0">
              <a:latin typeface="Candara"/>
              <a:cs typeface="Candara"/>
            </a:endParaRPr>
          </a:p>
          <a:p>
            <a:pPr lvl="1" algn="just">
              <a:lnSpc>
                <a:spcPct val="150000"/>
              </a:lnSpc>
            </a:pPr>
            <a:r>
              <a:rPr lang="en-US" sz="1600" dirty="0" smtClean="0">
                <a:latin typeface="Candara"/>
                <a:cs typeface="Candara"/>
              </a:rPr>
              <a:t> </a:t>
            </a:r>
            <a:endParaRPr lang="en-US" sz="1600" dirty="0">
              <a:latin typeface="Candara"/>
              <a:cs typeface="Candara"/>
            </a:endParaRPr>
          </a:p>
        </p:txBody>
      </p:sp>
      <p:pic>
        <p:nvPicPr>
          <p:cNvPr id="5" name="Picture 4"/>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87610" y="1050554"/>
            <a:ext cx="6666902" cy="4907811"/>
          </a:xfrm>
          <a:prstGeom prst="rect">
            <a:avLst/>
          </a:prstGeom>
        </p:spPr>
      </p:pic>
    </p:spTree>
    <p:extLst>
      <p:ext uri="{BB962C8B-B14F-4D97-AF65-F5344CB8AC3E}">
        <p14:creationId xmlns:p14="http://schemas.microsoft.com/office/powerpoint/2010/main" val="369291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er Teaching Society Master Slides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Peer Teaching Society Master Slides 2010</Template>
  <TotalTime>5650</TotalTime>
  <Words>6915</Words>
  <Application>Microsoft Macintosh PowerPoint</Application>
  <PresentationFormat>On-screen Show (4:3)</PresentationFormat>
  <Paragraphs>900</Paragraphs>
  <Slides>67</Slides>
  <Notes>66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Avenir Book</vt:lpstr>
      <vt:lpstr>Calibri</vt:lpstr>
      <vt:lpstr>Candara</vt:lpstr>
      <vt:lpstr>Courier New</vt:lpstr>
      <vt:lpstr>Mangal</vt:lpstr>
      <vt:lpstr>Times New Roman</vt:lpstr>
      <vt:lpstr>Wingdings</vt:lpstr>
      <vt:lpstr>Peer Teaching Society Master Slides 2010</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Alice Rutter</dc:creator>
  <cp:lastModifiedBy>Bara Kubanova</cp:lastModifiedBy>
  <cp:revision>518</cp:revision>
  <dcterms:created xsi:type="dcterms:W3CDTF">2010-05-07T19:12:19Z</dcterms:created>
  <dcterms:modified xsi:type="dcterms:W3CDTF">2017-03-18T10:33:54Z</dcterms:modified>
</cp:coreProperties>
</file>