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Radley" panose="020B0604020202020204" charset="0"/>
      <p:regular r:id="rId52"/>
      <p: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vOiZGDrytPcJrmhXOqWIAxHp+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FCEFB-CE36-4CEB-BFA7-D3D866DBA163}">
  <a:tblStyle styleId="{49AFCEFB-CE36-4CEB-BFA7-D3D866DBA1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clevelandclinic.org/how-often-you-should-work-out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f/f9/V-Q_ratio_regional_variation.png/246px-V-Q_ratio_regional_variation.pn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theconversation.com/files/244828/original/file-20181109-116820-1oqq38v.jpg?ixlib=rb-1.1.0&amp;q=20&amp;auto=format&amp;w=320&amp;fit=clip&amp;dpr=2&amp;usm=12&amp;cs=stri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medbullets.com/topic/117003/images/071517mdstep1pulmflowvolumeloops.jp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medbullets.com/topic/117003/images/071517mdstep1pulmflowvolumeloops.jp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etstalkscience.ca/sites/default/files/styles/x_large/public/2020-01/boyles_law.png?itok=b_PdmQXY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.ytimg.com/vi/RqffPYOoxd8/maxresdefault.jpg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hive.blog/0x0/https:/cdn.steemitimages.com/DQmVsTjDuMWKoSsFBVH9PKJFdRjxmnYeVHYSM3rttvLLhKK/Law%20of%20Laplace%20formula.jpg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0.wp.com/anaestheasier.co.uk/wp-content/uploads/2022/08/Alveolar-Gas.001.png?resize=660%2C371&amp;ssl=1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rva.shef.ac.uk/minerva/med/lecture_resources/phase2a/64355_adrenergic%20&amp;%20cholinergic%20pharmacology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rva.shef.ac.uk/minerva/med/lecture_resources/phase2a/64355_adrenergic%20&amp;%20cholinergic%20pharmacology.pdf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learn/Oxygen-hemoglobin_dissociation_curv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tfl.com/oxygen-haemoglobin-dissociation-curv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892af837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Lower affinity for O</a:t>
            </a:r>
            <a:r>
              <a:rPr lang="en-US" baseline="-25000"/>
              <a:t>2 </a:t>
            </a:r>
            <a:r>
              <a:rPr lang="en-US"/>
              <a:t>means it dissociates from haemoglobin and enters tissues - hence in metabolically active tissue such as skeletal muscle, the increase in factors like acidity, PCO2 and temperature result in O</a:t>
            </a:r>
            <a:r>
              <a:rPr lang="en-US" baseline="-25000"/>
              <a:t>2</a:t>
            </a:r>
            <a:r>
              <a:rPr lang="en-US"/>
              <a:t> dissociation from haemoglobin and entering tissue to aid aerobic respiration.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Image: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https://www.google.com/url?sa=i&amp;url=https%3A%2F%2Fhealth.clevelandclinic.org%2Fhow-often-you-should-work-out%2F&amp;psig=AOvVaw1YxyzmjA_SVwzoi9iE1YjO&amp;ust=1699555694454000&amp;source=images&amp;cd=vfe&amp;opi=89978449&amp;ved=0CBIQjRxqFwoTCNDpkr2ItYIDFQAAAAAdAAAAABAD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77" name="Google Shape;177;g29892af837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9892af837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Image;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https://upload.wikimedia.org/wikipedia/commons/thumb/f/f9/V-Q_ratio_regional_variation.png/246px-V-Q_ratio_regional_variation.png</a:t>
            </a:r>
            <a:r>
              <a:rPr lang="en-US"/>
              <a:t> </a:t>
            </a:r>
            <a:endParaRPr/>
          </a:p>
        </p:txBody>
      </p:sp>
      <p:sp>
        <p:nvSpPr>
          <p:cNvPr id="188" name="Google Shape;188;g29892af837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892af837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https://www.google.com/url?sa=i&amp;url=https%3A%2F%2Frk.md%2F2018%2Fhypoxic-pulmonary-vasoconstriction-hpv%2F&amp;psig=AOvVaw3VMNmbiAl5DnJbl0FliRmS&amp;ust=1699556987728000&amp;source=images&amp;cd=vfe&amp;opi=89978449&amp;ved=0CBIQjRxqFwoTCIi9i6qNtYIDFQAAAAAdAAAAABAP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98" name="Google Shape;198;g29892af837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892af8376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First Aid for the USMLE Step 1 2023</a:t>
            </a:r>
            <a:endParaRPr/>
          </a:p>
        </p:txBody>
      </p:sp>
      <p:sp>
        <p:nvSpPr>
          <p:cNvPr id="208" name="Google Shape;208;g29892af837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a1c7b547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First Aid for the USMLE Step 1 2023</a:t>
            </a:r>
            <a:endParaRPr/>
          </a:p>
        </p:txBody>
      </p:sp>
      <p:sp>
        <p:nvSpPr>
          <p:cNvPr id="218" name="Google Shape;218;g29a1c7b547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a1c7b547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Previous PTS Respiratory Teaching Presentation</a:t>
            </a:r>
            <a:endParaRPr/>
          </a:p>
        </p:txBody>
      </p:sp>
      <p:sp>
        <p:nvSpPr>
          <p:cNvPr id="228" name="Google Shape;228;g29a1c7b547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9a1c7b547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38" name="Google Shape;238;g29a1c7b547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abda00e6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48" name="Google Shape;248;g29abda00e6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e6ebbcd1e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58" name="Google Shape;258;g29e6ebbcd1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a1c7b547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68" name="Google Shape;268;g29a1c7b547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Image:h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ttps://images.theconversation.com/files/244828/original/file-20181109-116820-1oqq38v.jpg?ixlib=rb-1.1.0&amp;q=20&amp;auto=format&amp;w=320&amp;fit=clip&amp;dpr=2&amp;usm=12&amp;cs=strip</a:t>
            </a:r>
            <a:r>
              <a:rPr lang="en-US"/>
              <a:t>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9a1c7b547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https://cdn1.byjus.com/wp-content/uploads/2022/06/spirogram-diagram.png</a:t>
            </a:r>
            <a:endParaRPr/>
          </a:p>
        </p:txBody>
      </p:sp>
      <p:sp>
        <p:nvSpPr>
          <p:cNvPr id="279" name="Google Shape;279;g29a1c7b547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9abda00e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Prof. Fishwick’s Slides</a:t>
            </a:r>
            <a:endParaRPr/>
          </a:p>
        </p:txBody>
      </p:sp>
      <p:sp>
        <p:nvSpPr>
          <p:cNvPr id="291" name="Google Shape;291;g29abda00e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9abda00e6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Prof. Fishwick’s Slides</a:t>
            </a:r>
            <a:endParaRPr/>
          </a:p>
        </p:txBody>
      </p:sp>
      <p:sp>
        <p:nvSpPr>
          <p:cNvPr id="303" name="Google Shape;303;g29abda00e6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9abda00e6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Prof. Fishwick’s Slides</a:t>
            </a:r>
            <a:endParaRPr/>
          </a:p>
        </p:txBody>
      </p:sp>
      <p:sp>
        <p:nvSpPr>
          <p:cNvPr id="315" name="Google Shape;315;g29abda00e6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9abda00e6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https://upload.medbullets.com/topic/117003/images/071517mdstep1pulmflowvolumeloops.jpg</a:t>
            </a:r>
            <a:r>
              <a:rPr lang="en-US"/>
              <a:t> </a:t>
            </a:r>
            <a:endParaRPr/>
          </a:p>
        </p:txBody>
      </p:sp>
      <p:sp>
        <p:nvSpPr>
          <p:cNvPr id="327" name="Google Shape;327;g29abda00e6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abda00e6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https://upload.medbullets.com/topic/117003/images/071517mdstep1pulmflowvolumeloops.jpg</a:t>
            </a:r>
            <a:r>
              <a:rPr lang="en-US"/>
              <a:t> </a:t>
            </a:r>
            <a:endParaRPr/>
          </a:p>
        </p:txBody>
      </p:sp>
      <p:sp>
        <p:nvSpPr>
          <p:cNvPr id="337" name="Google Shape;337;g29abda00e6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9a1c7b547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https://www.google.com/url?sa=i&amp;url=https%3A%2F%2Frk.md%2F2018%2Fhypoxic-pulmonary-vasoconstriction-hpv%2F&amp;psig=AOvVaw3VMNmbiAl5DnJbl0FliRmS&amp;ust=1699556987728000&amp;source=images&amp;cd=vfe&amp;opi=89978449&amp;ved=0CBIQjRxqFwoTCIi9i6qNtYIDFQAAAAAdAAAAABAP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Daltons law- top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Boyles law- bottom right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Henrys law- bottom left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46" name="Google Shape;346;g29a1c7b547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9a3c36b1d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9a3c36b1d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https://letstalkscience.ca/sites/default/files/styles/x_large/public/2020-01/boyles_law.png?itok=b_PdmQXY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https://i.ytimg.com/vi/RqffPYOoxd8/maxresdefault.jpg</a:t>
            </a:r>
            <a:r>
              <a:rPr lang="en-US"/>
              <a:t> </a:t>
            </a:r>
            <a:endParaRPr/>
          </a:p>
        </p:txBody>
      </p:sp>
      <p:sp>
        <p:nvSpPr>
          <p:cNvPr id="360" name="Google Shape;360;g29a3c36b1de_0_1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9a3c36b1d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9a3c36b1d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29a3c36b1de_0_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9a3c36b1d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9a3c36b1d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https://images.hive.blog/0x0/https://cdn.steemitimages.com/DQmVsTjDuMWKoSsFBVH9PKJFdRjxmnYeVHYSM3rttvLLhKK/Law%20of%20Laplace%20formula.jpg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https://i0.wp.com/anaestheasier.co.uk/wp-content/uploads/2022/08/Alveolar-Gas.001.png?resize=660%2C371&amp;ssl=1</a:t>
            </a:r>
            <a:r>
              <a:rPr lang="en-US"/>
              <a:t> </a:t>
            </a:r>
            <a:endParaRPr/>
          </a:p>
        </p:txBody>
      </p:sp>
      <p:sp>
        <p:nvSpPr>
          <p:cNvPr id="379" name="Google Shape;379;g29a3c36b1de_0_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e5f0c16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e5f0c16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9e5f0c163b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9a3c36b1d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9a3c36b1d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https://www.minerva.shef.ac.uk/minerva/med/lecture_resources/phase2a/64355_adrenergic%20&amp;%20cholinergic%20pharmacology.pdf</a:t>
            </a:r>
            <a:r>
              <a:rPr lang="en-US"/>
              <a:t> </a:t>
            </a:r>
            <a:endParaRPr/>
          </a:p>
        </p:txBody>
      </p:sp>
      <p:sp>
        <p:nvSpPr>
          <p:cNvPr id="389" name="Google Shape;389;g29a3c36b1de_0_3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9a3c36b1d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9a3c36b1d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https://www.minerva.shef.ac.uk/minerva/med/lecture_resources/phase2a/64355_adrenergic%20&amp;%20cholinergic%20pharmacology.pdf</a:t>
            </a:r>
            <a:r>
              <a:rPr lang="en-US"/>
              <a:t> </a:t>
            </a:r>
            <a:endParaRPr/>
          </a:p>
        </p:txBody>
      </p:sp>
      <p:sp>
        <p:nvSpPr>
          <p:cNvPr id="399" name="Google Shape;399;g29a3c36b1de_0_4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9a3c36b1d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9a3c36b1d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29a3c36b1de_0_4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9a4116b08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9a4116b08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29a4116b082_0_1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9e6ebbcd1e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9e6ebbcd1e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29e6ebbcd1e_1_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9a3c36b1d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9a3c36b1d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29a3c36b1de_0_5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9a3c36b1d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9a3c36b1d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29a3c36b1de_0_6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9a3c36b1d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9a3c36b1d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29a3c36b1de_0_7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9a3c36b1d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9a3c36b1d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29a3c36b1de_0_7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9a3c36b1d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9a3c36b1d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9a3c36b1de_0_8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9a4116b0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9a4116b0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g29a4116b082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9e5f0c163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9e5f0c163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29e5f0c163b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9e5f0c163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9e5f0c163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29e5f0c163b_0_1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98" name="Google Shape;4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7" name="Google Shape;5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16" name="Google Shape;5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PO2 = partial pressure of oxygen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PCO2 = partial pressure of carbon dioxide.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https://www.google.com/url?sa=i&amp;url=https%3A%2F%2Fwww.researchgate.net%2Ffigure%2FFig-2-The-alveolar-capillary-air-blood-barrier-An-electron-micrograph-of-an_fig2_233624729&amp;psig=AOvVaw22VjJyMJFas-BPQ7c0joJW&amp;ust=1699549391218000&amp;source=images&amp;cd=vfe&amp;opi=89978449&amp;ved=0CBIQjRxqFwoTCLCng4DxtIIDFQAAAAAdAAAAABAD</a:t>
            </a: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892af837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There are many different ways to answer how many layers there are in the air-blood barrier, as you could even consider the cell membranes and cytoplasm between the cells as barriers. Just know some key components which are listed above.  </a:t>
            </a:r>
            <a:endParaRPr/>
          </a:p>
        </p:txBody>
      </p:sp>
      <p:sp>
        <p:nvSpPr>
          <p:cNvPr id="133" name="Google Shape;133;g29892af83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892af837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6" name="Google Shape;146;g29892af837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892af83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https://www.osmosis.org/learn/Oxygen-hemoglobin_dissociation_curve</a:t>
            </a:r>
            <a:r>
              <a:rPr lang="en-US"/>
              <a:t> </a:t>
            </a:r>
            <a:endParaRPr/>
          </a:p>
        </p:txBody>
      </p:sp>
      <p:sp>
        <p:nvSpPr>
          <p:cNvPr id="157" name="Google Shape;157;g29892af83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892af837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Image: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https://litfl.com/oxygen-haemoglobin-dissociation-curve/</a:t>
            </a:r>
            <a:r>
              <a:rPr lang="en-US"/>
              <a:t> </a:t>
            </a:r>
            <a:endParaRPr/>
          </a:p>
        </p:txBody>
      </p:sp>
      <p:sp>
        <p:nvSpPr>
          <p:cNvPr id="167" name="Google Shape;167;g29892af837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061475" y="5930880"/>
            <a:ext cx="27345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2023/2024</a:t>
            </a:r>
            <a:endParaRPr sz="3200" b="1" i="0" u="none" strike="noStrike" cap="non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9633" y="450064"/>
            <a:ext cx="4192731" cy="419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1471"/>
          <a:stretch/>
        </p:blipFill>
        <p:spPr>
          <a:xfrm>
            <a:off x="2358025" y="-587025"/>
            <a:ext cx="7475949" cy="66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892af8376_0_75"/>
          <p:cNvSpPr txBox="1"/>
          <p:nvPr/>
        </p:nvSpPr>
        <p:spPr>
          <a:xfrm>
            <a:off x="207050" y="1493638"/>
            <a:ext cx="6531600" cy="5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2,3-Diphosphoglycerate (2,3-DPG)</a:t>
            </a:r>
            <a:endParaRPr sz="23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chemical found in RBCs.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Binds to Hb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beta subunits.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in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O</a:t>
            </a:r>
            <a:r>
              <a:rPr lang="en-US" sz="23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binding sites. 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300" b="1" u="sng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3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PCO</a:t>
            </a:r>
            <a:r>
              <a:rPr lang="en-US" sz="2300" b="1" u="sng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300" b="1" u="sng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decreased pH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results in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Hb affinity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O</a:t>
            </a:r>
            <a:r>
              <a:rPr lang="en-US" sz="23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endParaRPr sz="23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a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conformational change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resulting in reduced Hb affinity for O</a:t>
            </a:r>
            <a:r>
              <a:rPr lang="en-US" sz="23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9892af8376_0_75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9892af8376_0_75"/>
          <p:cNvSpPr txBox="1"/>
          <p:nvPr/>
        </p:nvSpPr>
        <p:spPr>
          <a:xfrm>
            <a:off x="719250" y="487950"/>
            <a:ext cx="1075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These Factors Affect the Oxygen Dissociation Curve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9892af8376_0_75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29892af8376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9892af8376_0_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8775" y="1548912"/>
            <a:ext cx="5148549" cy="356386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9892af8376_0_75"/>
          <p:cNvSpPr txBox="1"/>
          <p:nvPr/>
        </p:nvSpPr>
        <p:spPr>
          <a:xfrm>
            <a:off x="6531700" y="5406600"/>
            <a:ext cx="54666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the ODC shift in a tissue of a person who is exercising vs a person who is at rest?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892af8376_0_86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9892af8376_0_86"/>
          <p:cNvSpPr txBox="1"/>
          <p:nvPr/>
        </p:nvSpPr>
        <p:spPr>
          <a:xfrm>
            <a:off x="3857750" y="487950"/>
            <a:ext cx="447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Ventilation &amp; Perfusion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9892af8376_0_86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29892af8376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9892af8376_0_86"/>
          <p:cNvSpPr txBox="1"/>
          <p:nvPr/>
        </p:nvSpPr>
        <p:spPr>
          <a:xfrm>
            <a:off x="207050" y="1493638"/>
            <a:ext cx="6531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efficient respiration, the correct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proportion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alveolar airflow (ventilation)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capillary blood flow (perfusion)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available to each alveolus.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expressed as the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ventilation (V) to perfusion (Q) ratio - V/Q.</a:t>
            </a:r>
            <a:b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V/Q ratio decreases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go from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apex to base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lungs. (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go,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ratio)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down = more blood flow due to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gravity (↑Q)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9892af8376_0_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2075" y="1721476"/>
            <a:ext cx="4746325" cy="34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892af8376_0_10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9892af8376_0_101"/>
          <p:cNvSpPr txBox="1"/>
          <p:nvPr/>
        </p:nvSpPr>
        <p:spPr>
          <a:xfrm>
            <a:off x="2562525" y="487950"/>
            <a:ext cx="730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Hypoxic Pulmonary Vasoconstriction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9892af8376_0_101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29892af8376_0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9892af8376_0_101"/>
          <p:cNvSpPr txBox="1"/>
          <p:nvPr/>
        </p:nvSpPr>
        <p:spPr>
          <a:xfrm>
            <a:off x="207050" y="1493638"/>
            <a:ext cx="6531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Pulmonary circulation is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opposite to systemic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 to to decreased oxygenation/ventilation (hypoxia).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Normally, arterial vasodilation occurs to increase oxygenated blood flow.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Pulmonary capillaries are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initially deoxygenated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 with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3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uptake. 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Pulmonary vessel vasoconstriction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occurs to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divert blood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ventilated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the lung in order to maintain oxygen transport.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29892af8376_0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4675" y="1565522"/>
            <a:ext cx="5065799" cy="508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892af8376_0_117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9892af8376_0_117"/>
          <p:cNvSpPr txBox="1"/>
          <p:nvPr/>
        </p:nvSpPr>
        <p:spPr>
          <a:xfrm>
            <a:off x="4310000" y="487950"/>
            <a:ext cx="357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Causes of Hypoxia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9892af8376_0_117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9892af8376_0_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9892af8376_0_117"/>
          <p:cNvSpPr txBox="1"/>
          <p:nvPr/>
        </p:nvSpPr>
        <p:spPr>
          <a:xfrm>
            <a:off x="828250" y="1438413"/>
            <a:ext cx="6531600" cy="17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Hypoxia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Inadequate oxygen delivery to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tissues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Hypoxaemia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Inadequate oxygenation of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29892af8376_0_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026" y="2315225"/>
            <a:ext cx="10868650" cy="4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a1c7b5478_0_12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9a1c7b5478_0_12"/>
          <p:cNvSpPr txBox="1"/>
          <p:nvPr/>
        </p:nvSpPr>
        <p:spPr>
          <a:xfrm>
            <a:off x="4163750" y="487950"/>
            <a:ext cx="400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Respiratory Failure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9a1c7b5478_0_12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29a1c7b5478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9a1c7b5478_0_12"/>
          <p:cNvSpPr txBox="1"/>
          <p:nvPr/>
        </p:nvSpPr>
        <p:spPr>
          <a:xfrm>
            <a:off x="828250" y="1438413"/>
            <a:ext cx="65316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Respiratory Failure: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Inability to maintain normal gas exchange and blood gas levels.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Characterized by PaO</a:t>
            </a:r>
            <a:r>
              <a:rPr lang="en-US" sz="23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PaCO</a:t>
            </a:r>
            <a:r>
              <a:rPr lang="en-US" sz="23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levels.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1 = hypoxia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normo/hypocapnia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affected)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2 =  hypoxia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hypercapnia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values affected)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Hypoxia is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 8kPa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(normal: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Hypercapnia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6.5 kPa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(normal: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29a1c7b5478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1701" y="2137582"/>
            <a:ext cx="5374775" cy="28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a1c7b5478_0_25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9a1c7b5478_0_25"/>
          <p:cNvSpPr txBox="1"/>
          <p:nvPr/>
        </p:nvSpPr>
        <p:spPr>
          <a:xfrm>
            <a:off x="1993175" y="487950"/>
            <a:ext cx="700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Causes of Type 1 Respiratory Failure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9a1c7b5478_0_25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g29a1c7b5478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9a1c7b5478_0_25"/>
          <p:cNvSpPr txBox="1"/>
          <p:nvPr/>
        </p:nvSpPr>
        <p:spPr>
          <a:xfrm>
            <a:off x="828250" y="1438413"/>
            <a:ext cx="6531600" cy="30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of hypoxia also cause T1RF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Hypoventilation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Diffusion Impairment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Shunting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V/Q Mismatch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29a1c7b5478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5175" y="1531372"/>
            <a:ext cx="5277250" cy="379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a1c7b5478_0_35"/>
          <p:cNvSpPr txBox="1"/>
          <p:nvPr/>
        </p:nvSpPr>
        <p:spPr>
          <a:xfrm>
            <a:off x="278300" y="1452238"/>
            <a:ext cx="6531600" cy="4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Mainly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hypoventilation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O</a:t>
            </a:r>
            <a:r>
              <a:rPr lang="en-US" sz="23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inspired and CO</a:t>
            </a:r>
            <a:r>
              <a:rPr lang="en-US" sz="23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expired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higher blood levels.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Airway: Expiratory obstruction e.g COPD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Neuro, Drugs: Reduced resp drive.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Muscle: Resp pump failure.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9a1c7b5478_0_35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9a1c7b5478_0_35"/>
          <p:cNvSpPr txBox="1"/>
          <p:nvPr/>
        </p:nvSpPr>
        <p:spPr>
          <a:xfrm>
            <a:off x="2595050" y="487950"/>
            <a:ext cx="700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Causes of Type 2 Respiratory Failure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9a1c7b5478_0_35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29a1c7b5478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9a1c7b5478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4225" y="1655563"/>
            <a:ext cx="6120425" cy="40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abda00e64_0_95"/>
          <p:cNvSpPr txBox="1"/>
          <p:nvPr/>
        </p:nvSpPr>
        <p:spPr>
          <a:xfrm>
            <a:off x="404550" y="1134450"/>
            <a:ext cx="11524500" cy="4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68-year old man comes into A &amp; E complaining of shortness of breath. You send a sample for blood gas analysis, the results of which are shown below.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 of respiratory failure is he in and what could have caused it?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lphaUcPeriod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T1RF, asthma				D. T2RF, COPD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lphaUcPeriod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T2RF, pulmonary fibrosis	E. T2RF, pulmonary embolism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lphaUcPeriod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T1RF, pneumonia.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29abda00e64_0_95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9abda00e64_0_95"/>
          <p:cNvSpPr txBox="1"/>
          <p:nvPr/>
        </p:nvSpPr>
        <p:spPr>
          <a:xfrm>
            <a:off x="5125200" y="487950"/>
            <a:ext cx="194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9abda00e64_0_95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29abda00e64_0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9abda00e64_0_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50" y="2275050"/>
            <a:ext cx="4089925" cy="15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e6ebbcd1e_1_2"/>
          <p:cNvSpPr txBox="1"/>
          <p:nvPr/>
        </p:nvSpPr>
        <p:spPr>
          <a:xfrm>
            <a:off x="404550" y="1134450"/>
            <a:ext cx="11524500" cy="4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68-year old man comes into A &amp; E complaining of shortness of breath. You send a sample for blood gas analysis, the results of which are shown below.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 of respiratory failure is he in and what could have caused it?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lphaUcPeriod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T1RF, asthma				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T2RF, COPD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lphaUcPeriod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T2RF, pulmonary fibrosis	E. T2RF, pulmonary embolism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lphaUcPeriod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T1RF, pneumonia.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9e6ebbcd1e_1_2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9e6ebbcd1e_1_2"/>
          <p:cNvSpPr txBox="1"/>
          <p:nvPr/>
        </p:nvSpPr>
        <p:spPr>
          <a:xfrm>
            <a:off x="5125200" y="487950"/>
            <a:ext cx="194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9e6ebbcd1e_1_2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29e6ebbcd1e_1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9e6ebbcd1e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50" y="2275050"/>
            <a:ext cx="4089925" cy="15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9a1c7b5478_0_55"/>
          <p:cNvSpPr txBox="1"/>
          <p:nvPr/>
        </p:nvSpPr>
        <p:spPr>
          <a:xfrm>
            <a:off x="278300" y="1452238"/>
            <a:ext cx="65316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9a1c7b5478_0_55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9a1c7b5478_0_55"/>
          <p:cNvSpPr txBox="1"/>
          <p:nvPr/>
        </p:nvSpPr>
        <p:spPr>
          <a:xfrm>
            <a:off x="4968200" y="487975"/>
            <a:ext cx="225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Spirometry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9a1c7b5478_0_55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g29a1c7b5478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9a1c7b5478_0_55"/>
          <p:cNvSpPr txBox="1"/>
          <p:nvPr/>
        </p:nvSpPr>
        <p:spPr>
          <a:xfrm>
            <a:off x="790550" y="1732800"/>
            <a:ext cx="5507100" cy="2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 of lung function.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capacities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volumes. 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as many as you can!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g29a1c7b5478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800" y="1624050"/>
            <a:ext cx="5667325" cy="51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2974500" y="2301901"/>
            <a:ext cx="8229600" cy="3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b="1"/>
              <a:t>Phase 1 Revision Session</a:t>
            </a:r>
            <a:endParaRPr b="1"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b="1"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b="1"/>
              <a:t>Sirpi Selvaraju &amp; Andrew Macdonald</a:t>
            </a:r>
            <a:endParaRPr b="1"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b="1"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b="1"/>
              <a:t>23/11/23</a:t>
            </a:r>
            <a:endParaRPr b="1"/>
          </a:p>
        </p:txBody>
      </p:sp>
      <p:sp>
        <p:nvSpPr>
          <p:cNvPr id="99" name="Google Shape;99;p3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1413600" y="591400"/>
            <a:ext cx="93648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Respiratory Physiology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275" y="2301919"/>
            <a:ext cx="3850626" cy="2990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9a1c7b5478_0_68"/>
          <p:cNvSpPr txBox="1"/>
          <p:nvPr/>
        </p:nvSpPr>
        <p:spPr>
          <a:xfrm>
            <a:off x="278300" y="1452238"/>
            <a:ext cx="65316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9a1c7b5478_0_68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9a1c7b5478_0_68"/>
          <p:cNvSpPr txBox="1"/>
          <p:nvPr/>
        </p:nvSpPr>
        <p:spPr>
          <a:xfrm>
            <a:off x="4257075" y="487975"/>
            <a:ext cx="4265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Spirometry Equations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9a1c7b5478_0_68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g29a1c7b5478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9a1c7b5478_0_68"/>
          <p:cNvSpPr txBox="1"/>
          <p:nvPr/>
        </p:nvSpPr>
        <p:spPr>
          <a:xfrm>
            <a:off x="286950" y="1071725"/>
            <a:ext cx="55071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29a1c7b5478_0_68"/>
          <p:cNvPicPr preferRelativeResize="0"/>
          <p:nvPr/>
        </p:nvPicPr>
        <p:blipFill rotWithShape="1">
          <a:blip r:embed="rId4">
            <a:alphaModFix/>
          </a:blip>
          <a:srcRect t="16915"/>
          <a:stretch/>
        </p:blipFill>
        <p:spPr>
          <a:xfrm>
            <a:off x="1593674" y="3143800"/>
            <a:ext cx="9116346" cy="34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9a1c7b5478_0_68"/>
          <p:cNvSpPr txBox="1"/>
          <p:nvPr/>
        </p:nvSpPr>
        <p:spPr>
          <a:xfrm>
            <a:off x="304800" y="1579225"/>
            <a:ext cx="6531600" cy="20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Vital Capacity (VC)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TV + ERV + IRV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Inspiratory Capacity (IC)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IRV + TV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Lung Capacity (TLC)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VC + RV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9abda00e64_0_1"/>
          <p:cNvSpPr txBox="1"/>
          <p:nvPr/>
        </p:nvSpPr>
        <p:spPr>
          <a:xfrm>
            <a:off x="278300" y="1452238"/>
            <a:ext cx="65316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29abda00e64_0_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29abda00e64_0_1"/>
          <p:cNvSpPr txBox="1"/>
          <p:nvPr/>
        </p:nvSpPr>
        <p:spPr>
          <a:xfrm>
            <a:off x="4257075" y="487975"/>
            <a:ext cx="4265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Volume/Time Curves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9abda00e64_0_1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g29abda00e64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29abda00e64_0_1"/>
          <p:cNvSpPr txBox="1"/>
          <p:nvPr/>
        </p:nvSpPr>
        <p:spPr>
          <a:xfrm>
            <a:off x="286950" y="1071725"/>
            <a:ext cx="55071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29abda00e64_0_1"/>
          <p:cNvSpPr txBox="1"/>
          <p:nvPr/>
        </p:nvSpPr>
        <p:spPr>
          <a:xfrm>
            <a:off x="278300" y="1452250"/>
            <a:ext cx="73299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endParaRPr sz="20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Breathe in to TLC then exhale forcibly to RV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endParaRPr sz="20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 exhaled is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vital capacity (L)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known as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forced vital capacity (FVC)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recall that VC = TLC - RV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Forced expiratory volume in 1 second (FEV</a:t>
            </a:r>
            <a:r>
              <a:rPr lang="en-US" sz="20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also measured.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volume of air that can be exhaled with maximum effort after maximum inspiration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 second.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FEV</a:t>
            </a:r>
            <a:r>
              <a:rPr lang="en-US" sz="20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:FVC &gt; 0.7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normal.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 individuals should forcibly exhale &gt; 70% of total lung capacity in 1 second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g29abda00e64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0600" y="1967631"/>
            <a:ext cx="4153200" cy="3586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9abda00e64_0_27"/>
          <p:cNvSpPr txBox="1"/>
          <p:nvPr/>
        </p:nvSpPr>
        <p:spPr>
          <a:xfrm>
            <a:off x="278300" y="1452238"/>
            <a:ext cx="65316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9abda00e64_0_27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29abda00e64_0_27"/>
          <p:cNvSpPr txBox="1"/>
          <p:nvPr/>
        </p:nvSpPr>
        <p:spPr>
          <a:xfrm>
            <a:off x="2403500" y="487950"/>
            <a:ext cx="7385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Obstructive &amp; Restrictive Lung Disease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29abda00e64_0_27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g29abda00e64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9abda00e64_0_27"/>
          <p:cNvSpPr txBox="1"/>
          <p:nvPr/>
        </p:nvSpPr>
        <p:spPr>
          <a:xfrm>
            <a:off x="286950" y="1071725"/>
            <a:ext cx="55071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g29abda00e64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9075" y="1968875"/>
            <a:ext cx="4954719" cy="3342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2" name="Google Shape;312;g29abda00e64_0_27"/>
          <p:cNvGraphicFramePr/>
          <p:nvPr/>
        </p:nvGraphicFramePr>
        <p:xfrm>
          <a:off x="344788" y="1534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{49AFCEFB-CE36-4CEB-BFA7-D3D866DBA163}</a:tableStyleId>
              </a:tblPr>
              <a:tblGrid>
                <a:gridCol w="11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Obstructive Lung Disease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Restrictive Lung Disease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Mechanism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Impairment in </a:t>
                      </a:r>
                      <a:r>
                        <a:rPr lang="en-US" b="1"/>
                        <a:t>airflow</a:t>
                      </a:r>
                      <a:r>
                        <a:rPr lang="en-US"/>
                        <a:t>: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Difficulty getting air </a:t>
                      </a:r>
                      <a:r>
                        <a:rPr lang="en-US" b="1"/>
                        <a:t>out of the lungs </a:t>
                      </a:r>
                      <a:r>
                        <a:rPr lang="en-US"/>
                        <a:t>due to mucus, bronchoconstriction, etc.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Impairment in </a:t>
                      </a:r>
                      <a:r>
                        <a:rPr lang="en-US" b="1"/>
                        <a:t>lung volume</a:t>
                      </a:r>
                      <a:r>
                        <a:rPr lang="en-US"/>
                        <a:t>: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Difficulty getting air </a:t>
                      </a:r>
                      <a:r>
                        <a:rPr lang="en-US" b="1"/>
                        <a:t>in the lungs </a:t>
                      </a:r>
                      <a:r>
                        <a:rPr lang="en-US"/>
                        <a:t>due to factors like reduced chest expansion, etc.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Causes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Asthma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COPD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Bronchiectasis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Interstitial Lung Disease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Neuromuscular Disorders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Obesity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FEV</a:t>
                      </a:r>
                      <a:r>
                        <a:rPr lang="en-US" b="1" baseline="-25000"/>
                        <a:t>1</a:t>
                      </a:r>
                      <a:r>
                        <a:rPr lang="en-US" b="1"/>
                        <a:t>: FVC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&lt; 0.7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Normal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FEV</a:t>
                      </a:r>
                      <a:r>
                        <a:rPr lang="en-US" b="1" baseline="-25000"/>
                        <a:t>1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&lt; 80% of predicted value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Normal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FVC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Normal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&lt; 80% of predicted value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TLC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Normal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Reduced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9abda00e64_0_13"/>
          <p:cNvSpPr txBox="1"/>
          <p:nvPr/>
        </p:nvSpPr>
        <p:spPr>
          <a:xfrm>
            <a:off x="278300" y="1452238"/>
            <a:ext cx="65316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9abda00e64_0_13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9abda00e64_0_13"/>
          <p:cNvSpPr txBox="1"/>
          <p:nvPr/>
        </p:nvSpPr>
        <p:spPr>
          <a:xfrm>
            <a:off x="4257075" y="487975"/>
            <a:ext cx="4265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Flow/Volume Curves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29abda00e64_0_13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g29abda00e64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9abda00e64_0_13"/>
          <p:cNvSpPr txBox="1"/>
          <p:nvPr/>
        </p:nvSpPr>
        <p:spPr>
          <a:xfrm>
            <a:off x="286950" y="1071725"/>
            <a:ext cx="55071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29abda00e64_0_13"/>
          <p:cNvSpPr txBox="1"/>
          <p:nvPr/>
        </p:nvSpPr>
        <p:spPr>
          <a:xfrm>
            <a:off x="278300" y="1452250"/>
            <a:ext cx="73299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endParaRPr sz="20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procedure as volume/time, expect plot flow rate as a function of volume.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</a:t>
            </a:r>
            <a:endParaRPr sz="20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seen that there is a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reduction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flow rate as you forcibly exhale more air.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PEF: Peak expiratory flow rate (L/min)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 of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highest flow rate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forced expiration after maximal inspiration - effort dependent.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FEF25: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rate at point when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 of total volume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been exhaled.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g29abda00e64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000" y="1769987"/>
            <a:ext cx="4279000" cy="465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Google Shape;329;g29abda00e64_0_42"/>
          <p:cNvGraphicFramePr/>
          <p:nvPr/>
        </p:nvGraphicFramePr>
        <p:xfrm>
          <a:off x="278288" y="1540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{49AFCEFB-CE36-4CEB-BFA7-D3D866DBA163}</a:tableStyleId>
              </a:tblPr>
              <a:tblGrid>
                <a:gridCol w="29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Obstructive Lung Disease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Restrictive Lung Disease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Shifts Curve Left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Shifts Curve Right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estrictive = </a:t>
                      </a: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ight)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750">
                <a:tc>
                  <a:txBody>
                    <a:bodyPr/>
                    <a:lstStyle/>
                    <a:p>
                      <a:pPr marL="457200" lvl="0" indent="-355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Width of curve remains same as volumes are not reduced. 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55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Concave shape as outflow obstruction disproportionately reduces flow rate.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55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Initial lung volume is reduced so curve starts at a lesser number.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55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Width of curve is smaller because lung capacities are reduced.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55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Shape remains the same as flow rate still decreases linearly.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0" name="Google Shape;330;g29abda00e64_0_42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9abda00e64_0_42"/>
          <p:cNvSpPr txBox="1"/>
          <p:nvPr/>
        </p:nvSpPr>
        <p:spPr>
          <a:xfrm>
            <a:off x="1465900" y="487950"/>
            <a:ext cx="908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Obstructive &amp; Restrictive Flow/Volume Loops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9abda00e64_0_42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g29abda00e64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9abda00e64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1700" y="1540125"/>
            <a:ext cx="5382101" cy="429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9abda00e64_0_83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9abda00e64_0_83"/>
          <p:cNvSpPr txBox="1"/>
          <p:nvPr/>
        </p:nvSpPr>
        <p:spPr>
          <a:xfrm>
            <a:off x="5002950" y="433500"/>
            <a:ext cx="218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9abda00e64_0_83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g29abda00e64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9abda00e64_0_83"/>
          <p:cNvSpPr txBox="1"/>
          <p:nvPr/>
        </p:nvSpPr>
        <p:spPr>
          <a:xfrm>
            <a:off x="304800" y="1673675"/>
            <a:ext cx="116355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work in a GP surgery, and suspect a patient you have seen has developed COPD. Spirometry needs to be performed to confirm your suspicions.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you anticipate the FEV1 : FVC ratio would be if this patient has asthma?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1.3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B.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C.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D.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&lt;80% of predicted.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9a1c7b5478_0_3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29a1c7b5478_0_3"/>
          <p:cNvSpPr txBox="1"/>
          <p:nvPr/>
        </p:nvSpPr>
        <p:spPr>
          <a:xfrm>
            <a:off x="5071050" y="433500"/>
            <a:ext cx="204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Gas Laws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29a1c7b5478_0_3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g29a1c7b5478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29a1c7b5478_0_3"/>
          <p:cNvSpPr txBox="1"/>
          <p:nvPr/>
        </p:nvSpPr>
        <p:spPr>
          <a:xfrm>
            <a:off x="828250" y="1438413"/>
            <a:ext cx="65316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29a1c7b5478_0_3"/>
          <p:cNvSpPr txBox="1"/>
          <p:nvPr/>
        </p:nvSpPr>
        <p:spPr>
          <a:xfrm>
            <a:off x="569125" y="1541975"/>
            <a:ext cx="3438000" cy="3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Dalton's law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Boyle's law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Henry's law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diagram represents which law?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g29a1c7b5478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2675" y="1438424"/>
            <a:ext cx="4071025" cy="15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29a1c7b5478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9850" y="3352725"/>
            <a:ext cx="3223950" cy="25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29a1c7b5478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6625" y="3947275"/>
            <a:ext cx="4473225" cy="20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9a3c36b1de_0_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293267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Gas Laws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3" name="Google Shape;363;g29a3c36b1de_0_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/>
              <a:t>Henry's Law:</a:t>
            </a:r>
            <a:r>
              <a:rPr lang="en-US" sz="2000"/>
              <a:t> The amount of gas that is dissolved in a liquid is directly proportional to the partial pressure of gas above the liquid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/>
              <a:t>Dalton's Law</a:t>
            </a:r>
            <a:r>
              <a:rPr lang="en-US" sz="2000"/>
              <a:t> (Law of Partial Pressures): Total pressure exerted by a mixture of gases is equal to the sum of the partial pressures of the gases in the mixture.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64" name="Google Shape;364;g29a3c36b1de_0_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/>
              <a:t>Boyle's Law: </a:t>
            </a:r>
            <a:r>
              <a:rPr lang="en-US" sz="2000"/>
              <a:t>The volume of a gas and pressure are inversely proportional at a given temperature. In other words, when the pressure increases, the volume decreases, and vice versa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5" name="Google Shape;365;g29a3c36b1de_0_14"/>
          <p:cNvPicPr preferRelativeResize="0"/>
          <p:nvPr/>
        </p:nvPicPr>
        <p:blipFill rotWithShape="1">
          <a:blip r:embed="rId3">
            <a:alphaModFix/>
          </a:blip>
          <a:srcRect b="11457"/>
          <a:stretch/>
        </p:blipFill>
        <p:spPr>
          <a:xfrm>
            <a:off x="6853100" y="3054575"/>
            <a:ext cx="4002874" cy="276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9a3c36b1de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9710" y="4498028"/>
            <a:ext cx="4158576" cy="9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9a3c36b1de_0_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293267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Alveolar Gas Equation &amp; Laplace’s Law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73" name="Google Shape;373;g29a3c36b1de_0_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Laplace's Law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Alveolar gas equation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Which diagram represents which law?</a:t>
            </a:r>
            <a:endParaRPr sz="3600"/>
          </a:p>
        </p:txBody>
      </p:sp>
      <p:pic>
        <p:nvPicPr>
          <p:cNvPr id="374" name="Google Shape;374;g29a3c36b1de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00" y="1843225"/>
            <a:ext cx="4714875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9a3c36b1de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9450" y="5267075"/>
            <a:ext cx="5900375" cy="10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9a3c36b1de_0_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293267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Alveolar Gas Equation &amp; Laplace’s Law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82" name="Google Shape;382;g29a3c36b1de_0_22"/>
          <p:cNvSpPr txBox="1">
            <a:spLocks noGrp="1"/>
          </p:cNvSpPr>
          <p:nvPr>
            <p:ph type="body" idx="1"/>
          </p:nvPr>
        </p:nvSpPr>
        <p:spPr>
          <a:xfrm>
            <a:off x="910525" y="177737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The </a:t>
            </a:r>
            <a:r>
              <a:rPr lang="en-US" sz="2000" b="1"/>
              <a:t>alveolar gas equation</a:t>
            </a:r>
            <a:r>
              <a:rPr lang="en-US" sz="2000"/>
              <a:t> is used to calculate alveolar oxygen partial pressure as it is not possible to collect gases directly from the alveoli. The equation is helpful in calculating and closely estimating the </a:t>
            </a:r>
            <a:r>
              <a:rPr lang="en-US" sz="2000" b="1"/>
              <a:t>PaO2 inside the alveoli.</a:t>
            </a:r>
            <a:r>
              <a:rPr lang="en-US" sz="2000"/>
              <a:t> The variables in the equation can affect the PaO2 inside the alveoli in different physiological and pathophysiological states.</a:t>
            </a:r>
            <a:endParaRPr sz="2000"/>
          </a:p>
        </p:txBody>
      </p:sp>
      <p:sp>
        <p:nvSpPr>
          <p:cNvPr id="383" name="Google Shape;383;g29a3c36b1de_0_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Laplace's law states that the </a:t>
            </a:r>
            <a:r>
              <a:rPr lang="en-US" sz="2000" b="1"/>
              <a:t>pressure in a bubble or alveoli is</a:t>
            </a:r>
            <a:r>
              <a:rPr lang="en-US" sz="2000"/>
              <a:t> </a:t>
            </a:r>
            <a:r>
              <a:rPr lang="en-US" sz="2000" b="1"/>
              <a:t>proportional to two times the surface tension divided by the radius of the bubble. </a:t>
            </a:r>
            <a:endParaRPr sz="20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384" name="Google Shape;384;g29a3c36b1de_0_22"/>
          <p:cNvPicPr preferRelativeResize="0"/>
          <p:nvPr/>
        </p:nvPicPr>
        <p:blipFill rotWithShape="1">
          <a:blip r:embed="rId3">
            <a:alphaModFix/>
          </a:blip>
          <a:srcRect l="12464"/>
          <a:stretch/>
        </p:blipFill>
        <p:spPr>
          <a:xfrm>
            <a:off x="1101875" y="4044775"/>
            <a:ext cx="4268175" cy="27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29a3c36b1de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2325" y="3290200"/>
            <a:ext cx="5341968" cy="28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e5f0c163b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Recording</a:t>
            </a:r>
            <a:endParaRPr/>
          </a:p>
        </p:txBody>
      </p:sp>
      <p:sp>
        <p:nvSpPr>
          <p:cNvPr id="111" name="Google Shape;111;g29e5f0c163b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This blackboard session will be recorded for use after this session.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9a3c36b1de_0_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293267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Airway Tone - Sympathetic Stimulation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92" name="Google Shape;392;g29a3c36b1de_0_31"/>
          <p:cNvSpPr txBox="1"/>
          <p:nvPr/>
        </p:nvSpPr>
        <p:spPr>
          <a:xfrm>
            <a:off x="930050" y="1809225"/>
            <a:ext cx="10515600" cy="3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Sympathetic stimulation causes bronchodilation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Lung receives innervation from T2-T4 ganglia of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sympathetic chain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 released at preganglionic synapse binds to N1 receptors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 released from postganglionic neurone acts indirectly by stimulating release of adrenaline from adrenal medulla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Noradrenaline binds to beta-2 receptors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airway smooth muscle </a:t>
            </a:r>
            <a:r>
              <a:rPr lang="en-US" sz="2000">
                <a:solidFill>
                  <a:schemeClr val="dk1"/>
                </a:solidFill>
              </a:rPr>
              <a:t>causing</a:t>
            </a: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bronchodilation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g29a3c36b1de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249" y="4197700"/>
            <a:ext cx="10233525" cy="20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29a3c36b1de_0_31"/>
          <p:cNvSpPr txBox="1"/>
          <p:nvPr/>
        </p:nvSpPr>
        <p:spPr>
          <a:xfrm>
            <a:off x="4052958" y="5185634"/>
            <a:ext cx="651600" cy="413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N1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29a3c36b1de_0_31"/>
          <p:cNvSpPr txBox="1"/>
          <p:nvPr/>
        </p:nvSpPr>
        <p:spPr>
          <a:xfrm>
            <a:off x="10375560" y="5199170"/>
            <a:ext cx="774600" cy="485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β2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9a3c36b1de_0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293267"/>
          </a:solidFill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Airway Tone - Parasympathetic Stimulation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402" name="Google Shape;402;g29a3c36b1de_0_40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/>
              <a:t>Parasympathetic stimulation causes bronchoconstriction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000"/>
              <a:t>Lung receives bilateral innervation from </a:t>
            </a:r>
            <a:r>
              <a:rPr lang="en-US" sz="2000" b="1"/>
              <a:t>vagus nerves</a:t>
            </a:r>
            <a:r>
              <a:rPr lang="en-US" sz="2000"/>
              <a:t> (NB: vagus nerve provides parasympathetic innervation to all organs of thorax and abdomen)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000"/>
              <a:t>ACh released at preganglionic synapse binds to N1 receptors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000" b="1"/>
              <a:t>ACh released from postganglionic neurone binds to M3 receptors o</a:t>
            </a:r>
            <a:r>
              <a:rPr lang="en-US" sz="2000"/>
              <a:t>n airway smooth muscle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causing</a:t>
            </a:r>
            <a:r>
              <a:rPr lang="en-US" sz="2000"/>
              <a:t> </a:t>
            </a:r>
            <a:r>
              <a:rPr lang="en-US" sz="2000" b="1"/>
              <a:t>bronchoconstriction (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en-US" sz="2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/>
              <a:t>airways smooth muscle tone) </a:t>
            </a:r>
            <a:endParaRPr sz="20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403" name="Google Shape;403;g29a3c36b1de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638" y="3893963"/>
            <a:ext cx="961072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29a3c36b1de_0_40"/>
          <p:cNvSpPr txBox="1"/>
          <p:nvPr/>
        </p:nvSpPr>
        <p:spPr>
          <a:xfrm>
            <a:off x="10206616" y="4909925"/>
            <a:ext cx="651600" cy="413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M3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29a3c36b1de_0_40"/>
          <p:cNvSpPr txBox="1"/>
          <p:nvPr/>
        </p:nvSpPr>
        <p:spPr>
          <a:xfrm>
            <a:off x="7913083" y="4884868"/>
            <a:ext cx="651600" cy="413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N2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9a3c36b1de_0_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293267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Drugs Affecting Airway Tone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2" name="Google Shape;412;g29a3c36b1de_0_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Muscarinic receptors in airways are receptive to cholinergic activity resulting in airway constriction. The use of drugs that </a:t>
            </a:r>
            <a:r>
              <a:rPr lang="en-US" b="1"/>
              <a:t>antagonise muscarinic airway receptors </a:t>
            </a:r>
            <a:r>
              <a:rPr lang="en-US"/>
              <a:t>result in </a:t>
            </a:r>
            <a:r>
              <a:rPr lang="en-US" b="1"/>
              <a:t>bronchodilation</a:t>
            </a: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E.g </a:t>
            </a:r>
            <a:r>
              <a:rPr lang="en-US" b="1"/>
              <a:t>ipratropium bromide.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Beta receptors in airways (</a:t>
            </a:r>
            <a:r>
              <a:rPr lang="en-US" b="1"/>
              <a:t>beta 2</a:t>
            </a:r>
            <a:r>
              <a:rPr lang="en-US"/>
              <a:t>) respond to the effects of catecholamine such as noradrenaline and adrenaline, to result in airway dilation. Agonism of these receptors with </a:t>
            </a:r>
            <a:r>
              <a:rPr lang="en-US" b="1"/>
              <a:t>salbutamol </a:t>
            </a:r>
            <a:r>
              <a:rPr lang="en-US"/>
              <a:t>results in </a:t>
            </a:r>
            <a:r>
              <a:rPr lang="en-US" b="1"/>
              <a:t>bronchodilation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9a4116b082_0_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branch of the autonomic nervous system causes </a:t>
            </a:r>
            <a:r>
              <a:rPr lang="en-US" b="1"/>
              <a:t>bronchodilation </a:t>
            </a:r>
            <a:r>
              <a:rPr lang="en-US"/>
              <a:t>when activated (and when inhibited)?</a:t>
            </a:r>
            <a:endParaRPr/>
          </a:p>
        </p:txBody>
      </p:sp>
      <p:sp>
        <p:nvSpPr>
          <p:cNvPr id="419" name="Google Shape;419;g29a4116b082_0_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Muscarinic receptors are agonised to cause bronchial dilation.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TRUE?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FALSE?</a:t>
            </a:r>
            <a:endParaRPr/>
          </a:p>
        </p:txBody>
      </p:sp>
      <p:sp>
        <p:nvSpPr>
          <p:cNvPr id="420" name="Google Shape;420;g29a4116b082_0_14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29a4116b082_0_14"/>
          <p:cNvSpPr txBox="1"/>
          <p:nvPr/>
        </p:nvSpPr>
        <p:spPr>
          <a:xfrm>
            <a:off x="5002950" y="433500"/>
            <a:ext cx="218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9e6ebbcd1e_1_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branch of the autonomic nervous system causes </a:t>
            </a:r>
            <a:r>
              <a:rPr lang="en-US" b="1"/>
              <a:t>bronchodilation </a:t>
            </a:r>
            <a:r>
              <a:rPr lang="en-US"/>
              <a:t>when activated (and when inhibited)?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Sympathetic</a:t>
            </a:r>
            <a:endParaRPr b="1"/>
          </a:p>
        </p:txBody>
      </p:sp>
      <p:sp>
        <p:nvSpPr>
          <p:cNvPr id="428" name="Google Shape;428;g29e6ebbcd1e_1_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Muscarinic receptors are agonised to cause bronchial dilation.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TRUE?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FALSE?</a:t>
            </a:r>
            <a:endParaRPr b="1"/>
          </a:p>
        </p:txBody>
      </p:sp>
      <p:sp>
        <p:nvSpPr>
          <p:cNvPr id="429" name="Google Shape;429;g29e6ebbcd1e_1_11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29e6ebbcd1e_1_11"/>
          <p:cNvSpPr txBox="1"/>
          <p:nvPr/>
        </p:nvSpPr>
        <p:spPr>
          <a:xfrm>
            <a:off x="5002950" y="433500"/>
            <a:ext cx="218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9a3c36b1de_0_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293267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Hypersensitivity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37" name="Google Shape;437;g29a3c36b1de_0_55"/>
          <p:cNvSpPr txBox="1">
            <a:spLocks noGrp="1"/>
          </p:cNvSpPr>
          <p:nvPr>
            <p:ph type="body" idx="1"/>
          </p:nvPr>
        </p:nvSpPr>
        <p:spPr>
          <a:xfrm>
            <a:off x="2013300" y="1762950"/>
            <a:ext cx="8165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Four Reactions: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Type 1. IgE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Acute anaphylaxis, hayfever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Type 2.</a:t>
            </a:r>
            <a:r>
              <a:rPr lang="en-US"/>
              <a:t> Ig bound to cell surface antigens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Transfusion reactions, autoimmune disease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Type 3. </a:t>
            </a:r>
            <a:r>
              <a:rPr lang="en-US"/>
              <a:t>Immune complexes, activation of complement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SLE, post-streptococcal GN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Type 4.</a:t>
            </a:r>
            <a:r>
              <a:rPr lang="en-US"/>
              <a:t> T cell mediated DTH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TB, contact dermatitis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9a3c36b1de_0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Hypersensitivity: Type 1 Reactions</a:t>
            </a:r>
            <a:endParaRPr/>
          </a:p>
        </p:txBody>
      </p:sp>
      <p:sp>
        <p:nvSpPr>
          <p:cNvPr id="444" name="Google Shape;444;g29a3c36b1de_0_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Immediate reaction mediated by </a:t>
            </a:r>
            <a:r>
              <a:rPr lang="en-US" b="1"/>
              <a:t>IgE </a:t>
            </a:r>
            <a:r>
              <a:rPr lang="en-US"/>
              <a:t>with </a:t>
            </a:r>
            <a:r>
              <a:rPr lang="en-US" b="1"/>
              <a:t>histamine </a:t>
            </a:r>
            <a:r>
              <a:rPr lang="en-US"/>
              <a:t>being a primary mediator.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Subsequent exposure results in </a:t>
            </a:r>
            <a:r>
              <a:rPr lang="en-US" b="1"/>
              <a:t>IgE cross-linking</a:t>
            </a:r>
            <a:r>
              <a:rPr lang="en-US"/>
              <a:t> and </a:t>
            </a:r>
            <a:r>
              <a:rPr lang="en-US" b="1"/>
              <a:t>degranulation </a:t>
            </a:r>
            <a:r>
              <a:rPr lang="en-US"/>
              <a:t>of mast cells and basophils. This is </a:t>
            </a:r>
            <a:r>
              <a:rPr lang="en-US" b="1"/>
              <a:t>anaphylaxis</a:t>
            </a:r>
            <a:r>
              <a:rPr lang="en-US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Examples: Asthma, hay fever.</a:t>
            </a:r>
            <a:endParaRPr/>
          </a:p>
        </p:txBody>
      </p:sp>
      <p:pic>
        <p:nvPicPr>
          <p:cNvPr id="445" name="Google Shape;445;g29a3c36b1de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00" y="1843225"/>
            <a:ext cx="5867400" cy="4095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9a3c36b1de_0_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Hypersensitivity: Type 2 Reactions</a:t>
            </a:r>
            <a:endParaRPr/>
          </a:p>
        </p:txBody>
      </p:sp>
      <p:sp>
        <p:nvSpPr>
          <p:cNvPr id="452" name="Google Shape;452;g29a3c36b1de_0_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Occurs due to IgG or IgM mediated </a:t>
            </a:r>
            <a:r>
              <a:rPr lang="en-US" b="1"/>
              <a:t>cytotoxic reaction </a:t>
            </a:r>
            <a:r>
              <a:rPr lang="en-US"/>
              <a:t>occurring hours to days after exposure.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Pathologies such as Goopastures and autoimmune haemolytic anaemia are examples.</a:t>
            </a:r>
            <a:endParaRPr/>
          </a:p>
        </p:txBody>
      </p:sp>
      <p:sp>
        <p:nvSpPr>
          <p:cNvPr id="453" name="Google Shape;453;g29a3c36b1de_0_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4" name="Google Shape;454;g29a3c36b1de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02" y="1936125"/>
            <a:ext cx="5557002" cy="392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9a3c36b1de_0_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Hypersensitivity: Type 3 Reactions</a:t>
            </a:r>
            <a:endParaRPr/>
          </a:p>
        </p:txBody>
      </p:sp>
      <p:sp>
        <p:nvSpPr>
          <p:cNvPr id="461" name="Google Shape;461;g29a3c36b1de_0_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Antigen-antibody complex deposition</a:t>
            </a:r>
            <a:r>
              <a:rPr lang="en-US"/>
              <a:t> which can occur hours to weeks post exposure.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Rheumatoid arthritis, hypersensitivity pneumonitis e.g pigeon fancier’s lung, farmer’s lung, SLE and post-strep nephritis are examples of this.</a:t>
            </a:r>
            <a:endParaRPr/>
          </a:p>
        </p:txBody>
      </p:sp>
      <p:pic>
        <p:nvPicPr>
          <p:cNvPr id="462" name="Google Shape;462;g29a3c36b1de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2650" y="1314450"/>
            <a:ext cx="2122067" cy="48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9a3c36b1de_0_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Hypersensitivity: Type 4 reactions</a:t>
            </a:r>
            <a:endParaRPr/>
          </a:p>
        </p:txBody>
      </p:sp>
      <p:sp>
        <p:nvSpPr>
          <p:cNvPr id="469" name="Google Shape;469;g29a3c36b1de_0_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Type IV hypersensitivity is mediated by </a:t>
            </a:r>
            <a:r>
              <a:rPr lang="en-US" b="1"/>
              <a:t>T lymphocytes</a:t>
            </a:r>
            <a:r>
              <a:rPr lang="en-US"/>
              <a:t> and is delayed occurring 24 to 72 hours after antigen presentation.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is seen in contact dermatitis and tuberculin skin tests to diagnose tuberculosis.</a:t>
            </a:r>
            <a:endParaRPr/>
          </a:p>
        </p:txBody>
      </p:sp>
      <p:pic>
        <p:nvPicPr>
          <p:cNvPr id="470" name="Google Shape;470;g29a3c36b1de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275" y="2254725"/>
            <a:ext cx="5332925" cy="3492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304800" y="1563025"/>
            <a:ext cx="10550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500" b="1"/>
              <a:t>Gas Exchange</a:t>
            </a:r>
            <a:endParaRPr sz="3500" b="1"/>
          </a:p>
          <a:p>
            <a:pPr marL="45720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 b="1"/>
              <a:t>Gas Transport and O</a:t>
            </a:r>
            <a:r>
              <a:rPr lang="en-US" sz="3500" b="1" baseline="-25000"/>
              <a:t>2</a:t>
            </a:r>
            <a:r>
              <a:rPr lang="en-US" sz="3500" b="1"/>
              <a:t> Dissociation</a:t>
            </a:r>
            <a:endParaRPr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500" b="1"/>
              <a:t>Hypoxia and Hypercapnia</a:t>
            </a:r>
            <a:endParaRPr sz="3500" b="1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500" b="1"/>
              <a:t>Spirometry </a:t>
            </a:r>
            <a:endParaRPr sz="3500" b="1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 b="1"/>
              <a:t>Respiratory Equations</a:t>
            </a:r>
            <a:endParaRPr sz="3500" b="1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500" b="1"/>
              <a:t>Airway Tone</a:t>
            </a:r>
            <a:endParaRPr sz="3500" b="1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500" b="1"/>
              <a:t>Hypersensitivity</a:t>
            </a:r>
            <a:endParaRPr sz="35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3500" b="1"/>
              <a:t>Questions Throughout</a:t>
            </a:r>
            <a:endParaRPr sz="3500" b="1"/>
          </a:p>
        </p:txBody>
      </p:sp>
      <p:sp>
        <p:nvSpPr>
          <p:cNvPr id="117" name="Google Shape;117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4088101" y="487975"/>
            <a:ext cx="4015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9a4116b082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binding of WHAT causes mast cell degranulation in type 1 hypersensitivity? What timeframe do these occur over?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kind of reaction is type 2 hypersensitivity? Over what time frame does it occur?</a:t>
            </a:r>
            <a:endParaRPr/>
          </a:p>
        </p:txBody>
      </p:sp>
      <p:sp>
        <p:nvSpPr>
          <p:cNvPr id="477" name="Google Shape;477;g29a4116b082_0_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time frame does type 3 hypersensitivity occur over and how long does it take to occur?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disease is type 3 hypersensitivity reaction?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mediates type 4 hypersensitivity? What is it used to diagnose?</a:t>
            </a:r>
            <a:endParaRPr/>
          </a:p>
        </p:txBody>
      </p:sp>
      <p:sp>
        <p:nvSpPr>
          <p:cNvPr id="478" name="Google Shape;478;g29a4116b082_0_0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29a4116b082_0_0"/>
          <p:cNvSpPr txBox="1"/>
          <p:nvPr/>
        </p:nvSpPr>
        <p:spPr>
          <a:xfrm>
            <a:off x="5002950" y="433500"/>
            <a:ext cx="218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9e5f0c163b_0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366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binding of WHAT causes mast cell degranulation in type 1 hypersensitivity? </a:t>
            </a:r>
            <a:r>
              <a:rPr lang="en-US">
                <a:solidFill>
                  <a:srgbClr val="FF0000"/>
                </a:solidFill>
              </a:rPr>
              <a:t>Histamine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timeframe do these occur over? </a:t>
            </a:r>
            <a:r>
              <a:rPr lang="en-US">
                <a:solidFill>
                  <a:srgbClr val="FF0000"/>
                </a:solidFill>
              </a:rPr>
              <a:t>Within 1 hour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kind of reaction is type 2 hypersensitivity? </a:t>
            </a:r>
            <a:r>
              <a:rPr lang="en-US">
                <a:solidFill>
                  <a:srgbClr val="FF0000"/>
                </a:solidFill>
              </a:rPr>
              <a:t>IgG and IgM mediated cytotoxic reaction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Over what time frame does it occur? </a:t>
            </a:r>
            <a:r>
              <a:rPr lang="en-US">
                <a:solidFill>
                  <a:srgbClr val="FF0000"/>
                </a:solidFill>
              </a:rPr>
              <a:t>Between 2-24 hours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86" name="Google Shape;486;g29e5f0c163b_0_6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29e5f0c163b_0_6"/>
          <p:cNvSpPr txBox="1"/>
          <p:nvPr/>
        </p:nvSpPr>
        <p:spPr>
          <a:xfrm>
            <a:off x="5002950" y="433500"/>
            <a:ext cx="218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9e5f0c163b_0_14"/>
          <p:cNvSpPr txBox="1">
            <a:spLocks noGrp="1"/>
          </p:cNvSpPr>
          <p:nvPr>
            <p:ph type="body" idx="2"/>
          </p:nvPr>
        </p:nvSpPr>
        <p:spPr>
          <a:xfrm>
            <a:off x="216400" y="1825625"/>
            <a:ext cx="11697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time frame does type 3 hypersensitivity occur over and how long does it take to occur? </a:t>
            </a:r>
            <a:r>
              <a:rPr lang="en-US">
                <a:solidFill>
                  <a:srgbClr val="FF0000"/>
                </a:solidFill>
              </a:rPr>
              <a:t>Hours to weeks post exposure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disease is type 3 hypersensitivity reaction? </a:t>
            </a:r>
            <a:r>
              <a:rPr lang="en-US">
                <a:solidFill>
                  <a:srgbClr val="FF0000"/>
                </a:solidFill>
              </a:rPr>
              <a:t>Post strep nephritis, SLE, pigeon fancies lung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mediates type 4 hypersensitivity? </a:t>
            </a:r>
            <a:r>
              <a:rPr lang="en-US">
                <a:solidFill>
                  <a:srgbClr val="FF0000"/>
                </a:solidFill>
              </a:rPr>
              <a:t>T lymphocytes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is it used to diagnose? </a:t>
            </a:r>
            <a:r>
              <a:rPr lang="en-US">
                <a:solidFill>
                  <a:srgbClr val="FF0000"/>
                </a:solidFill>
              </a:rPr>
              <a:t>In tuberculin skin testing for tuberculosis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94" name="Google Shape;494;g29e5f0c163b_0_14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29e5f0c163b_0_14"/>
          <p:cNvSpPr txBox="1"/>
          <p:nvPr/>
        </p:nvSpPr>
        <p:spPr>
          <a:xfrm>
            <a:off x="5002950" y="433500"/>
            <a:ext cx="218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Vander’s Human Physiology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TeachMePhysiology.com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Phase 1 Lectures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PTS Presentations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KP Notes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ZerotoFinals</a:t>
            </a:r>
            <a:endParaRPr/>
          </a:p>
        </p:txBody>
      </p:sp>
      <p:sp>
        <p:nvSpPr>
          <p:cNvPr id="501" name="Google Shape;501;p7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7"/>
          <p:cNvSpPr txBox="1"/>
          <p:nvPr/>
        </p:nvSpPr>
        <p:spPr>
          <a:xfrm>
            <a:off x="374895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7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4" name="Google Shape;5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8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8"/>
          <p:cNvSpPr txBox="1"/>
          <p:nvPr/>
        </p:nvSpPr>
        <p:spPr>
          <a:xfrm>
            <a:off x="3403043" y="4263361"/>
            <a:ext cx="5385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https://docs.google.com/forms/d/e/1FAIpQLSdmXgw2NLTKiJyK7xqnHKj5bUVNgu76B4q6Yc2BU9ythjMQuQ/viewform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6138" y="1741625"/>
            <a:ext cx="2119673" cy="2119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9"/>
          <p:cNvPicPr preferRelativeResize="0"/>
          <p:nvPr/>
        </p:nvPicPr>
        <p:blipFill rotWithShape="1">
          <a:blip r:embed="rId3">
            <a:alphaModFix/>
          </a:blip>
          <a:srcRect r="3646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w="9525" cap="flat" cmpd="sng">
            <a:solidFill>
              <a:srgbClr val="29326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405775" y="1438875"/>
            <a:ext cx="6543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Oxygen travels from pulmonary alveoli into RBCs through </a:t>
            </a:r>
            <a:r>
              <a:rPr lang="en-US" sz="2300" b="1"/>
              <a:t>simple diffusion.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b="1"/>
              <a:t>PO</a:t>
            </a:r>
            <a:r>
              <a:rPr lang="en-US" sz="2300" b="1" baseline="-25000"/>
              <a:t>2</a:t>
            </a:r>
            <a:r>
              <a:rPr lang="en-US" sz="2300" b="1"/>
              <a:t> of pulmonary capillaries &lt; PO</a:t>
            </a:r>
            <a:r>
              <a:rPr lang="en-US" sz="2300" b="1" baseline="-25000"/>
              <a:t>2</a:t>
            </a:r>
            <a:r>
              <a:rPr lang="en-US" sz="2300" b="1"/>
              <a:t> of alveoli</a:t>
            </a:r>
            <a:endParaRPr sz="2300" b="1" baseline="-250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b="1"/>
              <a:t>PCO</a:t>
            </a:r>
            <a:r>
              <a:rPr lang="en-US" sz="2300" b="1" baseline="-25000"/>
              <a:t>2</a:t>
            </a:r>
            <a:r>
              <a:rPr lang="en-US" sz="2300" b="1"/>
              <a:t> of pulmonary capillaries &gt; PO</a:t>
            </a:r>
            <a:r>
              <a:rPr lang="en-US" sz="2300" b="1" baseline="-25000"/>
              <a:t>2</a:t>
            </a:r>
            <a:r>
              <a:rPr lang="en-US" sz="2300" b="1"/>
              <a:t> of alveoli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b="1"/>
              <a:t>Flow occurs over a concentration and pressure gradient (high → low)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Net diffusion of </a:t>
            </a:r>
            <a:r>
              <a:rPr lang="en-US" sz="2300" b="1"/>
              <a:t>O</a:t>
            </a:r>
            <a:r>
              <a:rPr lang="en-US" sz="2300" b="1" baseline="-25000"/>
              <a:t>2</a:t>
            </a:r>
            <a:r>
              <a:rPr lang="en-US" sz="2300" b="1"/>
              <a:t> from alveoli to pulmonary capillaries </a:t>
            </a:r>
            <a:r>
              <a:rPr lang="en-US" sz="2300"/>
              <a:t>to supply tissues.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Net diffusion of </a:t>
            </a:r>
            <a:r>
              <a:rPr lang="en-US" sz="2300" b="1"/>
              <a:t>CO</a:t>
            </a:r>
            <a:r>
              <a:rPr lang="en-US" sz="2300" b="1" baseline="-25000"/>
              <a:t>2</a:t>
            </a:r>
            <a:r>
              <a:rPr lang="en-US" sz="2300" b="1"/>
              <a:t> from pulmonary capillaries to alveoli</a:t>
            </a:r>
            <a:r>
              <a:rPr lang="en-US" sz="2300"/>
              <a:t> for expiration.</a:t>
            </a:r>
            <a:endParaRPr sz="2300"/>
          </a:p>
        </p:txBody>
      </p:sp>
      <p:sp>
        <p:nvSpPr>
          <p:cNvPr id="126" name="Google Shape;126;p5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3141025" y="487950"/>
            <a:ext cx="532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Physiology of Gas Exchange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4725" y="1544400"/>
            <a:ext cx="4556800" cy="48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892af8376_0_6"/>
          <p:cNvSpPr txBox="1">
            <a:spLocks noGrp="1"/>
          </p:cNvSpPr>
          <p:nvPr>
            <p:ph type="body" idx="1"/>
          </p:nvPr>
        </p:nvSpPr>
        <p:spPr>
          <a:xfrm>
            <a:off x="304799" y="1494100"/>
            <a:ext cx="8805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There are many layers involved in the interface between air and the RBC aka the </a:t>
            </a:r>
            <a:r>
              <a:rPr lang="en-US" sz="2300" b="1"/>
              <a:t>Air-Blood Barrier. </a:t>
            </a:r>
            <a:endParaRPr sz="2300" b="1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b="1"/>
              <a:t>O</a:t>
            </a:r>
            <a:r>
              <a:rPr lang="en-US" sz="2300" b="1" baseline="-25000"/>
              <a:t>2</a:t>
            </a:r>
            <a:r>
              <a:rPr lang="en-US" sz="2300" b="1"/>
              <a:t> → Type 1 Pneumocyte → Fused Basement Membrane → Vascular Endothelial Cell</a:t>
            </a:r>
            <a:r>
              <a:rPr lang="en-US" sz="2300"/>
              <a:t> </a:t>
            </a:r>
            <a:r>
              <a:rPr lang="en-US" sz="2300" b="1"/>
              <a:t>→ RBC</a:t>
            </a:r>
            <a:endParaRPr sz="23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136" name="Google Shape;136;g29892af8376_0_6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9892af8376_0_6"/>
          <p:cNvSpPr txBox="1"/>
          <p:nvPr/>
        </p:nvSpPr>
        <p:spPr>
          <a:xfrm>
            <a:off x="3862500" y="487950"/>
            <a:ext cx="4604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Layers of Gas Exchange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9892af8376_0_6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29892af8376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9892af8376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2350" y="2787950"/>
            <a:ext cx="6391450" cy="34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9892af8376_0_6"/>
          <p:cNvSpPr/>
          <p:nvPr/>
        </p:nvSpPr>
        <p:spPr>
          <a:xfrm>
            <a:off x="6417846" y="2787950"/>
            <a:ext cx="2132400" cy="830100"/>
          </a:xfrm>
          <a:prstGeom prst="ellipse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g29892af8376_0_6"/>
          <p:cNvCxnSpPr/>
          <p:nvPr/>
        </p:nvCxnSpPr>
        <p:spPr>
          <a:xfrm>
            <a:off x="5400375" y="2949450"/>
            <a:ext cx="14400" cy="7017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" name="Google Shape;143;g29892af8376_0_6"/>
          <p:cNvSpPr txBox="1"/>
          <p:nvPr/>
        </p:nvSpPr>
        <p:spPr>
          <a:xfrm>
            <a:off x="4280900" y="2820750"/>
            <a:ext cx="10881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From Air to RBC</a:t>
            </a:r>
            <a:endParaRPr sz="20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892af8376_0_27"/>
          <p:cNvSpPr txBox="1">
            <a:spLocks noGrp="1"/>
          </p:cNvSpPr>
          <p:nvPr>
            <p:ph type="body" idx="1"/>
          </p:nvPr>
        </p:nvSpPr>
        <p:spPr>
          <a:xfrm>
            <a:off x="304800" y="1494100"/>
            <a:ext cx="11635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Oxygen travels in blood in 2 forms: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~ 98% is bound to </a:t>
            </a:r>
            <a:r>
              <a:rPr lang="en-US" sz="2300" b="1"/>
              <a:t>haemoglobin </a:t>
            </a:r>
            <a:r>
              <a:rPr lang="en-US" sz="2300"/>
              <a:t>in RBCs - known as oxyhaemoglobin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~ 2% is </a:t>
            </a:r>
            <a:r>
              <a:rPr lang="en-US" sz="2300" b="1"/>
              <a:t>dissolved </a:t>
            </a:r>
            <a:r>
              <a:rPr lang="en-US" sz="2300"/>
              <a:t>in blood. 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Carbon dioxide travels in the blood in 3 forms: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~ 60-65% is present as </a:t>
            </a:r>
            <a:r>
              <a:rPr lang="en-US" sz="2300" b="1"/>
              <a:t>carbonic acid (H</a:t>
            </a:r>
            <a:r>
              <a:rPr lang="en-US" sz="2300" b="1" baseline="-25000"/>
              <a:t>2</a:t>
            </a:r>
            <a:r>
              <a:rPr lang="en-US" sz="2300" b="1"/>
              <a:t>CO3)</a:t>
            </a:r>
            <a:r>
              <a:rPr lang="en-US" sz="2300"/>
              <a:t> 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~ 25-30% is </a:t>
            </a:r>
            <a:r>
              <a:rPr lang="en-US" sz="2300" b="1"/>
              <a:t>bound to haemoglobin</a:t>
            </a:r>
            <a:r>
              <a:rPr lang="en-US" sz="2300"/>
              <a:t> as  </a:t>
            </a:r>
            <a:r>
              <a:rPr lang="en-US" sz="2300" b="1"/>
              <a:t>carbaminohemoglobin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~ 5-10% is </a:t>
            </a:r>
            <a:r>
              <a:rPr lang="en-US" sz="2300" b="1"/>
              <a:t>dissolved </a:t>
            </a:r>
            <a:r>
              <a:rPr lang="en-US" sz="2300"/>
              <a:t>in the blood.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149" name="Google Shape;149;g29892af8376_0_27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9892af8376_0_27"/>
          <p:cNvSpPr txBox="1"/>
          <p:nvPr/>
        </p:nvSpPr>
        <p:spPr>
          <a:xfrm>
            <a:off x="1496900" y="487950"/>
            <a:ext cx="9198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Oxygen &amp; Carbon Dioxide</a:t>
            </a:r>
            <a:r>
              <a:rPr lang="en-US" sz="36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Transport in the Blood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9892af8376_0_27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29892af8376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9892af8376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6150" y="1915419"/>
            <a:ext cx="2127828" cy="41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9892af8376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9201" y="4096600"/>
            <a:ext cx="5852775" cy="151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892af8376_0_43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9892af8376_0_43"/>
          <p:cNvSpPr txBox="1"/>
          <p:nvPr/>
        </p:nvSpPr>
        <p:spPr>
          <a:xfrm>
            <a:off x="3472050" y="487950"/>
            <a:ext cx="530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Oxygen Dissociation Curve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9892af8376_0_43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29892af8376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9892af8376_0_43"/>
          <p:cNvPicPr preferRelativeResize="0"/>
          <p:nvPr/>
        </p:nvPicPr>
        <p:blipFill rotWithShape="1">
          <a:blip r:embed="rId4">
            <a:alphaModFix/>
          </a:blip>
          <a:srcRect l="11380" r="9643"/>
          <a:stretch/>
        </p:blipFill>
        <p:spPr>
          <a:xfrm>
            <a:off x="5480975" y="1535100"/>
            <a:ext cx="6432826" cy="45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9892af8376_0_43"/>
          <p:cNvSpPr txBox="1"/>
          <p:nvPr/>
        </p:nvSpPr>
        <p:spPr>
          <a:xfrm>
            <a:off x="77975" y="1477075"/>
            <a:ext cx="5403000" cy="4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ODC describes relationship between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Hb saturation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lang="en-US" sz="23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Haemoglobin can carry 4 oxygens.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exponential increase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 binding of 1 oxygen causes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conformational change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affinity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further oxygen binding.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 as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cooperativity. 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Terminal plateau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haemoglobin is highly saturated with O</a:t>
            </a:r>
            <a:r>
              <a:rPr lang="en-US" sz="23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 further oxygenation = only a minor increase.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892af8376_0_59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9892af8376_0_59"/>
          <p:cNvSpPr txBox="1"/>
          <p:nvPr/>
        </p:nvSpPr>
        <p:spPr>
          <a:xfrm>
            <a:off x="1465900" y="487950"/>
            <a:ext cx="9348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Factors Affecting the Oxygen Dissociation Curve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9892af8376_0_59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29892af8376_0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9892af8376_0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9579" y="1477087"/>
            <a:ext cx="5335003" cy="5170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9892af8376_0_59"/>
          <p:cNvSpPr txBox="1"/>
          <p:nvPr/>
        </p:nvSpPr>
        <p:spPr>
          <a:xfrm>
            <a:off x="207050" y="1493638"/>
            <a:ext cx="6531600" cy="4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 Affecting ODC</a:t>
            </a:r>
            <a:endParaRPr sz="23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Acidity (H</a:t>
            </a:r>
            <a:r>
              <a:rPr lang="en-US" sz="23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2,3-diphosphoglycerate (2,3-DPG) levels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PCO</a:t>
            </a:r>
            <a:r>
              <a:rPr lang="en-US" sz="23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3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these causes shift to the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these causes shift to the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shift = ↓ Hb affinity for oxygen 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ight =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educed)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shift = ↑ Hb affinity for oxygen. 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3348</Words>
  <Application>Microsoft Office PowerPoint</Application>
  <PresentationFormat>Widescreen</PresentationFormat>
  <Paragraphs>425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Radley</vt:lpstr>
      <vt:lpstr>Arial</vt:lpstr>
      <vt:lpstr>Calibri</vt:lpstr>
      <vt:lpstr>Office Theme</vt:lpstr>
      <vt:lpstr>PowerPoint Presentation</vt:lpstr>
      <vt:lpstr>     </vt:lpstr>
      <vt:lpstr>Recording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 Laws</vt:lpstr>
      <vt:lpstr>Alveolar Gas Equation &amp; Laplace’s Law</vt:lpstr>
      <vt:lpstr>Alveolar Gas Equation &amp; Laplace’s Law</vt:lpstr>
      <vt:lpstr>Airway Tone - Sympathetic Stimulation</vt:lpstr>
      <vt:lpstr> Airway Tone - Parasympathetic Stimulation </vt:lpstr>
      <vt:lpstr>Drugs Affecting Airway Tone</vt:lpstr>
      <vt:lpstr>PowerPoint Presentation</vt:lpstr>
      <vt:lpstr>PowerPoint Presentation</vt:lpstr>
      <vt:lpstr>Hypersensitivity</vt:lpstr>
      <vt:lpstr>Hypersensitivity: Type 1 Reactions</vt:lpstr>
      <vt:lpstr>Hypersensitivity: Type 2 Reactions</vt:lpstr>
      <vt:lpstr>Hypersensitivity: Type 3 Reactions</vt:lpstr>
      <vt:lpstr>Hypersensitivity: Type 4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Amber Dabill</cp:lastModifiedBy>
  <cp:revision>1</cp:revision>
  <dcterms:modified xsi:type="dcterms:W3CDTF">2023-11-24T13:07:47Z</dcterms:modified>
</cp:coreProperties>
</file>