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y="5143500" cx="9144000"/>
  <p:notesSz cx="6858000" cy="9144000"/>
  <p:embeddedFontLst>
    <p:embeddedFont>
      <p:font typeface="Radley"/>
      <p:regular r:id="rId53"/>
      <p: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2630748-7260-4901-BC76-4E23A58555BA}">
  <a:tblStyle styleId="{12630748-7260-4901-BC76-4E23A58555B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font" Target="fonts/Radley-regular.fntdata"/><Relationship Id="rId52" Type="http://schemas.openxmlformats.org/officeDocument/2006/relationships/slide" Target="slides/slide45.xml"/><Relationship Id="rId11" Type="http://schemas.openxmlformats.org/officeDocument/2006/relationships/slide" Target="slides/slide4.xml"/><Relationship Id="rId10" Type="http://schemas.openxmlformats.org/officeDocument/2006/relationships/slide" Target="slides/slide3.xml"/><Relationship Id="rId54" Type="http://schemas.openxmlformats.org/officeDocument/2006/relationships/font" Target="fonts/Radley-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c416635c1e_0_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33" name="Google Shape;133;g2c416635c1e_0_1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c44b3196fa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c44b3196fa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c416635c1e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c416635c1e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c44b3196f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c44b3196f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c44b3196f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c44b3196f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c45d4a267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c45d4a267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c45d4a267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c45d4a267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c45d4a267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c45d4a267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c45d4a267f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c45d4a267f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Bone mineral density (BMD) is measured using a DEXA scan (dual-energy x-ray absorptiometry). DEXA scans are a type of x-ray that measures how much radiation is absorbed by the bones, indicating how dense the bone is. The bone mineral density can be measured anywhere on the skeleton, but the femoral neck reading is most important.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Bone density can be represented as a Z-score or T-score. The Z-score is the number of standard deviations the patient is from the average for their age, sex and ethnicity. The T-score is the number of standard deviations the patient is from an average healthy young adult. The T-score is used to make the diagnosis.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Bisphosphonates</a:t>
            </a:r>
            <a:r>
              <a:rPr lang="en-GB"/>
              <a:t>: Always take bisphosphonates on an empty stomach with a full glass of water. Stand or sit upright for at least 30 minutes after taking them. To prevent reflux or o</a:t>
            </a:r>
            <a:r>
              <a:rPr lang="en-GB"/>
              <a:t>esophageal</a:t>
            </a:r>
            <a:r>
              <a:rPr lang="en-GB"/>
              <a:t> erosions.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Post-menopausal women are an important group where osteoporosis should be considered. Oestrogen is protective against osteoporosis but drops significantly after menopause. Hormone replacement therapy (HRT) is protective against osteoporosis.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c45d4a267f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c45d4a267f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c45d4a267f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c45d4a267f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c416635c1e_0_2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2c416635c1e_0_2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142" name="Google Shape;142;g2c416635c1e_0_270: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lang="en-GB"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c45d4a267f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c45d4a267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c45d4a267f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c45d4a267f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c4c511c314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c4c511c314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c4c511c314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c4c511c314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c4c511c314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c4c511c314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c55211f2ed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c55211f2ed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c4c511c314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c4c511c314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c4c511c314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c4c511c314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c4c511c314_2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c4c511c314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c4c511c314_2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c4c511c314_2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c44b3196f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c44b3196f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c4c511c314_2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c4c511c314_2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c4c511c314_2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c4c511c314_2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c4c511c314_2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c4c511c314_2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c4c511c314_2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c4c511c314_2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c4c511c314_2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c4c511c314_2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c4c511c314_2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c4c511c314_2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c4c511c314_2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c4c511c314_2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c4c511c314_2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2c4c511c314_2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c4c511c314_2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c4c511c314_2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c4c511c314_2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c4c511c314_2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c44b3196fa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c44b3196fa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c5024be51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2c5024be51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c5024be516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2c5024be516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c5024be516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c5024be516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c5024be516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2c5024be516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c5024be516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2c5024be516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c5024be516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2c5024be516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c44b3196fa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c44b3196fa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c44b3196fa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c44b3196fa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c44b3196fa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c44b3196fa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c44b3196fa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c44b3196fa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c4c511c314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c4c511c314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4" name="Google Shape;64;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8" name="Shape 68"/>
        <p:cNvGrpSpPr/>
        <p:nvPr/>
      </p:nvGrpSpPr>
      <p:grpSpPr>
        <a:xfrm>
          <a:off x="0" y="0"/>
          <a:ext cx="0" cy="0"/>
          <a:chOff x="0" y="0"/>
          <a:chExt cx="0" cy="0"/>
        </a:xfrm>
      </p:grpSpPr>
      <p:sp>
        <p:nvSpPr>
          <p:cNvPr id="69" name="Google Shape;69;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0" name="Google Shape;70;p16"/>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1" name="Google Shape;71;p16"/>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2" name="Google Shape;72;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3" name="Google Shape;73;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4" name="Google Shape;74;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5" name="Shape 75"/>
        <p:cNvGrpSpPr/>
        <p:nvPr/>
      </p:nvGrpSpPr>
      <p:grpSpPr>
        <a:xfrm>
          <a:off x="0" y="0"/>
          <a:ext cx="0" cy="0"/>
          <a:chOff x="0" y="0"/>
          <a:chExt cx="0" cy="0"/>
        </a:xfrm>
      </p:grpSpPr>
      <p:sp>
        <p:nvSpPr>
          <p:cNvPr id="76" name="Google Shape;76;p1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7" name="Google Shape;77;p17"/>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78" name="Google Shape;78;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9" name="Google Shape;79;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0" name="Google Shape;80;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1" name="Shape 81"/>
        <p:cNvGrpSpPr/>
        <p:nvPr/>
      </p:nvGrpSpPr>
      <p:grpSpPr>
        <a:xfrm>
          <a:off x="0" y="0"/>
          <a:ext cx="0" cy="0"/>
          <a:chOff x="0" y="0"/>
          <a:chExt cx="0" cy="0"/>
        </a:xfrm>
      </p:grpSpPr>
      <p:sp>
        <p:nvSpPr>
          <p:cNvPr id="82" name="Google Shape;82;p18"/>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3" name="Google Shape;83;p1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84" name="Google Shape;84;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5" name="Google Shape;85;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6" name="Google Shape;86;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7" name="Shape 87"/>
        <p:cNvGrpSpPr/>
        <p:nvPr/>
      </p:nvGrpSpPr>
      <p:grpSpPr>
        <a:xfrm>
          <a:off x="0" y="0"/>
          <a:ext cx="0" cy="0"/>
          <a:chOff x="0" y="0"/>
          <a:chExt cx="0" cy="0"/>
        </a:xfrm>
      </p:grpSpPr>
      <p:sp>
        <p:nvSpPr>
          <p:cNvPr id="88" name="Google Shape;88;p19"/>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9" name="Google Shape;89;p19"/>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90" name="Google Shape;90;p19"/>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1" name="Google Shape;91;p19"/>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92" name="Google Shape;92;p19"/>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3" name="Google Shape;93;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4" name="Google Shape;94;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5" name="Google Shape;95;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 name="Shape 96"/>
        <p:cNvGrpSpPr/>
        <p:nvPr/>
      </p:nvGrpSpPr>
      <p:grpSpPr>
        <a:xfrm>
          <a:off x="0" y="0"/>
          <a:ext cx="0" cy="0"/>
          <a:chOff x="0" y="0"/>
          <a:chExt cx="0" cy="0"/>
        </a:xfrm>
      </p:grpSpPr>
      <p:sp>
        <p:nvSpPr>
          <p:cNvPr id="97" name="Google Shape;97;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8" name="Google Shape;98;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9" name="Google Shape;99;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0" name="Google Shape;100;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
        <p:nvSpPr>
          <p:cNvPr id="102" name="Google Shape;102;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3" name="Google Shape;103;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4" name="Google Shape;104;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5" name="Shape 105"/>
        <p:cNvGrpSpPr/>
        <p:nvPr/>
      </p:nvGrpSpPr>
      <p:grpSpPr>
        <a:xfrm>
          <a:off x="0" y="0"/>
          <a:ext cx="0" cy="0"/>
          <a:chOff x="0" y="0"/>
          <a:chExt cx="0" cy="0"/>
        </a:xfrm>
      </p:grpSpPr>
      <p:sp>
        <p:nvSpPr>
          <p:cNvPr id="106" name="Google Shape;106;p2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7" name="Google Shape;107;p2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08" name="Google Shape;108;p2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9" name="Google Shape;109;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0" name="Google Shape;110;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1" name="Google Shape;111;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2" name="Shape 112"/>
        <p:cNvGrpSpPr/>
        <p:nvPr/>
      </p:nvGrpSpPr>
      <p:grpSpPr>
        <a:xfrm>
          <a:off x="0" y="0"/>
          <a:ext cx="0" cy="0"/>
          <a:chOff x="0" y="0"/>
          <a:chExt cx="0" cy="0"/>
        </a:xfrm>
      </p:grpSpPr>
      <p:sp>
        <p:nvSpPr>
          <p:cNvPr id="113" name="Google Shape;113;p2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4" name="Google Shape;114;p23"/>
          <p:cNvSpPr/>
          <p:nvPr>
            <p:ph idx="2" type="pic"/>
          </p:nvPr>
        </p:nvSpPr>
        <p:spPr>
          <a:xfrm>
            <a:off x="3887391" y="740569"/>
            <a:ext cx="4629300" cy="3655200"/>
          </a:xfrm>
          <a:prstGeom prst="rect">
            <a:avLst/>
          </a:prstGeom>
          <a:noFill/>
          <a:ln>
            <a:noFill/>
          </a:ln>
        </p:spPr>
      </p:sp>
      <p:sp>
        <p:nvSpPr>
          <p:cNvPr id="115" name="Google Shape;115;p23"/>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1" name="Google Shape;121;p24"/>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5" name="Shape 125"/>
        <p:cNvGrpSpPr/>
        <p:nvPr/>
      </p:nvGrpSpPr>
      <p:grpSpPr>
        <a:xfrm>
          <a:off x="0" y="0"/>
          <a:ext cx="0" cy="0"/>
          <a:chOff x="0" y="0"/>
          <a:chExt cx="0" cy="0"/>
        </a:xfrm>
      </p:grpSpPr>
      <p:sp>
        <p:nvSpPr>
          <p:cNvPr id="126" name="Google Shape;126;p25"/>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7" name="Google Shape;127;p25"/>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8" name="Google Shape;128;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9" name="Google Shape;129;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0" name="Google Shape;130;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 name="Shape 56"/>
        <p:cNvGrpSpPr/>
        <p:nvPr/>
      </p:nvGrpSpPr>
      <p:grpSpPr>
        <a:xfrm>
          <a:off x="0" y="0"/>
          <a:ext cx="0" cy="0"/>
          <a:chOff x="0" y="0"/>
          <a:chExt cx="0" cy="0"/>
        </a:xfrm>
      </p:grpSpPr>
      <p:sp>
        <p:nvSpPr>
          <p:cNvPr id="57" name="Google Shape;57;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8" name="Google Shape;58;p1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21.png"/><Relationship Id="rId6"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33.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17.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31.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27.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3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8.png"/><Relationship Id="rId5"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41.jpg"/><Relationship Id="rId5" Type="http://schemas.openxmlformats.org/officeDocument/2006/relationships/image" Target="../media/image12.jpg"/><Relationship Id="rId6"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6"/>
          <p:cNvSpPr txBox="1"/>
          <p:nvPr/>
        </p:nvSpPr>
        <p:spPr>
          <a:xfrm>
            <a:off x="4051300" y="3784599"/>
            <a:ext cx="1308300" cy="472200"/>
          </a:xfrm>
          <a:prstGeom prst="rect">
            <a:avLst/>
          </a:pr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Radley"/>
              <a:ea typeface="Radley"/>
              <a:cs typeface="Radley"/>
              <a:sym typeface="Radley"/>
            </a:endParaRPr>
          </a:p>
        </p:txBody>
      </p:sp>
      <p:sp>
        <p:nvSpPr>
          <p:cNvPr id="136" name="Google Shape;136;p26"/>
          <p:cNvSpPr txBox="1"/>
          <p:nvPr/>
        </p:nvSpPr>
        <p:spPr>
          <a:xfrm>
            <a:off x="3732301" y="4493575"/>
            <a:ext cx="1679400" cy="4848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1" i="0" lang="en-GB" sz="2700" u="none" cap="none" strike="noStrike">
                <a:solidFill>
                  <a:srgbClr val="293267"/>
                </a:solidFill>
                <a:latin typeface="Calibri"/>
                <a:ea typeface="Calibri"/>
                <a:cs typeface="Calibri"/>
                <a:sym typeface="Calibri"/>
              </a:rPr>
              <a:t>202</a:t>
            </a:r>
            <a:r>
              <a:rPr b="1" lang="en-GB" sz="2700">
                <a:solidFill>
                  <a:srgbClr val="293267"/>
                </a:solidFill>
                <a:latin typeface="Calibri"/>
                <a:ea typeface="Calibri"/>
                <a:cs typeface="Calibri"/>
                <a:sym typeface="Calibri"/>
              </a:rPr>
              <a:t>3</a:t>
            </a:r>
            <a:r>
              <a:rPr b="1" i="0" lang="en-GB" sz="2700" u="none" cap="none" strike="noStrike">
                <a:solidFill>
                  <a:srgbClr val="293267"/>
                </a:solidFill>
                <a:latin typeface="Calibri"/>
                <a:ea typeface="Calibri"/>
                <a:cs typeface="Calibri"/>
                <a:sym typeface="Calibri"/>
              </a:rPr>
              <a:t>/202</a:t>
            </a:r>
            <a:r>
              <a:rPr b="1" lang="en-GB" sz="2700">
                <a:solidFill>
                  <a:srgbClr val="293267"/>
                </a:solidFill>
                <a:latin typeface="Calibri"/>
                <a:ea typeface="Calibri"/>
                <a:cs typeface="Calibri"/>
                <a:sym typeface="Calibri"/>
              </a:rPr>
              <a:t>4</a:t>
            </a:r>
            <a:endParaRPr b="1" i="0" sz="2400" u="none" cap="none" strike="noStrike">
              <a:solidFill>
                <a:srgbClr val="293267"/>
              </a:solidFill>
              <a:latin typeface="Calibri"/>
              <a:ea typeface="Calibri"/>
              <a:cs typeface="Calibri"/>
              <a:sym typeface="Calibri"/>
            </a:endParaRPr>
          </a:p>
        </p:txBody>
      </p:sp>
      <p:pic>
        <p:nvPicPr>
          <p:cNvPr id="137" name="Google Shape;137;p26"/>
          <p:cNvPicPr preferRelativeResize="0"/>
          <p:nvPr/>
        </p:nvPicPr>
        <p:blipFill rotWithShape="1">
          <a:blip r:embed="rId3">
            <a:alphaModFix/>
          </a:blip>
          <a:srcRect b="0" l="0" r="0" t="0"/>
          <a:stretch/>
        </p:blipFill>
        <p:spPr>
          <a:xfrm>
            <a:off x="2999725" y="337548"/>
            <a:ext cx="3144550" cy="3144550"/>
          </a:xfrm>
          <a:prstGeom prst="rect">
            <a:avLst/>
          </a:prstGeom>
          <a:noFill/>
          <a:ln>
            <a:noFill/>
          </a:ln>
        </p:spPr>
      </p:pic>
      <p:pic>
        <p:nvPicPr>
          <p:cNvPr descr="A picture containing text&#10;&#10;Description automatically generated" id="138" name="Google Shape;138;p26"/>
          <p:cNvPicPr preferRelativeResize="0"/>
          <p:nvPr/>
        </p:nvPicPr>
        <p:blipFill rotWithShape="1">
          <a:blip r:embed="rId4">
            <a:alphaModFix/>
          </a:blip>
          <a:srcRect b="10706" l="0" r="0" t="0"/>
          <a:stretch/>
        </p:blipFill>
        <p:spPr>
          <a:xfrm>
            <a:off x="1768525" y="-386276"/>
            <a:ext cx="5606950" cy="50064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Extra-articular Manifestations!!</a:t>
            </a:r>
            <a:endParaRPr/>
          </a:p>
        </p:txBody>
      </p:sp>
      <p:sp>
        <p:nvSpPr>
          <p:cNvPr id="204" name="Google Shape;204;p35"/>
          <p:cNvSpPr txBox="1"/>
          <p:nvPr>
            <p:ph idx="1" type="body"/>
          </p:nvPr>
        </p:nvSpPr>
        <p:spPr>
          <a:xfrm>
            <a:off x="628650" y="1162094"/>
            <a:ext cx="7886700" cy="3263400"/>
          </a:xfrm>
          <a:prstGeom prst="rect">
            <a:avLst/>
          </a:prstGeom>
        </p:spPr>
        <p:txBody>
          <a:bodyPr anchorCtr="0" anchor="t" bIns="34275" lIns="68575" spcFirstLastPara="1" rIns="68575" wrap="square" tIns="34275">
            <a:normAutofit/>
          </a:bodyPr>
          <a:lstStyle/>
          <a:p>
            <a:pPr indent="-298450" lvl="0" marL="457200" rtl="0" algn="l">
              <a:spcBef>
                <a:spcPts val="800"/>
              </a:spcBef>
              <a:spcAft>
                <a:spcPts val="0"/>
              </a:spcAft>
              <a:buSzPts val="1100"/>
              <a:buChar char="-"/>
            </a:pPr>
            <a:r>
              <a:rPr lang="en-GB" sz="1800"/>
              <a:t>Pulmonary fibrosis </a:t>
            </a:r>
            <a:endParaRPr sz="1800"/>
          </a:p>
          <a:p>
            <a:pPr indent="-298450" lvl="0" marL="457200" rtl="0" algn="l">
              <a:spcBef>
                <a:spcPts val="0"/>
              </a:spcBef>
              <a:spcAft>
                <a:spcPts val="0"/>
              </a:spcAft>
              <a:buSzPts val="1100"/>
              <a:buChar char="-"/>
            </a:pPr>
            <a:r>
              <a:rPr lang="en-GB" sz="1800"/>
              <a:t>Felty’s syndrome (a triad of rheumatoid arthritis, neutropenia and splenomegaly) </a:t>
            </a:r>
            <a:endParaRPr sz="1800"/>
          </a:p>
          <a:p>
            <a:pPr indent="-298450" lvl="0" marL="457200" rtl="0" algn="l">
              <a:spcBef>
                <a:spcPts val="0"/>
              </a:spcBef>
              <a:spcAft>
                <a:spcPts val="0"/>
              </a:spcAft>
              <a:buSzPts val="1100"/>
              <a:buChar char="-"/>
            </a:pPr>
            <a:r>
              <a:rPr lang="en-GB" sz="1800"/>
              <a:t>Sjögren’s syndrome (with dry eyes and dry mouth) </a:t>
            </a:r>
            <a:endParaRPr sz="1800"/>
          </a:p>
          <a:p>
            <a:pPr indent="-298450" lvl="0" marL="457200" rtl="0" algn="l">
              <a:spcBef>
                <a:spcPts val="0"/>
              </a:spcBef>
              <a:spcAft>
                <a:spcPts val="0"/>
              </a:spcAft>
              <a:buSzPts val="1100"/>
              <a:buChar char="-"/>
            </a:pPr>
            <a:r>
              <a:rPr lang="en-GB" sz="1800"/>
              <a:t>Anaemia of chronic disease </a:t>
            </a:r>
            <a:endParaRPr sz="1800"/>
          </a:p>
          <a:p>
            <a:pPr indent="-298450" lvl="0" marL="457200" rtl="0" algn="l">
              <a:spcBef>
                <a:spcPts val="0"/>
              </a:spcBef>
              <a:spcAft>
                <a:spcPts val="0"/>
              </a:spcAft>
              <a:buSzPts val="1100"/>
              <a:buChar char="-"/>
            </a:pPr>
            <a:r>
              <a:rPr lang="en-GB" sz="1800"/>
              <a:t>Eye manifestations - (Dry eye syndrome (keratoconjunctivitis sicca), Scleritis, Keratitis, Cataracts (secondary to steroids), Retinopathy (secondary to hydroxychloroquine)</a:t>
            </a:r>
            <a:endParaRPr sz="1800"/>
          </a:p>
          <a:p>
            <a:pPr indent="0" lvl="0" marL="0" rtl="0" algn="l">
              <a:spcBef>
                <a:spcPts val="800"/>
              </a:spcBef>
              <a:spcAft>
                <a:spcPts val="0"/>
              </a:spcAft>
              <a:buNone/>
            </a:pPr>
            <a:r>
              <a:t/>
            </a:r>
            <a:endParaRPr sz="1800"/>
          </a:p>
        </p:txBody>
      </p:sp>
      <p:pic>
        <p:nvPicPr>
          <p:cNvPr id="205" name="Google Shape;205;p35"/>
          <p:cNvPicPr preferRelativeResize="0"/>
          <p:nvPr/>
        </p:nvPicPr>
        <p:blipFill>
          <a:blip r:embed="rId3">
            <a:alphaModFix/>
          </a:blip>
          <a:stretch>
            <a:fillRect/>
          </a:stretch>
        </p:blipFill>
        <p:spPr>
          <a:xfrm>
            <a:off x="5660175" y="3294800"/>
            <a:ext cx="2682574" cy="1737524"/>
          </a:xfrm>
          <a:prstGeom prst="rect">
            <a:avLst/>
          </a:prstGeom>
          <a:noFill/>
          <a:ln>
            <a:noFill/>
          </a:ln>
        </p:spPr>
      </p:pic>
      <p:pic>
        <p:nvPicPr>
          <p:cNvPr id="206" name="Google Shape;206;p35"/>
          <p:cNvPicPr preferRelativeResize="0"/>
          <p:nvPr/>
        </p:nvPicPr>
        <p:blipFill>
          <a:blip r:embed="rId4">
            <a:alphaModFix/>
          </a:blip>
          <a:stretch>
            <a:fillRect/>
          </a:stretch>
        </p:blipFill>
        <p:spPr>
          <a:xfrm>
            <a:off x="1135325" y="3294800"/>
            <a:ext cx="3879913" cy="17375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6"/>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600">
                <a:solidFill>
                  <a:srgbClr val="101012"/>
                </a:solidFill>
                <a:latin typeface="Arial"/>
                <a:ea typeface="Arial"/>
                <a:cs typeface="Arial"/>
                <a:sym typeface="Arial"/>
              </a:rPr>
              <a:t>An 89 year old female presents to the emergency department with severe knee pain and joint swelling. The doctor in the emergency department suspects that he may have pseudogout, and decides to aspirate the joint. </a:t>
            </a:r>
            <a:endParaRPr sz="1600">
              <a:solidFill>
                <a:srgbClr val="101012"/>
              </a:solidFill>
              <a:latin typeface="Arial"/>
              <a:ea typeface="Arial"/>
              <a:cs typeface="Arial"/>
              <a:sym typeface="Arial"/>
            </a:endParaRPr>
          </a:p>
          <a:p>
            <a:pPr indent="0" lvl="0" marL="0" rtl="0" algn="l">
              <a:spcBef>
                <a:spcPts val="800"/>
              </a:spcBef>
              <a:spcAft>
                <a:spcPts val="0"/>
              </a:spcAft>
              <a:buNone/>
            </a:pPr>
            <a:r>
              <a:rPr b="1" lang="en-GB" sz="1600">
                <a:solidFill>
                  <a:srgbClr val="101012"/>
                </a:solidFill>
                <a:latin typeface="Arial"/>
                <a:ea typeface="Arial"/>
                <a:cs typeface="Arial"/>
                <a:sym typeface="Arial"/>
              </a:rPr>
              <a:t>Which of the following is the correct description of crystals which are seen in pseudogout when viewed under polarised light microscopy?</a:t>
            </a:r>
            <a:endParaRPr b="1" sz="1600">
              <a:solidFill>
                <a:srgbClr val="101012"/>
              </a:solidFill>
              <a:latin typeface="Arial"/>
              <a:ea typeface="Arial"/>
              <a:cs typeface="Arial"/>
              <a:sym typeface="Arial"/>
            </a:endParaRPr>
          </a:p>
          <a:p>
            <a:pPr indent="-330200" lvl="0" marL="457200" rtl="0" algn="l">
              <a:spcBef>
                <a:spcPts val="80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Positively birefringent rhomboid-shaped crystals </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Positively birefringent needle-shaped crystals </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Negatively birefringent rhomboid-shaped crystals </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Negatively birefringent needle-shaped crystals </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Positively birefringent oval-shaped crystals</a:t>
            </a:r>
            <a:endParaRPr sz="1600">
              <a:solidFill>
                <a:srgbClr val="101012"/>
              </a:solidFill>
              <a:latin typeface="Arial"/>
              <a:ea typeface="Arial"/>
              <a:cs typeface="Arial"/>
              <a:sym typeface="Arial"/>
            </a:endParaRPr>
          </a:p>
        </p:txBody>
      </p:sp>
      <p:sp>
        <p:nvSpPr>
          <p:cNvPr id="212" name="Google Shape;212;p36"/>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Question</a:t>
            </a:r>
            <a:endParaRPr sz="4400">
              <a:solidFill>
                <a:srgbClr val="FFFF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7"/>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600">
                <a:solidFill>
                  <a:srgbClr val="101012"/>
                </a:solidFill>
                <a:latin typeface="Arial"/>
                <a:ea typeface="Arial"/>
                <a:cs typeface="Arial"/>
                <a:sym typeface="Arial"/>
              </a:rPr>
              <a:t>An </a:t>
            </a:r>
            <a:r>
              <a:rPr b="1" lang="en-GB" sz="1600">
                <a:solidFill>
                  <a:srgbClr val="101012"/>
                </a:solidFill>
                <a:latin typeface="Arial"/>
                <a:ea typeface="Arial"/>
                <a:cs typeface="Arial"/>
                <a:sym typeface="Arial"/>
              </a:rPr>
              <a:t>89 year old female </a:t>
            </a:r>
            <a:r>
              <a:rPr lang="en-GB" sz="1600">
                <a:solidFill>
                  <a:srgbClr val="101012"/>
                </a:solidFill>
                <a:latin typeface="Arial"/>
                <a:ea typeface="Arial"/>
                <a:cs typeface="Arial"/>
                <a:sym typeface="Arial"/>
              </a:rPr>
              <a:t>presents to the emergency department with </a:t>
            </a:r>
            <a:r>
              <a:rPr b="1" lang="en-GB" sz="1600">
                <a:solidFill>
                  <a:srgbClr val="101012"/>
                </a:solidFill>
                <a:latin typeface="Arial"/>
                <a:ea typeface="Arial"/>
                <a:cs typeface="Arial"/>
                <a:sym typeface="Arial"/>
              </a:rPr>
              <a:t>severe knee pain and joint swelling. </a:t>
            </a:r>
            <a:r>
              <a:rPr lang="en-GB" sz="1600">
                <a:solidFill>
                  <a:srgbClr val="101012"/>
                </a:solidFill>
                <a:latin typeface="Arial"/>
                <a:ea typeface="Arial"/>
                <a:cs typeface="Arial"/>
                <a:sym typeface="Arial"/>
              </a:rPr>
              <a:t>The doctor in the emergency department suspects that he may have pseudogout, and decides to aspirate the joint. </a:t>
            </a:r>
            <a:endParaRPr sz="1600">
              <a:solidFill>
                <a:srgbClr val="101012"/>
              </a:solidFill>
              <a:latin typeface="Arial"/>
              <a:ea typeface="Arial"/>
              <a:cs typeface="Arial"/>
              <a:sym typeface="Arial"/>
            </a:endParaRPr>
          </a:p>
          <a:p>
            <a:pPr indent="0" lvl="0" marL="0" rtl="0" algn="l">
              <a:spcBef>
                <a:spcPts val="800"/>
              </a:spcBef>
              <a:spcAft>
                <a:spcPts val="0"/>
              </a:spcAft>
              <a:buNone/>
            </a:pPr>
            <a:r>
              <a:rPr b="1" lang="en-GB" sz="1600">
                <a:solidFill>
                  <a:srgbClr val="101012"/>
                </a:solidFill>
                <a:latin typeface="Arial"/>
                <a:ea typeface="Arial"/>
                <a:cs typeface="Arial"/>
                <a:sym typeface="Arial"/>
              </a:rPr>
              <a:t>Which of the following is the correct description of crystals which are seen in pseudogout when viewed under polarised light microscopy?</a:t>
            </a:r>
            <a:endParaRPr b="1" sz="1600">
              <a:solidFill>
                <a:srgbClr val="101012"/>
              </a:solidFill>
              <a:latin typeface="Arial"/>
              <a:ea typeface="Arial"/>
              <a:cs typeface="Arial"/>
              <a:sym typeface="Arial"/>
            </a:endParaRPr>
          </a:p>
          <a:p>
            <a:pPr indent="-330200" lvl="0" marL="457200" rtl="0" algn="l">
              <a:spcBef>
                <a:spcPts val="800"/>
              </a:spcBef>
              <a:spcAft>
                <a:spcPts val="0"/>
              </a:spcAft>
              <a:buClr>
                <a:srgbClr val="101012"/>
              </a:buClr>
              <a:buSzPts val="1600"/>
              <a:buAutoNum type="alphaUcPeriod"/>
            </a:pPr>
            <a:r>
              <a:rPr b="1" lang="en-GB" sz="1600">
                <a:solidFill>
                  <a:srgbClr val="101012"/>
                </a:solidFill>
                <a:highlight>
                  <a:srgbClr val="FFFF00"/>
                </a:highlight>
                <a:latin typeface="Arial"/>
                <a:ea typeface="Arial"/>
                <a:cs typeface="Arial"/>
                <a:sym typeface="Arial"/>
              </a:rPr>
              <a:t>Positively birefringent rhomboid-shaped crystals </a:t>
            </a:r>
            <a:endParaRPr b="1" sz="1600">
              <a:solidFill>
                <a:srgbClr val="101012"/>
              </a:solidFill>
              <a:highlight>
                <a:srgbClr val="FFFF00"/>
              </a:highlight>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Positively birefringent needle-shaped crystals </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Negatively birefringent rhomboid-shaped crystals </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Negatively birefringent needle-shaped crystals </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Positively birefringent oval-shaped crystals</a:t>
            </a:r>
            <a:endParaRPr sz="1600">
              <a:solidFill>
                <a:srgbClr val="101012"/>
              </a:solidFill>
              <a:latin typeface="Arial"/>
              <a:ea typeface="Arial"/>
              <a:cs typeface="Arial"/>
              <a:sym typeface="Arial"/>
            </a:endParaRPr>
          </a:p>
        </p:txBody>
      </p:sp>
      <p:sp>
        <p:nvSpPr>
          <p:cNvPr id="218" name="Google Shape;218;p37"/>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Question</a:t>
            </a:r>
            <a:endParaRPr sz="4400">
              <a:solidFill>
                <a:srgbClr val="FFFFFF"/>
              </a:solidFill>
              <a:latin typeface="Calibri"/>
              <a:ea typeface="Calibri"/>
              <a:cs typeface="Calibri"/>
              <a:sym typeface="Calibri"/>
            </a:endParaRPr>
          </a:p>
        </p:txBody>
      </p:sp>
      <p:sp>
        <p:nvSpPr>
          <p:cNvPr id="219" name="Google Shape;219;p37"/>
          <p:cNvSpPr txBox="1"/>
          <p:nvPr/>
        </p:nvSpPr>
        <p:spPr>
          <a:xfrm>
            <a:off x="4729200" y="3992825"/>
            <a:ext cx="4096500" cy="1014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500">
                <a:solidFill>
                  <a:schemeClr val="dk1"/>
                </a:solidFill>
                <a:latin typeface="Calibri"/>
                <a:ea typeface="Calibri"/>
                <a:cs typeface="Calibri"/>
                <a:sym typeface="Calibri"/>
              </a:rPr>
              <a:t>Positively birefringent rhomboid-shaped crystals is the correct description of the crystals which are seen on polarised light microscopy in pseudogout</a:t>
            </a:r>
            <a:endParaRPr sz="1500">
              <a:solidFill>
                <a:schemeClr val="dk1"/>
              </a:solidFill>
              <a:latin typeface="Calibri"/>
              <a:ea typeface="Calibri"/>
              <a:cs typeface="Calibri"/>
              <a:sym typeface="Calibri"/>
            </a:endParaRPr>
          </a:p>
        </p:txBody>
      </p:sp>
      <p:pic>
        <p:nvPicPr>
          <p:cNvPr id="220" name="Google Shape;220;p37"/>
          <p:cNvPicPr preferRelativeResize="0"/>
          <p:nvPr/>
        </p:nvPicPr>
        <p:blipFill>
          <a:blip r:embed="rId3">
            <a:alphaModFix/>
          </a:blip>
          <a:stretch>
            <a:fillRect/>
          </a:stretch>
        </p:blipFill>
        <p:spPr>
          <a:xfrm>
            <a:off x="2247575" y="4002277"/>
            <a:ext cx="1738176" cy="995086"/>
          </a:xfrm>
          <a:prstGeom prst="rect">
            <a:avLst/>
          </a:prstGeom>
          <a:noFill/>
          <a:ln>
            <a:noFill/>
          </a:ln>
        </p:spPr>
      </p:pic>
      <p:pic>
        <p:nvPicPr>
          <p:cNvPr id="221" name="Google Shape;221;p37"/>
          <p:cNvPicPr preferRelativeResize="0"/>
          <p:nvPr/>
        </p:nvPicPr>
        <p:blipFill>
          <a:blip r:embed="rId4">
            <a:alphaModFix/>
          </a:blip>
          <a:stretch>
            <a:fillRect/>
          </a:stretch>
        </p:blipFill>
        <p:spPr>
          <a:xfrm>
            <a:off x="6841543" y="2644100"/>
            <a:ext cx="1738183" cy="1135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graphicFrame>
        <p:nvGraphicFramePr>
          <p:cNvPr id="226" name="Google Shape;226;p38"/>
          <p:cNvGraphicFramePr/>
          <p:nvPr/>
        </p:nvGraphicFramePr>
        <p:xfrm>
          <a:off x="354150" y="72538"/>
          <a:ext cx="3000000" cy="3000000"/>
        </p:xfrm>
        <a:graphic>
          <a:graphicData uri="http://schemas.openxmlformats.org/drawingml/2006/table">
            <a:tbl>
              <a:tblPr>
                <a:noFill/>
                <a:tableStyleId>{12630748-7260-4901-BC76-4E23A58555BA}</a:tableStyleId>
              </a:tblPr>
              <a:tblGrid>
                <a:gridCol w="2811900"/>
                <a:gridCol w="2811900"/>
                <a:gridCol w="2811900"/>
              </a:tblGrid>
              <a:tr h="381000">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sz="2300"/>
                        <a:t>Gout</a:t>
                      </a:r>
                      <a:endParaRPr b="1" sz="23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sz="2300"/>
                        <a:t>Pseudogout</a:t>
                      </a:r>
                      <a:endParaRPr b="1" sz="2300"/>
                    </a:p>
                    <a:p>
                      <a:pPr indent="0" lvl="0" marL="0" rtl="0" algn="l">
                        <a:spcBef>
                          <a:spcPts val="0"/>
                        </a:spcBef>
                        <a:spcAft>
                          <a:spcPts val="0"/>
                        </a:spcAft>
                        <a:buNone/>
                      </a:pPr>
                      <a:r>
                        <a:t/>
                      </a:r>
                      <a:endParaRPr b="1" sz="23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GB"/>
                        <a:t>Risk factors</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a:t>Middle aged, Overweight, Male, Purine-rich diet (red meat, seafood, BEER)</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a:t>Elderly female, Diabetes, Metabolic diseases, Osteoarthritis, Hyperparathyroidism, Haemochromatosis</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GB"/>
                        <a:t>Sites Affected</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a:t>Monoarticular, typically BIG TOE (metatarsophalangeal joint)</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a:t>Polyarticular, typically knee</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GB">
                          <a:solidFill>
                            <a:schemeClr val="dk1"/>
                          </a:solidFill>
                        </a:rPr>
                        <a:t>Crystal Type</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highlight>
                            <a:srgbClr val="FFFF00"/>
                          </a:highlight>
                        </a:rPr>
                        <a:t>Monosodium urate </a:t>
                      </a:r>
                      <a:endParaRPr b="1">
                        <a:highlight>
                          <a:srgbClr val="FFFF00"/>
                        </a:highlight>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highlight>
                            <a:srgbClr val="FFFF00"/>
                          </a:highlight>
                        </a:rPr>
                        <a:t>Calcium pyrophosphate</a:t>
                      </a:r>
                      <a:endParaRPr b="1">
                        <a:highlight>
                          <a:srgbClr val="FFFF00"/>
                        </a:highlight>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GB"/>
                        <a:t>Microscopy Findings</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highlight>
                            <a:srgbClr val="FFFF00"/>
                          </a:highlight>
                        </a:rPr>
                        <a:t>Negatively birefringent needle shaped crystals</a:t>
                      </a:r>
                      <a:endParaRPr b="1">
                        <a:highlight>
                          <a:srgbClr val="FFFF00"/>
                        </a:highlight>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highlight>
                            <a:srgbClr val="FFFF00"/>
                          </a:highlight>
                        </a:rPr>
                        <a:t>Positively birefringent rhomboid shaped crystals</a:t>
                      </a:r>
                      <a:endParaRPr b="1">
                        <a:highlight>
                          <a:srgbClr val="FFFF00"/>
                        </a:highlight>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GB"/>
                        <a:t>Treatment</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a:t>1st line: </a:t>
                      </a:r>
                      <a:r>
                        <a:rPr b="1" lang="en-GB"/>
                        <a:t>NSAID</a:t>
                      </a:r>
                      <a:endParaRPr b="1"/>
                    </a:p>
                    <a:p>
                      <a:pPr indent="0" lvl="0" marL="0" rtl="0" algn="l">
                        <a:spcBef>
                          <a:spcPts val="0"/>
                        </a:spcBef>
                        <a:spcAft>
                          <a:spcPts val="0"/>
                        </a:spcAft>
                        <a:buNone/>
                      </a:pPr>
                      <a:r>
                        <a:rPr lang="en-GB"/>
                        <a:t>2nd line: </a:t>
                      </a:r>
                      <a:r>
                        <a:rPr b="1" lang="en-GB"/>
                        <a:t>Colchicine</a:t>
                      </a:r>
                      <a:endParaRPr b="1"/>
                    </a:p>
                    <a:p>
                      <a:pPr indent="0" lvl="0" marL="0" rtl="0" algn="l">
                        <a:spcBef>
                          <a:spcPts val="0"/>
                        </a:spcBef>
                        <a:spcAft>
                          <a:spcPts val="0"/>
                        </a:spcAft>
                        <a:buNone/>
                      </a:pPr>
                      <a:r>
                        <a:rPr lang="en-GB"/>
                        <a:t>Prophylaxis: </a:t>
                      </a:r>
                      <a:r>
                        <a:rPr b="1" lang="en-GB"/>
                        <a:t>Allopurinol</a:t>
                      </a:r>
                      <a:r>
                        <a:rPr lang="en-GB"/>
                        <a:t> (</a:t>
                      </a:r>
                      <a:r>
                        <a:rPr b="1" lang="en-GB"/>
                        <a:t>xanthine oxidase inhibitor, </a:t>
                      </a:r>
                      <a:r>
                        <a:rPr lang="en-GB"/>
                        <a:t>reduces</a:t>
                      </a:r>
                      <a:r>
                        <a:rPr lang="en-GB"/>
                        <a:t> uric acid formation</a:t>
                      </a:r>
                      <a:r>
                        <a:rPr lang="en-GB"/>
                        <a:t>)</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a:t>1st line: </a:t>
                      </a:r>
                      <a:r>
                        <a:rPr b="1" lang="en-GB"/>
                        <a:t>NSAID</a:t>
                      </a:r>
                      <a:endParaRPr b="1"/>
                    </a:p>
                    <a:p>
                      <a:pPr indent="0" lvl="0" marL="0" rtl="0" algn="l">
                        <a:spcBef>
                          <a:spcPts val="0"/>
                        </a:spcBef>
                        <a:spcAft>
                          <a:spcPts val="0"/>
                        </a:spcAft>
                        <a:buNone/>
                      </a:pPr>
                      <a:r>
                        <a:rPr lang="en-GB"/>
                        <a:t>2nd line: </a:t>
                      </a:r>
                      <a:r>
                        <a:rPr b="1" lang="en-GB"/>
                        <a:t>C</a:t>
                      </a:r>
                      <a:r>
                        <a:rPr b="1" lang="en-GB"/>
                        <a:t>olchicine</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9"/>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600">
                <a:solidFill>
                  <a:srgbClr val="101012"/>
                </a:solidFill>
                <a:latin typeface="Arial"/>
                <a:ea typeface="Arial"/>
                <a:cs typeface="Arial"/>
                <a:sym typeface="Arial"/>
              </a:rPr>
              <a:t>A 41 year old woman with a background of long standing severe asthma, poorly controlled diabetes and stage 4 chronic kidney disease undergoes a DEXA scan because of her long term use of steroids. The scan results gives a T score of -2.7. She reports that she is still getting menstrual periods. </a:t>
            </a:r>
            <a:endParaRPr sz="1600">
              <a:solidFill>
                <a:srgbClr val="101012"/>
              </a:solidFill>
              <a:latin typeface="Arial"/>
              <a:ea typeface="Arial"/>
              <a:cs typeface="Arial"/>
              <a:sym typeface="Arial"/>
            </a:endParaRPr>
          </a:p>
          <a:p>
            <a:pPr indent="0" lvl="0" marL="0" rtl="0" algn="l">
              <a:spcBef>
                <a:spcPts val="800"/>
              </a:spcBef>
              <a:spcAft>
                <a:spcPts val="0"/>
              </a:spcAft>
              <a:buNone/>
            </a:pPr>
            <a:r>
              <a:rPr b="1" lang="en-GB" sz="1600">
                <a:solidFill>
                  <a:srgbClr val="101012"/>
                </a:solidFill>
                <a:latin typeface="Arial"/>
                <a:ea typeface="Arial"/>
                <a:cs typeface="Arial"/>
                <a:sym typeface="Arial"/>
              </a:rPr>
              <a:t>What is the most appropriate management of this patient?</a:t>
            </a:r>
            <a:endParaRPr b="1" sz="1600">
              <a:solidFill>
                <a:srgbClr val="101012"/>
              </a:solidFill>
              <a:latin typeface="Arial"/>
              <a:ea typeface="Arial"/>
              <a:cs typeface="Arial"/>
              <a:sym typeface="Arial"/>
            </a:endParaRPr>
          </a:p>
          <a:p>
            <a:pPr indent="-330200" lvl="0" marL="457200" rtl="0" algn="l">
              <a:spcBef>
                <a:spcPts val="800"/>
              </a:spcBef>
              <a:spcAft>
                <a:spcPts val="0"/>
              </a:spcAft>
              <a:buClr>
                <a:srgbClr val="101012"/>
              </a:buClr>
              <a:buSzPts val="1600"/>
              <a:buAutoNum type="alphaUcPeriod"/>
            </a:pPr>
            <a:r>
              <a:rPr lang="en-GB" sz="1600">
                <a:solidFill>
                  <a:srgbClr val="101012"/>
                </a:solidFill>
                <a:latin typeface="Arial"/>
                <a:ea typeface="Arial"/>
                <a:cs typeface="Arial"/>
                <a:sym typeface="Arial"/>
              </a:rPr>
              <a:t>HRT</a:t>
            </a:r>
            <a:r>
              <a:rPr lang="en-GB" sz="1600">
                <a:solidFill>
                  <a:srgbClr val="101012"/>
                </a:solidFill>
                <a:latin typeface="Arial"/>
                <a:ea typeface="Arial"/>
                <a:cs typeface="Arial"/>
                <a:sym typeface="Arial"/>
              </a:rPr>
              <a:t> </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Raloxifene</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Bisphosphonate</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Denosumab</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No action required</a:t>
            </a:r>
            <a:endParaRPr sz="1600">
              <a:solidFill>
                <a:srgbClr val="101012"/>
              </a:solidFill>
              <a:latin typeface="Arial"/>
              <a:ea typeface="Arial"/>
              <a:cs typeface="Arial"/>
              <a:sym typeface="Arial"/>
            </a:endParaRPr>
          </a:p>
        </p:txBody>
      </p:sp>
      <p:sp>
        <p:nvSpPr>
          <p:cNvPr id="232" name="Google Shape;232;p39"/>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Question</a:t>
            </a:r>
            <a:endParaRPr sz="4400">
              <a:solidFill>
                <a:srgbClr val="FFFF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40"/>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600">
                <a:solidFill>
                  <a:srgbClr val="101012"/>
                </a:solidFill>
                <a:latin typeface="Arial"/>
                <a:ea typeface="Arial"/>
                <a:cs typeface="Arial"/>
                <a:sym typeface="Arial"/>
              </a:rPr>
              <a:t>A 41 year old woman with a background of long standing severe </a:t>
            </a:r>
            <a:r>
              <a:rPr b="1" lang="en-GB" sz="1600">
                <a:solidFill>
                  <a:srgbClr val="101012"/>
                </a:solidFill>
                <a:latin typeface="Arial"/>
                <a:ea typeface="Arial"/>
                <a:cs typeface="Arial"/>
                <a:sym typeface="Arial"/>
              </a:rPr>
              <a:t>asthma, poorly controlled diabetes and stage 4 chronic kidney disease </a:t>
            </a:r>
            <a:r>
              <a:rPr lang="en-GB" sz="1600">
                <a:solidFill>
                  <a:srgbClr val="101012"/>
                </a:solidFill>
                <a:latin typeface="Arial"/>
                <a:ea typeface="Arial"/>
                <a:cs typeface="Arial"/>
                <a:sym typeface="Arial"/>
              </a:rPr>
              <a:t>undergoes a DEXA scan because of her </a:t>
            </a:r>
            <a:r>
              <a:rPr b="1" lang="en-GB" sz="1600">
                <a:solidFill>
                  <a:srgbClr val="101012"/>
                </a:solidFill>
                <a:latin typeface="Arial"/>
                <a:ea typeface="Arial"/>
                <a:cs typeface="Arial"/>
                <a:sym typeface="Arial"/>
              </a:rPr>
              <a:t>long term use of steroids.</a:t>
            </a:r>
            <a:r>
              <a:rPr lang="en-GB" sz="1600">
                <a:solidFill>
                  <a:srgbClr val="101012"/>
                </a:solidFill>
                <a:latin typeface="Arial"/>
                <a:ea typeface="Arial"/>
                <a:cs typeface="Arial"/>
                <a:sym typeface="Arial"/>
              </a:rPr>
              <a:t> The scan results gives a </a:t>
            </a:r>
            <a:r>
              <a:rPr b="1" lang="en-GB" sz="1600">
                <a:solidFill>
                  <a:srgbClr val="101012"/>
                </a:solidFill>
                <a:latin typeface="Arial"/>
                <a:ea typeface="Arial"/>
                <a:cs typeface="Arial"/>
                <a:sym typeface="Arial"/>
              </a:rPr>
              <a:t>T score of -2.7. </a:t>
            </a:r>
            <a:r>
              <a:rPr lang="en-GB" sz="1600">
                <a:solidFill>
                  <a:srgbClr val="101012"/>
                </a:solidFill>
                <a:latin typeface="Arial"/>
                <a:ea typeface="Arial"/>
                <a:cs typeface="Arial"/>
                <a:sym typeface="Arial"/>
              </a:rPr>
              <a:t>She reports that she is </a:t>
            </a:r>
            <a:r>
              <a:rPr b="1" lang="en-GB" sz="1600">
                <a:solidFill>
                  <a:srgbClr val="101012"/>
                </a:solidFill>
                <a:latin typeface="Arial"/>
                <a:ea typeface="Arial"/>
                <a:cs typeface="Arial"/>
                <a:sym typeface="Arial"/>
              </a:rPr>
              <a:t>still getting menstrual periods. </a:t>
            </a:r>
            <a:endParaRPr b="1" sz="1600">
              <a:solidFill>
                <a:srgbClr val="101012"/>
              </a:solidFill>
              <a:latin typeface="Arial"/>
              <a:ea typeface="Arial"/>
              <a:cs typeface="Arial"/>
              <a:sym typeface="Arial"/>
            </a:endParaRPr>
          </a:p>
          <a:p>
            <a:pPr indent="0" lvl="0" marL="0" rtl="0" algn="l">
              <a:spcBef>
                <a:spcPts val="800"/>
              </a:spcBef>
              <a:spcAft>
                <a:spcPts val="0"/>
              </a:spcAft>
              <a:buNone/>
            </a:pPr>
            <a:r>
              <a:rPr b="1" lang="en-GB" sz="1600">
                <a:solidFill>
                  <a:srgbClr val="101012"/>
                </a:solidFill>
                <a:latin typeface="Arial"/>
                <a:ea typeface="Arial"/>
                <a:cs typeface="Arial"/>
                <a:sym typeface="Arial"/>
              </a:rPr>
              <a:t>What is the most appropriate management of this patient?</a:t>
            </a:r>
            <a:endParaRPr b="1" sz="1600">
              <a:solidFill>
                <a:srgbClr val="101012"/>
              </a:solidFill>
              <a:latin typeface="Arial"/>
              <a:ea typeface="Arial"/>
              <a:cs typeface="Arial"/>
              <a:sym typeface="Arial"/>
            </a:endParaRPr>
          </a:p>
          <a:p>
            <a:pPr indent="-330200" lvl="0" marL="457200" rtl="0" algn="l">
              <a:spcBef>
                <a:spcPts val="800"/>
              </a:spcBef>
              <a:spcAft>
                <a:spcPts val="0"/>
              </a:spcAft>
              <a:buClr>
                <a:srgbClr val="101012"/>
              </a:buClr>
              <a:buSzPts val="1600"/>
              <a:buAutoNum type="alphaUcPeriod"/>
            </a:pPr>
            <a:r>
              <a:rPr lang="en-GB" sz="1600">
                <a:solidFill>
                  <a:srgbClr val="101012"/>
                </a:solidFill>
                <a:latin typeface="Arial"/>
                <a:ea typeface="Arial"/>
                <a:cs typeface="Arial"/>
                <a:sym typeface="Arial"/>
              </a:rPr>
              <a:t>HRT </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Raloxifene</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Bisphosphonate</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AutoNum type="alphaUcPeriod"/>
            </a:pPr>
            <a:r>
              <a:rPr b="1" lang="en-GB" sz="1600">
                <a:solidFill>
                  <a:srgbClr val="101012"/>
                </a:solidFill>
                <a:highlight>
                  <a:srgbClr val="FFFF00"/>
                </a:highlight>
                <a:latin typeface="Arial"/>
                <a:ea typeface="Arial"/>
                <a:cs typeface="Arial"/>
                <a:sym typeface="Arial"/>
              </a:rPr>
              <a:t>Denosumab</a:t>
            </a:r>
            <a:endParaRPr b="1" sz="1600">
              <a:solidFill>
                <a:srgbClr val="101012"/>
              </a:solidFill>
              <a:highlight>
                <a:srgbClr val="FFFF00"/>
              </a:highlight>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No action required</a:t>
            </a:r>
            <a:endParaRPr sz="1600">
              <a:solidFill>
                <a:srgbClr val="101012"/>
              </a:solidFill>
              <a:latin typeface="Arial"/>
              <a:ea typeface="Arial"/>
              <a:cs typeface="Arial"/>
              <a:sym typeface="Arial"/>
            </a:endParaRPr>
          </a:p>
        </p:txBody>
      </p:sp>
      <p:sp>
        <p:nvSpPr>
          <p:cNvPr id="238" name="Google Shape;238;p40"/>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Question</a:t>
            </a:r>
            <a:endParaRPr sz="4400">
              <a:solidFill>
                <a:srgbClr val="FFFFFF"/>
              </a:solidFill>
              <a:latin typeface="Calibri"/>
              <a:ea typeface="Calibri"/>
              <a:cs typeface="Calibri"/>
              <a:sym typeface="Calibri"/>
            </a:endParaRPr>
          </a:p>
        </p:txBody>
      </p:sp>
      <p:sp>
        <p:nvSpPr>
          <p:cNvPr id="239" name="Google Shape;239;p40"/>
          <p:cNvSpPr txBox="1"/>
          <p:nvPr/>
        </p:nvSpPr>
        <p:spPr>
          <a:xfrm>
            <a:off x="4269000" y="3210375"/>
            <a:ext cx="4556700" cy="1796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500">
                <a:solidFill>
                  <a:schemeClr val="dk1"/>
                </a:solidFill>
                <a:latin typeface="Calibri"/>
                <a:ea typeface="Calibri"/>
                <a:cs typeface="Calibri"/>
                <a:sym typeface="Calibri"/>
              </a:rPr>
              <a:t>A T score &lt;-2.5 indicates osteoporosis. First line in the treatment of osteoporosis would be bisphosphonates. However, these are contraindicated in this patient because of her </a:t>
            </a:r>
            <a:r>
              <a:rPr b="1" lang="en-GB" sz="1500">
                <a:solidFill>
                  <a:schemeClr val="dk1"/>
                </a:solidFill>
                <a:latin typeface="Calibri"/>
                <a:ea typeface="Calibri"/>
                <a:cs typeface="Calibri"/>
                <a:sym typeface="Calibri"/>
              </a:rPr>
              <a:t>poor kidney function.</a:t>
            </a:r>
            <a:r>
              <a:rPr lang="en-GB" sz="1500">
                <a:solidFill>
                  <a:schemeClr val="dk1"/>
                </a:solidFill>
                <a:latin typeface="Calibri"/>
                <a:ea typeface="Calibri"/>
                <a:cs typeface="Calibri"/>
                <a:sym typeface="Calibri"/>
              </a:rPr>
              <a:t> Denosumab is therefore a perfectly reasonable first option in this case. It is a monoclonal antibody which acts against RANK ligand on osteoclasts thereby reducing their activity</a:t>
            </a:r>
            <a:endParaRPr sz="15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1"/>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Char char="-"/>
            </a:pPr>
            <a:r>
              <a:rPr lang="en-GB"/>
              <a:t>R</a:t>
            </a:r>
            <a:r>
              <a:rPr lang="en-GB"/>
              <a:t>eduction in the density of the bones (T&lt; -2.5).</a:t>
            </a:r>
            <a:endParaRPr/>
          </a:p>
          <a:p>
            <a:pPr indent="-317500" lvl="0" marL="457200" rtl="0" algn="l">
              <a:spcBef>
                <a:spcPts val="0"/>
              </a:spcBef>
              <a:spcAft>
                <a:spcPts val="0"/>
              </a:spcAft>
              <a:buSzPts val="1400"/>
              <a:buChar char="-"/>
            </a:pPr>
            <a:r>
              <a:rPr lang="en-GB">
                <a:highlight>
                  <a:srgbClr val="FFFF00"/>
                </a:highlight>
              </a:rPr>
              <a:t>RF:</a:t>
            </a:r>
            <a:r>
              <a:rPr b="1" lang="en-GB">
                <a:solidFill>
                  <a:srgbClr val="FF0000"/>
                </a:solidFill>
                <a:highlight>
                  <a:srgbClr val="FFFF00"/>
                </a:highlight>
              </a:rPr>
              <a:t> SHATTERED </a:t>
            </a:r>
            <a:endParaRPr b="1">
              <a:solidFill>
                <a:srgbClr val="FF0000"/>
              </a:solidFill>
              <a:highlight>
                <a:srgbClr val="FFFF00"/>
              </a:highlight>
            </a:endParaRPr>
          </a:p>
          <a:p>
            <a:pPr indent="-330200" lvl="1" marL="914400" rtl="0" algn="l">
              <a:lnSpc>
                <a:spcPct val="107000"/>
              </a:lnSpc>
              <a:spcBef>
                <a:spcPts val="800"/>
              </a:spcBef>
              <a:spcAft>
                <a:spcPts val="0"/>
              </a:spcAft>
              <a:buSzPts val="1600"/>
              <a:buFont typeface="Calibri"/>
              <a:buChar char="-"/>
            </a:pPr>
            <a:r>
              <a:rPr lang="en-GB" sz="1600">
                <a:solidFill>
                  <a:srgbClr val="FF0000"/>
                </a:solidFill>
              </a:rPr>
              <a:t>S</a:t>
            </a:r>
            <a:r>
              <a:rPr lang="en-GB" sz="1600"/>
              <a:t>teroid use </a:t>
            </a:r>
            <a:endParaRPr sz="1600"/>
          </a:p>
          <a:p>
            <a:pPr indent="-330200" lvl="1" marL="914400" rtl="0" algn="l">
              <a:lnSpc>
                <a:spcPct val="107000"/>
              </a:lnSpc>
              <a:spcBef>
                <a:spcPts val="0"/>
              </a:spcBef>
              <a:spcAft>
                <a:spcPts val="0"/>
              </a:spcAft>
              <a:buSzPts val="1600"/>
              <a:buFont typeface="Calibri"/>
              <a:buChar char="-"/>
            </a:pPr>
            <a:r>
              <a:rPr lang="en-GB" sz="1600">
                <a:solidFill>
                  <a:srgbClr val="FF0000"/>
                </a:solidFill>
              </a:rPr>
              <a:t>H</a:t>
            </a:r>
            <a:r>
              <a:rPr lang="en-GB" sz="1600"/>
              <a:t>yperthyroidism, hyperparathyroidism, hypercalciuria</a:t>
            </a:r>
            <a:endParaRPr sz="1600"/>
          </a:p>
          <a:p>
            <a:pPr indent="-330200" lvl="1" marL="914400" rtl="0" algn="l">
              <a:lnSpc>
                <a:spcPct val="107000"/>
              </a:lnSpc>
              <a:spcBef>
                <a:spcPts val="0"/>
              </a:spcBef>
              <a:spcAft>
                <a:spcPts val="0"/>
              </a:spcAft>
              <a:buSzPts val="1600"/>
              <a:buFont typeface="Calibri"/>
              <a:buChar char="-"/>
            </a:pPr>
            <a:r>
              <a:rPr lang="en-GB" sz="1600">
                <a:solidFill>
                  <a:srgbClr val="FF0000"/>
                </a:solidFill>
              </a:rPr>
              <a:t>A</a:t>
            </a:r>
            <a:r>
              <a:rPr lang="en-GB" sz="1600"/>
              <a:t>lcohol + tobacco use</a:t>
            </a:r>
            <a:endParaRPr sz="1600"/>
          </a:p>
          <a:p>
            <a:pPr indent="-330200" lvl="1" marL="914400" rtl="0" algn="l">
              <a:lnSpc>
                <a:spcPct val="107000"/>
              </a:lnSpc>
              <a:spcBef>
                <a:spcPts val="0"/>
              </a:spcBef>
              <a:spcAft>
                <a:spcPts val="0"/>
              </a:spcAft>
              <a:buSzPts val="1600"/>
              <a:buFont typeface="Calibri"/>
              <a:buChar char="-"/>
            </a:pPr>
            <a:r>
              <a:rPr lang="en-GB" sz="1600">
                <a:solidFill>
                  <a:srgbClr val="FF0000"/>
                </a:solidFill>
              </a:rPr>
              <a:t>T</a:t>
            </a:r>
            <a:r>
              <a:rPr lang="en-GB" sz="1600"/>
              <a:t>hin (BMI &lt; 18.5)</a:t>
            </a:r>
            <a:endParaRPr sz="1600"/>
          </a:p>
          <a:p>
            <a:pPr indent="-330200" lvl="1" marL="914400" rtl="0" algn="l">
              <a:lnSpc>
                <a:spcPct val="107000"/>
              </a:lnSpc>
              <a:spcBef>
                <a:spcPts val="0"/>
              </a:spcBef>
              <a:spcAft>
                <a:spcPts val="0"/>
              </a:spcAft>
              <a:buSzPts val="1600"/>
              <a:buFont typeface="Calibri"/>
              <a:buChar char="-"/>
            </a:pPr>
            <a:r>
              <a:rPr lang="en-GB" sz="1600">
                <a:solidFill>
                  <a:srgbClr val="FF0000"/>
                </a:solidFill>
              </a:rPr>
              <a:t>T</a:t>
            </a:r>
            <a:r>
              <a:rPr lang="en-GB" sz="1600"/>
              <a:t>estosterone (low) - women</a:t>
            </a:r>
            <a:endParaRPr sz="1600"/>
          </a:p>
          <a:p>
            <a:pPr indent="-330200" lvl="1" marL="914400" rtl="0" algn="l">
              <a:lnSpc>
                <a:spcPct val="107000"/>
              </a:lnSpc>
              <a:spcBef>
                <a:spcPts val="0"/>
              </a:spcBef>
              <a:spcAft>
                <a:spcPts val="0"/>
              </a:spcAft>
              <a:buSzPts val="1600"/>
              <a:buFont typeface="Calibri"/>
              <a:buChar char="-"/>
            </a:pPr>
            <a:r>
              <a:rPr lang="en-GB" sz="1600">
                <a:solidFill>
                  <a:srgbClr val="FF0000"/>
                </a:solidFill>
              </a:rPr>
              <a:t>E</a:t>
            </a:r>
            <a:r>
              <a:rPr lang="en-GB" sz="1600"/>
              <a:t>arly menopause - women after menopause (oestrogen is protective)</a:t>
            </a:r>
            <a:endParaRPr sz="1600"/>
          </a:p>
          <a:p>
            <a:pPr indent="-330200" lvl="1" marL="914400" rtl="0" algn="l">
              <a:lnSpc>
                <a:spcPct val="107000"/>
              </a:lnSpc>
              <a:spcBef>
                <a:spcPts val="0"/>
              </a:spcBef>
              <a:spcAft>
                <a:spcPts val="0"/>
              </a:spcAft>
              <a:buSzPts val="1600"/>
              <a:buFont typeface="Calibri"/>
              <a:buChar char="-"/>
            </a:pPr>
            <a:r>
              <a:rPr lang="en-GB" sz="1600">
                <a:solidFill>
                  <a:srgbClr val="FF0000"/>
                </a:solidFill>
              </a:rPr>
              <a:t>R</a:t>
            </a:r>
            <a:r>
              <a:rPr lang="en-GB" sz="1600"/>
              <a:t>enal or liver failure</a:t>
            </a:r>
            <a:endParaRPr sz="1600"/>
          </a:p>
          <a:p>
            <a:pPr indent="-330200" lvl="1" marL="914400" rtl="0" algn="l">
              <a:lnSpc>
                <a:spcPct val="107000"/>
              </a:lnSpc>
              <a:spcBef>
                <a:spcPts val="0"/>
              </a:spcBef>
              <a:spcAft>
                <a:spcPts val="0"/>
              </a:spcAft>
              <a:buSzPts val="1600"/>
              <a:buFont typeface="Calibri"/>
              <a:buChar char="-"/>
            </a:pPr>
            <a:r>
              <a:rPr lang="en-GB" sz="1600">
                <a:solidFill>
                  <a:srgbClr val="FF0000"/>
                </a:solidFill>
              </a:rPr>
              <a:t>E</a:t>
            </a:r>
            <a:r>
              <a:rPr lang="en-GB" sz="1600"/>
              <a:t>rosive / inflammatory bone disease (e.g., myeloma or RA)</a:t>
            </a:r>
            <a:endParaRPr sz="1600"/>
          </a:p>
          <a:p>
            <a:pPr indent="-330200" lvl="1" marL="914400" rtl="0" algn="l">
              <a:lnSpc>
                <a:spcPct val="107000"/>
              </a:lnSpc>
              <a:spcBef>
                <a:spcPts val="0"/>
              </a:spcBef>
              <a:spcAft>
                <a:spcPts val="0"/>
              </a:spcAft>
              <a:buSzPts val="1600"/>
              <a:buFont typeface="Calibri"/>
              <a:buChar char="-"/>
            </a:pPr>
            <a:r>
              <a:rPr lang="en-GB" sz="1600">
                <a:solidFill>
                  <a:srgbClr val="FF0000"/>
                </a:solidFill>
              </a:rPr>
              <a:t>D</a:t>
            </a:r>
            <a:r>
              <a:rPr lang="en-GB" sz="1600"/>
              <a:t>ietary low calcium / malabsorption or DM1</a:t>
            </a:r>
            <a:endParaRPr sz="1500"/>
          </a:p>
        </p:txBody>
      </p:sp>
      <p:sp>
        <p:nvSpPr>
          <p:cNvPr id="245" name="Google Shape;245;p41"/>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Osteoporosis</a:t>
            </a:r>
            <a:endParaRPr sz="4400">
              <a:solidFill>
                <a:srgbClr val="FFFFFF"/>
              </a:solidFill>
              <a:latin typeface="Calibri"/>
              <a:ea typeface="Calibri"/>
              <a:cs typeface="Calibri"/>
              <a:sym typeface="Calibri"/>
            </a:endParaRPr>
          </a:p>
        </p:txBody>
      </p:sp>
      <p:pic>
        <p:nvPicPr>
          <p:cNvPr id="246" name="Google Shape;246;p41"/>
          <p:cNvPicPr preferRelativeResize="0"/>
          <p:nvPr/>
        </p:nvPicPr>
        <p:blipFill>
          <a:blip r:embed="rId3">
            <a:alphaModFix/>
          </a:blip>
          <a:stretch>
            <a:fillRect/>
          </a:stretch>
        </p:blipFill>
        <p:spPr>
          <a:xfrm>
            <a:off x="6597175" y="180998"/>
            <a:ext cx="2383824" cy="17878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2"/>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349250" lvl="0" marL="457200" rtl="0" algn="l">
              <a:spcBef>
                <a:spcPts val="800"/>
              </a:spcBef>
              <a:spcAft>
                <a:spcPts val="0"/>
              </a:spcAft>
              <a:buSzPts val="1900"/>
              <a:buChar char="-"/>
            </a:pPr>
            <a:r>
              <a:rPr b="1" lang="en-GB" sz="1900"/>
              <a:t>Investigations: </a:t>
            </a:r>
            <a:endParaRPr b="1" sz="1900"/>
          </a:p>
          <a:p>
            <a:pPr indent="-349250" lvl="1" marL="914400" rtl="0" algn="l">
              <a:spcBef>
                <a:spcPts val="0"/>
              </a:spcBef>
              <a:spcAft>
                <a:spcPts val="0"/>
              </a:spcAft>
              <a:buSzPts val="1900"/>
              <a:buChar char="-"/>
            </a:pPr>
            <a:r>
              <a:rPr lang="en-GB" sz="1900">
                <a:highlight>
                  <a:srgbClr val="FFFF00"/>
                </a:highlight>
              </a:rPr>
              <a:t>DEXA scan</a:t>
            </a:r>
            <a:r>
              <a:rPr lang="en-GB" sz="1900"/>
              <a:t> (Gold standard) with a T-score of -2.5 or lower indicating osteoporosis </a:t>
            </a:r>
            <a:endParaRPr sz="1900"/>
          </a:p>
          <a:p>
            <a:pPr indent="-349250" lvl="0" marL="457200" rtl="0" algn="l">
              <a:spcBef>
                <a:spcPts val="0"/>
              </a:spcBef>
              <a:spcAft>
                <a:spcPts val="0"/>
              </a:spcAft>
              <a:buSzPts val="1900"/>
              <a:buChar char="-"/>
            </a:pPr>
            <a:r>
              <a:rPr b="1" lang="en-GB" sz="1900"/>
              <a:t>Management:</a:t>
            </a:r>
            <a:endParaRPr b="1" sz="1900"/>
          </a:p>
          <a:p>
            <a:pPr indent="-323850" lvl="1" marL="914400" rtl="0" algn="l">
              <a:lnSpc>
                <a:spcPct val="107000"/>
              </a:lnSpc>
              <a:spcBef>
                <a:spcPts val="0"/>
              </a:spcBef>
              <a:spcAft>
                <a:spcPts val="0"/>
              </a:spcAft>
              <a:buSzPts val="1500"/>
              <a:buFont typeface="Calibri"/>
              <a:buChar char="-"/>
            </a:pPr>
            <a:r>
              <a:rPr b="1" lang="en-GB" sz="1500"/>
              <a:t>Lifestyle advice -</a:t>
            </a:r>
            <a:r>
              <a:rPr lang="en-GB" sz="1500"/>
              <a:t> exercise, maintaining a healthy weight, stop smoking, reduce alcohol.</a:t>
            </a:r>
            <a:endParaRPr sz="1500"/>
          </a:p>
          <a:p>
            <a:pPr indent="-323850" lvl="1" marL="914400" rtl="0" algn="l">
              <a:lnSpc>
                <a:spcPct val="107000"/>
              </a:lnSpc>
              <a:spcBef>
                <a:spcPts val="0"/>
              </a:spcBef>
              <a:spcAft>
                <a:spcPts val="0"/>
              </a:spcAft>
              <a:buSzPts val="1500"/>
              <a:buFont typeface="Calibri"/>
              <a:buChar char="-"/>
            </a:pPr>
            <a:r>
              <a:rPr b="1" lang="en-GB" sz="1500"/>
              <a:t>1st line: </a:t>
            </a:r>
            <a:r>
              <a:rPr lang="en-GB" sz="1500"/>
              <a:t>Vitamin D + calcium supplementation </a:t>
            </a:r>
            <a:endParaRPr sz="1500"/>
          </a:p>
          <a:p>
            <a:pPr indent="-323850" lvl="1" marL="914400" rtl="0" algn="l">
              <a:lnSpc>
                <a:spcPct val="107000"/>
              </a:lnSpc>
              <a:spcBef>
                <a:spcPts val="0"/>
              </a:spcBef>
              <a:spcAft>
                <a:spcPts val="0"/>
              </a:spcAft>
              <a:buSzPts val="1500"/>
              <a:buFont typeface="Calibri"/>
              <a:buChar char="-"/>
            </a:pPr>
            <a:r>
              <a:rPr lang="en-GB" sz="1500"/>
              <a:t>Bisphosphonates e.g. alendronate, risendronate, zolendronic acid - (reduces osteoclastic activity). </a:t>
            </a:r>
            <a:endParaRPr sz="1500"/>
          </a:p>
          <a:p>
            <a:pPr indent="-323850" lvl="1" marL="914400" rtl="0" algn="l">
              <a:lnSpc>
                <a:spcPct val="107000"/>
              </a:lnSpc>
              <a:spcBef>
                <a:spcPts val="0"/>
              </a:spcBef>
              <a:spcAft>
                <a:spcPts val="0"/>
              </a:spcAft>
              <a:buSzPts val="1500"/>
              <a:buFont typeface="Calibri"/>
              <a:buChar char="-"/>
            </a:pPr>
            <a:r>
              <a:rPr b="1" lang="en-GB" sz="1500"/>
              <a:t>2nd line: </a:t>
            </a:r>
            <a:r>
              <a:rPr lang="en-GB" sz="1500"/>
              <a:t>Denosumab - (monoclonal Ab that blocks activity of osteoclasts – binds to RANK-ligand)</a:t>
            </a:r>
            <a:endParaRPr sz="1700"/>
          </a:p>
          <a:p>
            <a:pPr indent="-323850" lvl="1" marL="914400" rtl="0" algn="l">
              <a:lnSpc>
                <a:spcPct val="107000"/>
              </a:lnSpc>
              <a:spcBef>
                <a:spcPts val="0"/>
              </a:spcBef>
              <a:spcAft>
                <a:spcPts val="0"/>
              </a:spcAft>
              <a:buSzPts val="1500"/>
              <a:buFont typeface="Calibri"/>
              <a:buChar char="-"/>
            </a:pPr>
            <a:r>
              <a:rPr lang="en-GB" sz="1500"/>
              <a:t>HRT - especially for early-menopausal women</a:t>
            </a:r>
            <a:endParaRPr sz="1500"/>
          </a:p>
        </p:txBody>
      </p:sp>
      <p:sp>
        <p:nvSpPr>
          <p:cNvPr id="252" name="Google Shape;252;p42"/>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Osteoporosis</a:t>
            </a:r>
            <a:endParaRPr sz="4400">
              <a:solidFill>
                <a:srgbClr val="FFFFFF"/>
              </a:solidFill>
              <a:latin typeface="Calibri"/>
              <a:ea typeface="Calibri"/>
              <a:cs typeface="Calibri"/>
              <a:sym typeface="Calibri"/>
            </a:endParaRPr>
          </a:p>
        </p:txBody>
      </p:sp>
      <p:pic>
        <p:nvPicPr>
          <p:cNvPr id="253" name="Google Shape;253;p42"/>
          <p:cNvPicPr preferRelativeResize="0"/>
          <p:nvPr/>
        </p:nvPicPr>
        <p:blipFill>
          <a:blip r:embed="rId3">
            <a:alphaModFix/>
          </a:blip>
          <a:stretch>
            <a:fillRect/>
          </a:stretch>
        </p:blipFill>
        <p:spPr>
          <a:xfrm>
            <a:off x="5363975" y="115075"/>
            <a:ext cx="3461735" cy="1254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3"/>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600">
                <a:solidFill>
                  <a:srgbClr val="101012"/>
                </a:solidFill>
                <a:latin typeface="Arial"/>
                <a:ea typeface="Arial"/>
                <a:cs typeface="Arial"/>
                <a:sym typeface="Arial"/>
              </a:rPr>
              <a:t>A 54 year old female presents to her general practitioner with a 2 week history of left sided headache. It is worse when combing the left side of her head. Today, prior to her appointment, she describes a transient visual defect on in her left eye. </a:t>
            </a:r>
            <a:endParaRPr sz="1600">
              <a:solidFill>
                <a:srgbClr val="101012"/>
              </a:solidFill>
              <a:latin typeface="Arial"/>
              <a:ea typeface="Arial"/>
              <a:cs typeface="Arial"/>
              <a:sym typeface="Arial"/>
            </a:endParaRPr>
          </a:p>
          <a:p>
            <a:pPr indent="0" lvl="0" marL="0" rtl="0" algn="l">
              <a:spcBef>
                <a:spcPts val="800"/>
              </a:spcBef>
              <a:spcAft>
                <a:spcPts val="0"/>
              </a:spcAft>
              <a:buNone/>
            </a:pPr>
            <a:r>
              <a:rPr b="1" lang="en-GB" sz="1600">
                <a:solidFill>
                  <a:srgbClr val="101012"/>
                </a:solidFill>
                <a:latin typeface="Arial"/>
                <a:ea typeface="Arial"/>
                <a:cs typeface="Arial"/>
                <a:sym typeface="Arial"/>
              </a:rPr>
              <a:t>What should be the first course of action undertaken by the GP?</a:t>
            </a:r>
            <a:endParaRPr b="1" sz="1600">
              <a:solidFill>
                <a:srgbClr val="101012"/>
              </a:solidFill>
              <a:latin typeface="Arial"/>
              <a:ea typeface="Arial"/>
              <a:cs typeface="Arial"/>
              <a:sym typeface="Arial"/>
            </a:endParaRPr>
          </a:p>
          <a:p>
            <a:pPr indent="-330200" lvl="0" marL="457200" rtl="0" algn="l">
              <a:spcBef>
                <a:spcPts val="800"/>
              </a:spcBef>
              <a:spcAft>
                <a:spcPts val="0"/>
              </a:spcAft>
              <a:buClr>
                <a:srgbClr val="101012"/>
              </a:buClr>
              <a:buSzPts val="1600"/>
              <a:buAutoNum type="alphaUcPeriod"/>
            </a:pPr>
            <a:r>
              <a:rPr lang="en-GB" sz="1600">
                <a:solidFill>
                  <a:srgbClr val="101012"/>
                </a:solidFill>
                <a:latin typeface="Arial"/>
                <a:ea typeface="Arial"/>
                <a:cs typeface="Arial"/>
                <a:sym typeface="Arial"/>
              </a:rPr>
              <a:t>ESR and CRP</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AutoNum type="alphaUcPeriod"/>
            </a:pPr>
            <a:r>
              <a:rPr lang="en-GB" sz="1600">
                <a:solidFill>
                  <a:srgbClr val="101012"/>
                </a:solidFill>
                <a:latin typeface="Arial"/>
                <a:ea typeface="Arial"/>
                <a:cs typeface="Arial"/>
                <a:sym typeface="Arial"/>
              </a:rPr>
              <a:t>Temporal artery biopsy</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AutoNum type="alphaUcPeriod"/>
            </a:pPr>
            <a:r>
              <a:rPr lang="en-GB" sz="1600">
                <a:solidFill>
                  <a:srgbClr val="101012"/>
                </a:solidFill>
                <a:latin typeface="Arial"/>
                <a:ea typeface="Arial"/>
                <a:cs typeface="Arial"/>
                <a:sym typeface="Arial"/>
              </a:rPr>
              <a:t>Refer to next day ophthalmology clinic</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AutoNum type="alphaUcPeriod"/>
            </a:pPr>
            <a:r>
              <a:rPr lang="en-GB" sz="1600">
                <a:solidFill>
                  <a:srgbClr val="101012"/>
                </a:solidFill>
                <a:latin typeface="Arial"/>
                <a:ea typeface="Arial"/>
                <a:cs typeface="Arial"/>
                <a:sym typeface="Arial"/>
              </a:rPr>
              <a:t>Methotrexate</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AutoNum type="alphaUcPeriod"/>
            </a:pPr>
            <a:r>
              <a:rPr lang="en-GB" sz="1600">
                <a:solidFill>
                  <a:srgbClr val="101012"/>
                </a:solidFill>
                <a:latin typeface="Arial"/>
                <a:ea typeface="Arial"/>
                <a:cs typeface="Arial"/>
                <a:sym typeface="Arial"/>
              </a:rPr>
              <a:t>Prednisolone</a:t>
            </a:r>
            <a:endParaRPr sz="1600">
              <a:solidFill>
                <a:srgbClr val="101012"/>
              </a:solidFill>
              <a:latin typeface="Arial"/>
              <a:ea typeface="Arial"/>
              <a:cs typeface="Arial"/>
              <a:sym typeface="Arial"/>
            </a:endParaRPr>
          </a:p>
          <a:p>
            <a:pPr indent="0" lvl="0" marL="0" rtl="0" algn="l">
              <a:spcBef>
                <a:spcPts val="800"/>
              </a:spcBef>
              <a:spcAft>
                <a:spcPts val="0"/>
              </a:spcAft>
              <a:buNone/>
            </a:pPr>
            <a:r>
              <a:t/>
            </a:r>
            <a:endParaRPr sz="1600">
              <a:solidFill>
                <a:srgbClr val="101012"/>
              </a:solidFill>
              <a:latin typeface="Arial"/>
              <a:ea typeface="Arial"/>
              <a:cs typeface="Arial"/>
              <a:sym typeface="Arial"/>
            </a:endParaRPr>
          </a:p>
        </p:txBody>
      </p:sp>
      <p:sp>
        <p:nvSpPr>
          <p:cNvPr id="259" name="Google Shape;259;p43"/>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Question</a:t>
            </a:r>
            <a:endParaRPr sz="4400">
              <a:solidFill>
                <a:srgbClr val="FFFFF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4"/>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600">
                <a:solidFill>
                  <a:srgbClr val="101012"/>
                </a:solidFill>
                <a:latin typeface="Arial"/>
                <a:ea typeface="Arial"/>
                <a:cs typeface="Arial"/>
                <a:sym typeface="Arial"/>
              </a:rPr>
              <a:t>A </a:t>
            </a:r>
            <a:r>
              <a:rPr b="1" lang="en-GB" sz="1600">
                <a:solidFill>
                  <a:srgbClr val="101012"/>
                </a:solidFill>
                <a:latin typeface="Arial"/>
                <a:ea typeface="Arial"/>
                <a:cs typeface="Arial"/>
                <a:sym typeface="Arial"/>
              </a:rPr>
              <a:t>54 year old female </a:t>
            </a:r>
            <a:r>
              <a:rPr lang="en-GB" sz="1600">
                <a:solidFill>
                  <a:srgbClr val="101012"/>
                </a:solidFill>
                <a:latin typeface="Arial"/>
                <a:ea typeface="Arial"/>
                <a:cs typeface="Arial"/>
                <a:sym typeface="Arial"/>
              </a:rPr>
              <a:t>presents to her general practitioner with a 2 week history of </a:t>
            </a:r>
            <a:r>
              <a:rPr b="1" lang="en-GB" sz="1600">
                <a:solidFill>
                  <a:srgbClr val="101012"/>
                </a:solidFill>
                <a:latin typeface="Arial"/>
                <a:ea typeface="Arial"/>
                <a:cs typeface="Arial"/>
                <a:sym typeface="Arial"/>
              </a:rPr>
              <a:t>left sided headache.</a:t>
            </a:r>
            <a:r>
              <a:rPr lang="en-GB" sz="1600">
                <a:solidFill>
                  <a:srgbClr val="101012"/>
                </a:solidFill>
                <a:latin typeface="Arial"/>
                <a:ea typeface="Arial"/>
                <a:cs typeface="Arial"/>
                <a:sym typeface="Arial"/>
              </a:rPr>
              <a:t> It is </a:t>
            </a:r>
            <a:r>
              <a:rPr b="1" lang="en-GB" sz="1600">
                <a:solidFill>
                  <a:srgbClr val="101012"/>
                </a:solidFill>
                <a:latin typeface="Arial"/>
                <a:ea typeface="Arial"/>
                <a:cs typeface="Arial"/>
                <a:sym typeface="Arial"/>
              </a:rPr>
              <a:t>worse when combing the left side of her head</a:t>
            </a:r>
            <a:r>
              <a:rPr lang="en-GB" sz="1600">
                <a:solidFill>
                  <a:srgbClr val="101012"/>
                </a:solidFill>
                <a:latin typeface="Arial"/>
                <a:ea typeface="Arial"/>
                <a:cs typeface="Arial"/>
                <a:sym typeface="Arial"/>
              </a:rPr>
              <a:t>. Today, prior to her appointment, she describes a </a:t>
            </a:r>
            <a:r>
              <a:rPr b="1" lang="en-GB" sz="1600">
                <a:solidFill>
                  <a:srgbClr val="101012"/>
                </a:solidFill>
                <a:latin typeface="Arial"/>
                <a:ea typeface="Arial"/>
                <a:cs typeface="Arial"/>
                <a:sym typeface="Arial"/>
              </a:rPr>
              <a:t>transient visual defect on in her left eye</a:t>
            </a:r>
            <a:r>
              <a:rPr lang="en-GB" sz="1600">
                <a:solidFill>
                  <a:srgbClr val="101012"/>
                </a:solidFill>
                <a:latin typeface="Arial"/>
                <a:ea typeface="Arial"/>
                <a:cs typeface="Arial"/>
                <a:sym typeface="Arial"/>
              </a:rPr>
              <a:t>. </a:t>
            </a:r>
            <a:endParaRPr sz="1600">
              <a:solidFill>
                <a:srgbClr val="101012"/>
              </a:solidFill>
              <a:latin typeface="Arial"/>
              <a:ea typeface="Arial"/>
              <a:cs typeface="Arial"/>
              <a:sym typeface="Arial"/>
            </a:endParaRPr>
          </a:p>
          <a:p>
            <a:pPr indent="0" lvl="0" marL="0" rtl="0" algn="l">
              <a:spcBef>
                <a:spcPts val="800"/>
              </a:spcBef>
              <a:spcAft>
                <a:spcPts val="0"/>
              </a:spcAft>
              <a:buNone/>
            </a:pPr>
            <a:r>
              <a:rPr b="1" lang="en-GB" sz="1600">
                <a:solidFill>
                  <a:srgbClr val="101012"/>
                </a:solidFill>
                <a:latin typeface="Arial"/>
                <a:ea typeface="Arial"/>
                <a:cs typeface="Arial"/>
                <a:sym typeface="Arial"/>
              </a:rPr>
              <a:t>What should be the first course of action undertaken by the GP?</a:t>
            </a:r>
            <a:endParaRPr b="1" sz="1600">
              <a:solidFill>
                <a:srgbClr val="101012"/>
              </a:solidFill>
              <a:latin typeface="Arial"/>
              <a:ea typeface="Arial"/>
              <a:cs typeface="Arial"/>
              <a:sym typeface="Arial"/>
            </a:endParaRPr>
          </a:p>
          <a:p>
            <a:pPr indent="-330200" lvl="0" marL="457200" rtl="0" algn="l">
              <a:spcBef>
                <a:spcPts val="80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ESR and CRP</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Temporal artery biopsy</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Refer to next day ophthalmology clinic</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Methotrexate</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AutoNum type="alphaUcPeriod"/>
            </a:pPr>
            <a:r>
              <a:rPr b="1" lang="en-GB" sz="1600">
                <a:solidFill>
                  <a:srgbClr val="101012"/>
                </a:solidFill>
                <a:highlight>
                  <a:srgbClr val="FFFF00"/>
                </a:highlight>
                <a:latin typeface="Arial"/>
                <a:ea typeface="Arial"/>
                <a:cs typeface="Arial"/>
                <a:sym typeface="Arial"/>
              </a:rPr>
              <a:t>Prednisolone</a:t>
            </a:r>
            <a:endParaRPr b="1" sz="1600">
              <a:solidFill>
                <a:srgbClr val="101012"/>
              </a:solidFill>
              <a:highlight>
                <a:srgbClr val="FFFF00"/>
              </a:highlight>
              <a:latin typeface="Arial"/>
              <a:ea typeface="Arial"/>
              <a:cs typeface="Arial"/>
              <a:sym typeface="Arial"/>
            </a:endParaRPr>
          </a:p>
        </p:txBody>
      </p:sp>
      <p:sp>
        <p:nvSpPr>
          <p:cNvPr id="265" name="Google Shape;265;p44"/>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Question</a:t>
            </a:r>
            <a:endParaRPr sz="4400">
              <a:solidFill>
                <a:srgbClr val="FFFFFF"/>
              </a:solidFill>
              <a:latin typeface="Calibri"/>
              <a:ea typeface="Calibri"/>
              <a:cs typeface="Calibri"/>
              <a:sym typeface="Calibri"/>
            </a:endParaRPr>
          </a:p>
        </p:txBody>
      </p:sp>
      <p:sp>
        <p:nvSpPr>
          <p:cNvPr id="266" name="Google Shape;266;p44"/>
          <p:cNvSpPr txBox="1"/>
          <p:nvPr/>
        </p:nvSpPr>
        <p:spPr>
          <a:xfrm>
            <a:off x="4270525" y="3385750"/>
            <a:ext cx="4555200" cy="1533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500">
                <a:solidFill>
                  <a:schemeClr val="dk1"/>
                </a:solidFill>
                <a:latin typeface="Calibri"/>
                <a:ea typeface="Calibri"/>
                <a:cs typeface="Calibri"/>
                <a:sym typeface="Calibri"/>
              </a:rPr>
              <a:t>This woman has a history of sub-acute headache with associated visual loss and tender scalp. Given her age and her history, the most important diagnosis not to miss is </a:t>
            </a:r>
            <a:r>
              <a:rPr b="1" lang="en-GB" sz="1500">
                <a:solidFill>
                  <a:schemeClr val="dk1"/>
                </a:solidFill>
                <a:latin typeface="Calibri"/>
                <a:ea typeface="Calibri"/>
                <a:cs typeface="Calibri"/>
                <a:sym typeface="Calibri"/>
              </a:rPr>
              <a:t>giant cell arteritis (GCA).</a:t>
            </a:r>
            <a:r>
              <a:rPr lang="en-GB" sz="1500">
                <a:solidFill>
                  <a:schemeClr val="dk1"/>
                </a:solidFill>
                <a:latin typeface="Calibri"/>
                <a:ea typeface="Calibri"/>
                <a:cs typeface="Calibri"/>
                <a:sym typeface="Calibri"/>
              </a:rPr>
              <a:t> Rapid treatment with high dose prednisolone (60mg) has been shown to both treat and reduce further complications of GCA. </a:t>
            </a:r>
            <a:endParaRPr sz="15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7"/>
          <p:cNvSpPr txBox="1"/>
          <p:nvPr>
            <p:ph type="title"/>
          </p:nvPr>
        </p:nvSpPr>
        <p:spPr>
          <a:xfrm>
            <a:off x="1485900" y="205978"/>
            <a:ext cx="6172200" cy="857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800"/>
              <a:buFont typeface="Calibri"/>
              <a:buNone/>
            </a:pPr>
            <a:r>
              <a:rPr lang="en-GB"/>
              <a:t>     </a:t>
            </a:r>
            <a:endParaRPr/>
          </a:p>
        </p:txBody>
      </p:sp>
      <p:sp>
        <p:nvSpPr>
          <p:cNvPr id="145" name="Google Shape;145;p27"/>
          <p:cNvSpPr txBox="1"/>
          <p:nvPr>
            <p:ph idx="1" type="body"/>
          </p:nvPr>
        </p:nvSpPr>
        <p:spPr>
          <a:xfrm>
            <a:off x="1485900" y="2235995"/>
            <a:ext cx="6172200" cy="2358600"/>
          </a:xfrm>
          <a:prstGeom prst="rect">
            <a:avLst/>
          </a:prstGeom>
          <a:noFill/>
          <a:ln>
            <a:noFill/>
          </a:ln>
        </p:spPr>
        <p:txBody>
          <a:bodyPr anchorCtr="0" anchor="t" bIns="34275" lIns="68575" spcFirstLastPara="1" rIns="68575" wrap="square" tIns="34275">
            <a:noAutofit/>
          </a:bodyPr>
          <a:lstStyle/>
          <a:p>
            <a:pPr indent="-254000" lvl="0" marL="254000" rtl="0" algn="r">
              <a:lnSpc>
                <a:spcPct val="90000"/>
              </a:lnSpc>
              <a:spcBef>
                <a:spcPts val="0"/>
              </a:spcBef>
              <a:spcAft>
                <a:spcPts val="0"/>
              </a:spcAft>
              <a:buClr>
                <a:schemeClr val="dk1"/>
              </a:buClr>
              <a:buSzPts val="600"/>
              <a:buNone/>
            </a:pPr>
            <a:r>
              <a:rPr lang="en-GB"/>
              <a:t>Phase 2a Wrap Up</a:t>
            </a:r>
            <a:endParaRPr/>
          </a:p>
          <a:p>
            <a:pPr indent="-254000" lvl="0" marL="254000" rtl="0" algn="r">
              <a:lnSpc>
                <a:spcPct val="90000"/>
              </a:lnSpc>
              <a:spcBef>
                <a:spcPts val="800"/>
              </a:spcBef>
              <a:spcAft>
                <a:spcPts val="0"/>
              </a:spcAft>
              <a:buClr>
                <a:schemeClr val="dk1"/>
              </a:buClr>
              <a:buSzPts val="600"/>
              <a:buNone/>
            </a:pPr>
            <a:r>
              <a:t/>
            </a:r>
            <a:endParaRPr/>
          </a:p>
          <a:p>
            <a:pPr indent="-254000" lvl="0" marL="254000" rtl="0" algn="r">
              <a:lnSpc>
                <a:spcPct val="90000"/>
              </a:lnSpc>
              <a:spcBef>
                <a:spcPts val="800"/>
              </a:spcBef>
              <a:spcAft>
                <a:spcPts val="0"/>
              </a:spcAft>
              <a:buClr>
                <a:schemeClr val="dk1"/>
              </a:buClr>
              <a:buSzPts val="600"/>
              <a:buNone/>
            </a:pPr>
            <a:r>
              <a:rPr lang="en-GB"/>
              <a:t>Thursday 21st March</a:t>
            </a:r>
            <a:endParaRPr/>
          </a:p>
          <a:p>
            <a:pPr indent="-254000" lvl="0" marL="254000" rtl="0" algn="r">
              <a:lnSpc>
                <a:spcPct val="90000"/>
              </a:lnSpc>
              <a:spcBef>
                <a:spcPts val="800"/>
              </a:spcBef>
              <a:spcAft>
                <a:spcPts val="0"/>
              </a:spcAft>
              <a:buClr>
                <a:schemeClr val="dk1"/>
              </a:buClr>
              <a:buSzPts val="600"/>
              <a:buNone/>
            </a:pPr>
            <a:r>
              <a:rPr lang="en-GB"/>
              <a:t>Julia Min &amp; Chai Jin Lim</a:t>
            </a:r>
            <a:endParaRPr/>
          </a:p>
        </p:txBody>
      </p:sp>
      <p:sp>
        <p:nvSpPr>
          <p:cNvPr id="146" name="Google Shape;146;p27"/>
          <p:cNvSpPr txBox="1"/>
          <p:nvPr/>
        </p:nvSpPr>
        <p:spPr>
          <a:xfrm>
            <a:off x="318052" y="356989"/>
            <a:ext cx="8537700" cy="1128900"/>
          </a:xfrm>
          <a:prstGeom prst="rect">
            <a:avLst/>
          </a:prstGeom>
          <a:solidFill>
            <a:srgbClr val="293267"/>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47" name="Google Shape;147;p27"/>
          <p:cNvSpPr txBox="1"/>
          <p:nvPr/>
        </p:nvSpPr>
        <p:spPr>
          <a:xfrm>
            <a:off x="1802210" y="453953"/>
            <a:ext cx="5539500" cy="1685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300"/>
              <a:buFont typeface="Arial"/>
              <a:buNone/>
            </a:pPr>
            <a:r>
              <a:rPr lang="en-GB" sz="5100">
                <a:solidFill>
                  <a:schemeClr val="lt1"/>
                </a:solidFill>
                <a:latin typeface="Calibri"/>
                <a:ea typeface="Calibri"/>
                <a:cs typeface="Calibri"/>
                <a:sym typeface="Calibri"/>
              </a:rPr>
              <a:t>Rheumatology/MSK</a:t>
            </a:r>
            <a:endParaRPr b="0" i="0" sz="1200" u="none" cap="none" strike="noStrike">
              <a:solidFill>
                <a:schemeClr val="dk1"/>
              </a:solidFill>
              <a:latin typeface="Calibri"/>
              <a:ea typeface="Calibri"/>
              <a:cs typeface="Calibri"/>
              <a:sym typeface="Calibri"/>
            </a:endParaRPr>
          </a:p>
        </p:txBody>
      </p:sp>
      <p:sp>
        <p:nvSpPr>
          <p:cNvPr id="148" name="Google Shape;148;p27"/>
          <p:cNvSpPr txBox="1"/>
          <p:nvPr/>
        </p:nvSpPr>
        <p:spPr>
          <a:xfrm>
            <a:off x="1099428" y="4702041"/>
            <a:ext cx="37995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149" name="Google Shape;149;p27"/>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5"/>
          <p:cNvSpPr txBox="1"/>
          <p:nvPr>
            <p:ph idx="1" type="body"/>
          </p:nvPr>
        </p:nvSpPr>
        <p:spPr>
          <a:xfrm>
            <a:off x="628650" y="1369226"/>
            <a:ext cx="7886700" cy="3679800"/>
          </a:xfrm>
          <a:prstGeom prst="rect">
            <a:avLst/>
          </a:prstGeom>
        </p:spPr>
        <p:txBody>
          <a:bodyPr anchorCtr="0" anchor="t" bIns="34275" lIns="68575" spcFirstLastPara="1" rIns="68575" wrap="square" tIns="34275">
            <a:normAutofit lnSpcReduction="10000"/>
          </a:bodyPr>
          <a:lstStyle/>
          <a:p>
            <a:pPr indent="-349250" lvl="0" marL="457200" rtl="0" algn="l">
              <a:spcBef>
                <a:spcPts val="800"/>
              </a:spcBef>
              <a:spcAft>
                <a:spcPts val="0"/>
              </a:spcAft>
              <a:buSzPts val="1900"/>
              <a:buChar char="-"/>
            </a:pPr>
            <a:r>
              <a:rPr lang="en-GB" sz="1900"/>
              <a:t>Affects aorta and/or its major branches (carotid and vertebral arteries) Temporal artery often involved. </a:t>
            </a:r>
            <a:endParaRPr sz="1900"/>
          </a:p>
          <a:p>
            <a:pPr indent="-349250" lvl="0" marL="457200" rtl="0" algn="l">
              <a:spcBef>
                <a:spcPts val="0"/>
              </a:spcBef>
              <a:spcAft>
                <a:spcPts val="0"/>
              </a:spcAft>
              <a:buSzPts val="1900"/>
              <a:buChar char="-"/>
            </a:pPr>
            <a:r>
              <a:rPr lang="en-GB" sz="1900"/>
              <a:t>Strong link with </a:t>
            </a:r>
            <a:r>
              <a:rPr b="1" lang="en-GB" sz="1900">
                <a:highlight>
                  <a:srgbClr val="FFFF00"/>
                </a:highlight>
              </a:rPr>
              <a:t>polymyalgia rheumatica!!</a:t>
            </a:r>
            <a:endParaRPr b="1" sz="1900">
              <a:highlight>
                <a:srgbClr val="FFFF00"/>
              </a:highlight>
            </a:endParaRPr>
          </a:p>
          <a:p>
            <a:pPr indent="-349250" lvl="0" marL="457200" rtl="0" algn="l">
              <a:spcBef>
                <a:spcPts val="0"/>
              </a:spcBef>
              <a:spcAft>
                <a:spcPts val="0"/>
              </a:spcAft>
              <a:buSzPts val="1900"/>
              <a:buChar char="-"/>
            </a:pPr>
            <a:r>
              <a:rPr b="1" lang="en-GB" sz="1900"/>
              <a:t>RF:</a:t>
            </a:r>
            <a:r>
              <a:rPr lang="en-GB" sz="1900"/>
              <a:t> Almost exclusively in &gt;50 yr old, Caucasian, Females 2-3x more affected, Hx of polymyalgia rheumatica</a:t>
            </a:r>
            <a:endParaRPr sz="1900"/>
          </a:p>
          <a:p>
            <a:pPr indent="-349250" lvl="0" marL="457200" rtl="0" algn="l">
              <a:spcBef>
                <a:spcPts val="0"/>
              </a:spcBef>
              <a:spcAft>
                <a:spcPts val="0"/>
              </a:spcAft>
              <a:buSzPts val="1900"/>
              <a:buChar char="-"/>
            </a:pPr>
            <a:r>
              <a:rPr b="1" lang="en-GB" sz="1900"/>
              <a:t>Presentation: </a:t>
            </a:r>
            <a:endParaRPr b="1" sz="1900"/>
          </a:p>
          <a:p>
            <a:pPr indent="-349250" lvl="1" marL="914400" rtl="0" algn="l">
              <a:spcBef>
                <a:spcPts val="0"/>
              </a:spcBef>
              <a:spcAft>
                <a:spcPts val="0"/>
              </a:spcAft>
              <a:buSzPts val="1900"/>
              <a:buChar char="-"/>
            </a:pPr>
            <a:r>
              <a:rPr lang="en-GB" sz="1900"/>
              <a:t>Headache! New onset, typically unilateral over temporal area </a:t>
            </a:r>
            <a:endParaRPr sz="1900"/>
          </a:p>
          <a:p>
            <a:pPr indent="-349250" lvl="1" marL="914400" rtl="0" algn="l">
              <a:spcBef>
                <a:spcPts val="0"/>
              </a:spcBef>
              <a:spcAft>
                <a:spcPts val="0"/>
              </a:spcAft>
              <a:buSzPts val="1900"/>
              <a:buChar char="-"/>
            </a:pPr>
            <a:r>
              <a:rPr lang="en-GB" sz="1900"/>
              <a:t>Scalp tenderness (hurts to brush hair) </a:t>
            </a:r>
            <a:endParaRPr sz="1900"/>
          </a:p>
          <a:p>
            <a:pPr indent="-349250" lvl="1" marL="914400" rtl="0" algn="l">
              <a:spcBef>
                <a:spcPts val="0"/>
              </a:spcBef>
              <a:spcAft>
                <a:spcPts val="0"/>
              </a:spcAft>
              <a:buSzPts val="1900"/>
              <a:buChar char="-"/>
            </a:pPr>
            <a:r>
              <a:rPr lang="en-GB" sz="1900"/>
              <a:t>Jaw claudication </a:t>
            </a:r>
            <a:endParaRPr sz="1900"/>
          </a:p>
          <a:p>
            <a:pPr indent="-349250" lvl="1" marL="914400" rtl="0" algn="l">
              <a:spcBef>
                <a:spcPts val="0"/>
              </a:spcBef>
              <a:spcAft>
                <a:spcPts val="0"/>
              </a:spcAft>
              <a:buSzPts val="1900"/>
              <a:buChar char="-"/>
            </a:pPr>
            <a:r>
              <a:rPr lang="en-GB" sz="1900"/>
              <a:t>Visual disturbances (blurred vision, diplopia, amaurosis fugax</a:t>
            </a:r>
            <a:r>
              <a:rPr lang="en-GB" sz="1900"/>
              <a:t>)</a:t>
            </a:r>
            <a:endParaRPr sz="1900"/>
          </a:p>
          <a:p>
            <a:pPr indent="-349250" lvl="0" marL="457200" rtl="0" algn="l">
              <a:spcBef>
                <a:spcPts val="0"/>
              </a:spcBef>
              <a:spcAft>
                <a:spcPts val="0"/>
              </a:spcAft>
              <a:buSzPts val="1900"/>
              <a:buChar char="-"/>
            </a:pPr>
            <a:r>
              <a:rPr b="1" lang="en-GB" sz="1900"/>
              <a:t>Investigations:</a:t>
            </a:r>
            <a:endParaRPr b="1" sz="1900"/>
          </a:p>
          <a:p>
            <a:pPr indent="-349250" lvl="1" marL="914400" rtl="0" algn="l">
              <a:spcBef>
                <a:spcPts val="0"/>
              </a:spcBef>
              <a:spcAft>
                <a:spcPts val="0"/>
              </a:spcAft>
              <a:buSzPts val="1900"/>
              <a:buChar char="-"/>
            </a:pPr>
            <a:r>
              <a:rPr b="1" lang="en-GB" sz="1900"/>
              <a:t>1st line</a:t>
            </a:r>
            <a:r>
              <a:rPr b="1" lang="en-GB" sz="1900"/>
              <a:t>:</a:t>
            </a:r>
            <a:r>
              <a:rPr lang="en-GB" sz="1900"/>
              <a:t>↑</a:t>
            </a:r>
            <a:r>
              <a:rPr lang="en-GB" sz="1900"/>
              <a:t>ESR and/or CRP </a:t>
            </a:r>
            <a:endParaRPr sz="1900"/>
          </a:p>
          <a:p>
            <a:pPr indent="-349250" lvl="1" marL="914400" rtl="0" algn="l">
              <a:spcBef>
                <a:spcPts val="0"/>
              </a:spcBef>
              <a:spcAft>
                <a:spcPts val="0"/>
              </a:spcAft>
              <a:buSzPts val="1900"/>
              <a:buChar char="-"/>
            </a:pPr>
            <a:r>
              <a:rPr b="1" lang="en-GB" sz="1900"/>
              <a:t>GOLD STANDARD: </a:t>
            </a:r>
            <a:r>
              <a:rPr lang="en-GB" sz="1900" u="sng">
                <a:highlight>
                  <a:srgbClr val="FFFF00"/>
                </a:highlight>
              </a:rPr>
              <a:t>Temporal artery biopsy</a:t>
            </a:r>
            <a:r>
              <a:rPr lang="en-GB" sz="1900">
                <a:highlight>
                  <a:srgbClr val="FFFF00"/>
                </a:highlight>
              </a:rPr>
              <a:t> (show giant cells, granulomatous inflammation)</a:t>
            </a:r>
            <a:endParaRPr sz="1900">
              <a:highlight>
                <a:srgbClr val="FFFF00"/>
              </a:highlight>
            </a:endParaRPr>
          </a:p>
        </p:txBody>
      </p:sp>
      <p:sp>
        <p:nvSpPr>
          <p:cNvPr id="272" name="Google Shape;272;p45"/>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fontScale="92500"/>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Vasculitis (Large) - Giant Cell Arteritis</a:t>
            </a:r>
            <a:endParaRPr sz="4400">
              <a:solidFill>
                <a:srgbClr val="FFFFF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6"/>
          <p:cNvSpPr txBox="1"/>
          <p:nvPr>
            <p:ph idx="1" type="body"/>
          </p:nvPr>
        </p:nvSpPr>
        <p:spPr>
          <a:xfrm>
            <a:off x="628650" y="1293019"/>
            <a:ext cx="7886700" cy="3263400"/>
          </a:xfrm>
          <a:prstGeom prst="rect">
            <a:avLst/>
          </a:prstGeom>
        </p:spPr>
        <p:txBody>
          <a:bodyPr anchorCtr="0" anchor="t" bIns="34275" lIns="68575" spcFirstLastPara="1" rIns="68575" wrap="square" tIns="34275">
            <a:normAutofit/>
          </a:bodyPr>
          <a:lstStyle/>
          <a:p>
            <a:pPr indent="-349250" lvl="0" marL="457200" rtl="0" algn="l">
              <a:spcBef>
                <a:spcPts val="800"/>
              </a:spcBef>
              <a:spcAft>
                <a:spcPts val="0"/>
              </a:spcAft>
              <a:buSzPts val="1900"/>
              <a:buChar char="-"/>
            </a:pPr>
            <a:r>
              <a:rPr b="1" lang="en-GB" sz="1900"/>
              <a:t>Management:</a:t>
            </a:r>
            <a:endParaRPr b="1" sz="1900"/>
          </a:p>
          <a:p>
            <a:pPr indent="-349250" lvl="1" marL="914400" rtl="0" algn="l">
              <a:spcBef>
                <a:spcPts val="0"/>
              </a:spcBef>
              <a:spcAft>
                <a:spcPts val="0"/>
              </a:spcAft>
              <a:buSzPts val="1900"/>
              <a:buChar char="-"/>
            </a:pPr>
            <a:r>
              <a:rPr lang="en-GB" sz="1900"/>
              <a:t>High dose glucocorticoid ASAP! – usually </a:t>
            </a:r>
            <a:r>
              <a:rPr lang="en-GB" sz="1900" u="sng"/>
              <a:t>prednisolone</a:t>
            </a:r>
            <a:r>
              <a:rPr lang="en-GB" sz="1900"/>
              <a:t> 40-60mg</a:t>
            </a:r>
            <a:endParaRPr sz="1900"/>
          </a:p>
          <a:p>
            <a:pPr indent="-349250" lvl="0" marL="457200" rtl="0" algn="l">
              <a:spcBef>
                <a:spcPts val="0"/>
              </a:spcBef>
              <a:spcAft>
                <a:spcPts val="0"/>
              </a:spcAft>
              <a:buSzPts val="1900"/>
              <a:buChar char="-"/>
            </a:pPr>
            <a:r>
              <a:rPr b="1" lang="en-GB" sz="1900"/>
              <a:t>Complication:</a:t>
            </a:r>
            <a:endParaRPr b="1" sz="1900"/>
          </a:p>
          <a:p>
            <a:pPr indent="-349250" lvl="1" marL="914400" rtl="0" algn="l">
              <a:spcBef>
                <a:spcPts val="0"/>
              </a:spcBef>
              <a:spcAft>
                <a:spcPts val="0"/>
              </a:spcAft>
              <a:buSzPts val="1900"/>
              <a:buChar char="-"/>
            </a:pPr>
            <a:r>
              <a:rPr lang="en-GB" sz="1900"/>
              <a:t>Blindness! </a:t>
            </a:r>
            <a:r>
              <a:rPr lang="en-GB" sz="1900">
                <a:highlight>
                  <a:srgbClr val="FFFF00"/>
                </a:highlight>
              </a:rPr>
              <a:t>(</a:t>
            </a:r>
            <a:r>
              <a:rPr b="1" lang="en-GB" sz="1900">
                <a:highlight>
                  <a:srgbClr val="FFFF00"/>
                </a:highlight>
              </a:rPr>
              <a:t>SUDDEN PAINLESS VISION LOSS in ONE EYE</a:t>
            </a:r>
            <a:r>
              <a:rPr lang="en-GB" sz="1900">
                <a:highlight>
                  <a:srgbClr val="FFFF00"/>
                </a:highlight>
              </a:rPr>
              <a:t>, optic neuropathy)</a:t>
            </a:r>
            <a:endParaRPr sz="1900">
              <a:highlight>
                <a:srgbClr val="FFFF00"/>
              </a:highlight>
            </a:endParaRPr>
          </a:p>
          <a:p>
            <a:pPr indent="-349250" lvl="1" marL="914400" rtl="0" algn="l">
              <a:spcBef>
                <a:spcPts val="0"/>
              </a:spcBef>
              <a:spcAft>
                <a:spcPts val="0"/>
              </a:spcAft>
              <a:buSzPts val="1900"/>
              <a:buChar char="-"/>
            </a:pPr>
            <a:r>
              <a:rPr lang="en-GB" sz="1900"/>
              <a:t>If temporary: </a:t>
            </a:r>
            <a:r>
              <a:rPr lang="en-GB" sz="1900" u="sng">
                <a:highlight>
                  <a:srgbClr val="FFFF00"/>
                </a:highlight>
              </a:rPr>
              <a:t>Amaurosis fugax</a:t>
            </a:r>
            <a:r>
              <a:rPr lang="en-GB" sz="1900">
                <a:highlight>
                  <a:srgbClr val="FFFF00"/>
                </a:highlight>
              </a:rPr>
              <a:t> </a:t>
            </a:r>
            <a:r>
              <a:rPr lang="en-GB" sz="1900"/>
              <a:t>(typically seen in TIA)</a:t>
            </a:r>
            <a:endParaRPr sz="1900"/>
          </a:p>
          <a:p>
            <a:pPr indent="-349250" lvl="1" marL="914400" rtl="0" algn="l">
              <a:spcBef>
                <a:spcPts val="0"/>
              </a:spcBef>
              <a:spcAft>
                <a:spcPts val="0"/>
              </a:spcAft>
              <a:buSzPts val="1900"/>
              <a:buChar char="-"/>
            </a:pPr>
            <a:r>
              <a:rPr lang="en-GB" sz="1900"/>
              <a:t>May be permanent if not treated ASAP </a:t>
            </a:r>
            <a:r>
              <a:rPr lang="en-GB" sz="1900">
                <a:highlight>
                  <a:srgbClr val="FFFF00"/>
                </a:highlight>
              </a:rPr>
              <a:t>(HIGH DOSE IV </a:t>
            </a:r>
            <a:r>
              <a:rPr lang="en-GB" sz="1900">
                <a:highlight>
                  <a:srgbClr val="FFFF00"/>
                </a:highlight>
              </a:rPr>
              <a:t>METHYLPREDNISOLONE</a:t>
            </a:r>
            <a:r>
              <a:rPr lang="en-GB" sz="1900">
                <a:highlight>
                  <a:srgbClr val="FFFF00"/>
                </a:highlight>
              </a:rPr>
              <a:t>)</a:t>
            </a:r>
            <a:endParaRPr sz="1900">
              <a:highlight>
                <a:srgbClr val="FFFF00"/>
              </a:highlight>
            </a:endParaRPr>
          </a:p>
        </p:txBody>
      </p:sp>
      <p:sp>
        <p:nvSpPr>
          <p:cNvPr id="278" name="Google Shape;278;p46"/>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fontScale="92500"/>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Vasculitis (Large) - Giant Cell Arteritis</a:t>
            </a:r>
            <a:endParaRPr sz="4400">
              <a:solidFill>
                <a:srgbClr val="FFFFFF"/>
              </a:solidFill>
              <a:latin typeface="Calibri"/>
              <a:ea typeface="Calibri"/>
              <a:cs typeface="Calibri"/>
              <a:sym typeface="Calibri"/>
            </a:endParaRPr>
          </a:p>
        </p:txBody>
      </p:sp>
      <p:pic>
        <p:nvPicPr>
          <p:cNvPr id="279" name="Google Shape;279;p46"/>
          <p:cNvPicPr preferRelativeResize="0"/>
          <p:nvPr/>
        </p:nvPicPr>
        <p:blipFill>
          <a:blip r:embed="rId3">
            <a:alphaModFix/>
          </a:blip>
          <a:stretch>
            <a:fillRect/>
          </a:stretch>
        </p:blipFill>
        <p:spPr>
          <a:xfrm>
            <a:off x="837725" y="3603275"/>
            <a:ext cx="2035327" cy="1354425"/>
          </a:xfrm>
          <a:prstGeom prst="rect">
            <a:avLst/>
          </a:prstGeom>
          <a:noFill/>
          <a:ln>
            <a:noFill/>
          </a:ln>
        </p:spPr>
      </p:pic>
      <p:pic>
        <p:nvPicPr>
          <p:cNvPr id="280" name="Google Shape;280;p46"/>
          <p:cNvPicPr preferRelativeResize="0"/>
          <p:nvPr/>
        </p:nvPicPr>
        <p:blipFill>
          <a:blip r:embed="rId4">
            <a:alphaModFix/>
          </a:blip>
          <a:stretch>
            <a:fillRect/>
          </a:stretch>
        </p:blipFill>
        <p:spPr>
          <a:xfrm>
            <a:off x="3787700" y="3603274"/>
            <a:ext cx="2036674" cy="1354425"/>
          </a:xfrm>
          <a:prstGeom prst="rect">
            <a:avLst/>
          </a:prstGeom>
          <a:noFill/>
          <a:ln>
            <a:noFill/>
          </a:ln>
        </p:spPr>
      </p:pic>
      <p:pic>
        <p:nvPicPr>
          <p:cNvPr id="281" name="Google Shape;281;p46"/>
          <p:cNvPicPr preferRelativeResize="0"/>
          <p:nvPr/>
        </p:nvPicPr>
        <p:blipFill>
          <a:blip r:embed="rId5">
            <a:alphaModFix/>
          </a:blip>
          <a:stretch>
            <a:fillRect/>
          </a:stretch>
        </p:blipFill>
        <p:spPr>
          <a:xfrm>
            <a:off x="6545325" y="3314075"/>
            <a:ext cx="1751000" cy="17126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7"/>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500">
                <a:solidFill>
                  <a:srgbClr val="101012"/>
                </a:solidFill>
                <a:latin typeface="Arial"/>
                <a:ea typeface="Arial"/>
                <a:cs typeface="Arial"/>
                <a:sym typeface="Arial"/>
              </a:rPr>
              <a:t>A 50 year old man presents to the Emergency Department with right upper quadrant abdominal pain, nausea and vomiting, pale stools and dark urine. He is a known intravenous drug user and has no history of recent travel. He reports fatigue, generalised muscle and joint pains and a purplish mottled rash over his shins. He also has occasional numbness and tingling in his hands and feet. Blood pressure is 160/100. Blood results show elevated ESR. Anti-smooth muscle antibodies are negative. The doctor starts prednisolone &amp; ramipril.</a:t>
            </a:r>
            <a:endParaRPr sz="1500">
              <a:solidFill>
                <a:srgbClr val="101012"/>
              </a:solidFill>
              <a:latin typeface="Arial"/>
              <a:ea typeface="Arial"/>
              <a:cs typeface="Arial"/>
              <a:sym typeface="Arial"/>
            </a:endParaRPr>
          </a:p>
          <a:p>
            <a:pPr indent="0" lvl="0" marL="0" rtl="0" algn="l">
              <a:spcBef>
                <a:spcPts val="800"/>
              </a:spcBef>
              <a:spcAft>
                <a:spcPts val="0"/>
              </a:spcAft>
              <a:buNone/>
            </a:pPr>
            <a:r>
              <a:rPr b="1" lang="en-GB" sz="1600">
                <a:solidFill>
                  <a:srgbClr val="101012"/>
                </a:solidFill>
                <a:latin typeface="Arial"/>
                <a:ea typeface="Arial"/>
                <a:cs typeface="Arial"/>
                <a:sym typeface="Arial"/>
              </a:rPr>
              <a:t>Which of the following liver conditions is associated with this condition?</a:t>
            </a:r>
            <a:endParaRPr b="1" sz="1600">
              <a:solidFill>
                <a:srgbClr val="101012"/>
              </a:solidFill>
              <a:latin typeface="Arial"/>
              <a:ea typeface="Arial"/>
              <a:cs typeface="Arial"/>
              <a:sym typeface="Arial"/>
            </a:endParaRPr>
          </a:p>
          <a:p>
            <a:pPr indent="-330200" lvl="0" marL="457200" rtl="0" algn="l">
              <a:spcBef>
                <a:spcPts val="800"/>
              </a:spcBef>
              <a:spcAft>
                <a:spcPts val="0"/>
              </a:spcAft>
              <a:buClr>
                <a:srgbClr val="101012"/>
              </a:buClr>
              <a:buSzPts val="1600"/>
              <a:buAutoNum type="alphaUcPeriod"/>
            </a:pPr>
            <a:r>
              <a:rPr lang="en-GB" sz="1600">
                <a:solidFill>
                  <a:srgbClr val="101012"/>
                </a:solidFill>
                <a:latin typeface="Arial"/>
                <a:ea typeface="Arial"/>
                <a:cs typeface="Arial"/>
                <a:sym typeface="Arial"/>
              </a:rPr>
              <a:t>Drug-induced hepatitis </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AutoNum type="alphaUcPeriod"/>
            </a:pPr>
            <a:r>
              <a:rPr lang="en-GB" sz="1600">
                <a:solidFill>
                  <a:srgbClr val="101012"/>
                </a:solidFill>
                <a:latin typeface="Arial"/>
                <a:ea typeface="Arial"/>
                <a:cs typeface="Arial"/>
                <a:sym typeface="Arial"/>
              </a:rPr>
              <a:t>Autoimmune hepatitis </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AutoNum type="alphaUcPeriod"/>
            </a:pPr>
            <a:r>
              <a:rPr lang="en-GB" sz="1600">
                <a:solidFill>
                  <a:srgbClr val="101012"/>
                </a:solidFill>
                <a:latin typeface="Arial"/>
                <a:ea typeface="Arial"/>
                <a:cs typeface="Arial"/>
                <a:sym typeface="Arial"/>
              </a:rPr>
              <a:t>Hepatitis A </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AutoNum type="alphaUcPeriod"/>
            </a:pPr>
            <a:r>
              <a:rPr lang="en-GB" sz="1600">
                <a:solidFill>
                  <a:srgbClr val="101012"/>
                </a:solidFill>
                <a:latin typeface="Arial"/>
                <a:ea typeface="Arial"/>
                <a:cs typeface="Arial"/>
                <a:sym typeface="Arial"/>
              </a:rPr>
              <a:t>Hepatitis E </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AutoNum type="alphaUcPeriod"/>
            </a:pPr>
            <a:r>
              <a:rPr lang="en-GB" sz="1600">
                <a:solidFill>
                  <a:srgbClr val="101012"/>
                </a:solidFill>
                <a:latin typeface="Arial"/>
                <a:ea typeface="Arial"/>
                <a:cs typeface="Arial"/>
                <a:sym typeface="Arial"/>
              </a:rPr>
              <a:t>Hepatitis B</a:t>
            </a:r>
            <a:endParaRPr b="1" sz="1600">
              <a:solidFill>
                <a:srgbClr val="101012"/>
              </a:solidFill>
              <a:highlight>
                <a:srgbClr val="FFFF00"/>
              </a:highlight>
              <a:latin typeface="Arial"/>
              <a:ea typeface="Arial"/>
              <a:cs typeface="Arial"/>
              <a:sym typeface="Arial"/>
            </a:endParaRPr>
          </a:p>
        </p:txBody>
      </p:sp>
      <p:sp>
        <p:nvSpPr>
          <p:cNvPr id="287" name="Google Shape;287;p47"/>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Question</a:t>
            </a:r>
            <a:endParaRPr sz="4400">
              <a:solidFill>
                <a:srgbClr val="FFFFFF"/>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8"/>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500">
                <a:solidFill>
                  <a:srgbClr val="101012"/>
                </a:solidFill>
                <a:latin typeface="Arial"/>
                <a:ea typeface="Arial"/>
                <a:cs typeface="Arial"/>
                <a:sym typeface="Arial"/>
              </a:rPr>
              <a:t>A 50 year old </a:t>
            </a:r>
            <a:r>
              <a:rPr b="1" lang="en-GB" sz="1500">
                <a:solidFill>
                  <a:srgbClr val="101012"/>
                </a:solidFill>
                <a:latin typeface="Arial"/>
                <a:ea typeface="Arial"/>
                <a:cs typeface="Arial"/>
                <a:sym typeface="Arial"/>
              </a:rPr>
              <a:t>man</a:t>
            </a:r>
            <a:r>
              <a:rPr lang="en-GB" sz="1500">
                <a:solidFill>
                  <a:srgbClr val="101012"/>
                </a:solidFill>
                <a:latin typeface="Arial"/>
                <a:ea typeface="Arial"/>
                <a:cs typeface="Arial"/>
                <a:sym typeface="Arial"/>
              </a:rPr>
              <a:t> presents to the Emergency Department with </a:t>
            </a:r>
            <a:r>
              <a:rPr b="1" lang="en-GB" sz="1500">
                <a:solidFill>
                  <a:srgbClr val="101012"/>
                </a:solidFill>
                <a:latin typeface="Arial"/>
                <a:ea typeface="Arial"/>
                <a:cs typeface="Arial"/>
                <a:sym typeface="Arial"/>
              </a:rPr>
              <a:t>right upper quadrant abdominal pain, nausea and vomiting, pale stools and dark urine.</a:t>
            </a:r>
            <a:r>
              <a:rPr lang="en-GB" sz="1500">
                <a:solidFill>
                  <a:srgbClr val="101012"/>
                </a:solidFill>
                <a:latin typeface="Arial"/>
                <a:ea typeface="Arial"/>
                <a:cs typeface="Arial"/>
                <a:sym typeface="Arial"/>
              </a:rPr>
              <a:t> He is a known </a:t>
            </a:r>
            <a:r>
              <a:rPr b="1" lang="en-GB" sz="1500">
                <a:solidFill>
                  <a:srgbClr val="101012"/>
                </a:solidFill>
                <a:latin typeface="Arial"/>
                <a:ea typeface="Arial"/>
                <a:cs typeface="Arial"/>
                <a:sym typeface="Arial"/>
              </a:rPr>
              <a:t>intravenous drug user</a:t>
            </a:r>
            <a:r>
              <a:rPr lang="en-GB" sz="1500">
                <a:solidFill>
                  <a:srgbClr val="101012"/>
                </a:solidFill>
                <a:latin typeface="Arial"/>
                <a:ea typeface="Arial"/>
                <a:cs typeface="Arial"/>
                <a:sym typeface="Arial"/>
              </a:rPr>
              <a:t> and has </a:t>
            </a:r>
            <a:r>
              <a:rPr b="1" lang="en-GB" sz="1500">
                <a:solidFill>
                  <a:srgbClr val="101012"/>
                </a:solidFill>
                <a:latin typeface="Arial"/>
                <a:ea typeface="Arial"/>
                <a:cs typeface="Arial"/>
                <a:sym typeface="Arial"/>
              </a:rPr>
              <a:t>no history of recent travel</a:t>
            </a:r>
            <a:r>
              <a:rPr lang="en-GB" sz="1500">
                <a:solidFill>
                  <a:srgbClr val="101012"/>
                </a:solidFill>
                <a:latin typeface="Arial"/>
                <a:ea typeface="Arial"/>
                <a:cs typeface="Arial"/>
                <a:sym typeface="Arial"/>
              </a:rPr>
              <a:t>. He reports </a:t>
            </a:r>
            <a:r>
              <a:rPr b="1" lang="en-GB" sz="1500">
                <a:solidFill>
                  <a:srgbClr val="101012"/>
                </a:solidFill>
                <a:latin typeface="Arial"/>
                <a:ea typeface="Arial"/>
                <a:cs typeface="Arial"/>
                <a:sym typeface="Arial"/>
              </a:rPr>
              <a:t>fatigue, generalised muscle and joint pains and </a:t>
            </a:r>
            <a:r>
              <a:rPr b="1" lang="en-GB" sz="1500">
                <a:solidFill>
                  <a:srgbClr val="101012"/>
                </a:solidFill>
                <a:latin typeface="Arial"/>
                <a:ea typeface="Arial"/>
                <a:cs typeface="Arial"/>
                <a:sym typeface="Arial"/>
              </a:rPr>
              <a:t>a purplish mottled rash over his shins</a:t>
            </a:r>
            <a:r>
              <a:rPr b="1" lang="en-GB" sz="1500">
                <a:solidFill>
                  <a:srgbClr val="101012"/>
                </a:solidFill>
                <a:latin typeface="Arial"/>
                <a:ea typeface="Arial"/>
                <a:cs typeface="Arial"/>
                <a:sym typeface="Arial"/>
              </a:rPr>
              <a:t>.</a:t>
            </a:r>
            <a:r>
              <a:rPr lang="en-GB" sz="1500">
                <a:solidFill>
                  <a:srgbClr val="101012"/>
                </a:solidFill>
                <a:latin typeface="Arial"/>
                <a:ea typeface="Arial"/>
                <a:cs typeface="Arial"/>
                <a:sym typeface="Arial"/>
              </a:rPr>
              <a:t> He also has occasional </a:t>
            </a:r>
            <a:r>
              <a:rPr b="1" lang="en-GB" sz="1500">
                <a:solidFill>
                  <a:srgbClr val="101012"/>
                </a:solidFill>
                <a:latin typeface="Arial"/>
                <a:ea typeface="Arial"/>
                <a:cs typeface="Arial"/>
                <a:sym typeface="Arial"/>
              </a:rPr>
              <a:t>numbness and tingling </a:t>
            </a:r>
            <a:r>
              <a:rPr lang="en-GB" sz="1500">
                <a:solidFill>
                  <a:srgbClr val="101012"/>
                </a:solidFill>
                <a:latin typeface="Arial"/>
                <a:ea typeface="Arial"/>
                <a:cs typeface="Arial"/>
                <a:sym typeface="Arial"/>
              </a:rPr>
              <a:t>in his hands and feet. </a:t>
            </a:r>
            <a:r>
              <a:rPr b="1" lang="en-GB" sz="1500">
                <a:solidFill>
                  <a:srgbClr val="101012"/>
                </a:solidFill>
                <a:latin typeface="Arial"/>
                <a:ea typeface="Arial"/>
                <a:cs typeface="Arial"/>
                <a:sym typeface="Arial"/>
              </a:rPr>
              <a:t>Blood pressure is 160/100</a:t>
            </a:r>
            <a:r>
              <a:rPr lang="en-GB" sz="1500">
                <a:solidFill>
                  <a:srgbClr val="101012"/>
                </a:solidFill>
                <a:latin typeface="Arial"/>
                <a:ea typeface="Arial"/>
                <a:cs typeface="Arial"/>
                <a:sym typeface="Arial"/>
              </a:rPr>
              <a:t>. Blood results show </a:t>
            </a:r>
            <a:r>
              <a:rPr b="1" lang="en-GB" sz="1500">
                <a:solidFill>
                  <a:srgbClr val="101012"/>
                </a:solidFill>
                <a:latin typeface="Arial"/>
                <a:ea typeface="Arial"/>
                <a:cs typeface="Arial"/>
                <a:sym typeface="Arial"/>
              </a:rPr>
              <a:t>elevated ESR</a:t>
            </a:r>
            <a:r>
              <a:rPr lang="en-GB" sz="1500">
                <a:solidFill>
                  <a:srgbClr val="101012"/>
                </a:solidFill>
                <a:latin typeface="Arial"/>
                <a:ea typeface="Arial"/>
                <a:cs typeface="Arial"/>
                <a:sym typeface="Arial"/>
              </a:rPr>
              <a:t>. </a:t>
            </a:r>
            <a:r>
              <a:rPr b="1" lang="en-GB" sz="1500">
                <a:solidFill>
                  <a:srgbClr val="101012"/>
                </a:solidFill>
                <a:latin typeface="Arial"/>
                <a:ea typeface="Arial"/>
                <a:cs typeface="Arial"/>
                <a:sym typeface="Arial"/>
              </a:rPr>
              <a:t>Anti-smooth muscle antibodies are negative.</a:t>
            </a:r>
            <a:r>
              <a:rPr lang="en-GB" sz="1500">
                <a:solidFill>
                  <a:srgbClr val="101012"/>
                </a:solidFill>
                <a:latin typeface="Arial"/>
                <a:ea typeface="Arial"/>
                <a:cs typeface="Arial"/>
                <a:sym typeface="Arial"/>
              </a:rPr>
              <a:t> The doctor starts </a:t>
            </a:r>
            <a:r>
              <a:rPr b="1" lang="en-GB" sz="1500">
                <a:solidFill>
                  <a:srgbClr val="101012"/>
                </a:solidFill>
                <a:latin typeface="Arial"/>
                <a:ea typeface="Arial"/>
                <a:cs typeface="Arial"/>
                <a:sym typeface="Arial"/>
              </a:rPr>
              <a:t>prednisolone &amp; ramipril.</a:t>
            </a:r>
            <a:endParaRPr b="1" sz="1500">
              <a:solidFill>
                <a:srgbClr val="101012"/>
              </a:solidFill>
              <a:latin typeface="Arial"/>
              <a:ea typeface="Arial"/>
              <a:cs typeface="Arial"/>
              <a:sym typeface="Arial"/>
            </a:endParaRPr>
          </a:p>
          <a:p>
            <a:pPr indent="0" lvl="0" marL="0" rtl="0" algn="l">
              <a:spcBef>
                <a:spcPts val="800"/>
              </a:spcBef>
              <a:spcAft>
                <a:spcPts val="0"/>
              </a:spcAft>
              <a:buNone/>
            </a:pPr>
            <a:r>
              <a:rPr b="1" lang="en-GB" sz="1600">
                <a:solidFill>
                  <a:srgbClr val="101012"/>
                </a:solidFill>
                <a:latin typeface="Arial"/>
                <a:ea typeface="Arial"/>
                <a:cs typeface="Arial"/>
                <a:sym typeface="Arial"/>
              </a:rPr>
              <a:t>Which of the following liver conditions is associated with this condition?</a:t>
            </a:r>
            <a:endParaRPr b="1" sz="1600">
              <a:solidFill>
                <a:srgbClr val="101012"/>
              </a:solidFill>
              <a:latin typeface="Arial"/>
              <a:ea typeface="Arial"/>
              <a:cs typeface="Arial"/>
              <a:sym typeface="Arial"/>
            </a:endParaRPr>
          </a:p>
          <a:p>
            <a:pPr indent="-330200" lvl="0" marL="457200" rtl="0" algn="l">
              <a:spcBef>
                <a:spcPts val="800"/>
              </a:spcBef>
              <a:spcAft>
                <a:spcPts val="0"/>
              </a:spcAft>
              <a:buClr>
                <a:srgbClr val="101012"/>
              </a:buClr>
              <a:buSzPts val="1600"/>
              <a:buAutoNum type="alphaUcPeriod"/>
            </a:pPr>
            <a:r>
              <a:rPr lang="en-GB" sz="1600">
                <a:solidFill>
                  <a:srgbClr val="101012"/>
                </a:solidFill>
                <a:latin typeface="Arial"/>
                <a:ea typeface="Arial"/>
                <a:cs typeface="Arial"/>
                <a:sym typeface="Arial"/>
              </a:rPr>
              <a:t>Drug-induced hepatitis </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AutoNum type="alphaUcPeriod"/>
            </a:pPr>
            <a:r>
              <a:rPr lang="en-GB" sz="1600">
                <a:solidFill>
                  <a:srgbClr val="101012"/>
                </a:solidFill>
                <a:latin typeface="Arial"/>
                <a:ea typeface="Arial"/>
                <a:cs typeface="Arial"/>
                <a:sym typeface="Arial"/>
              </a:rPr>
              <a:t>Autoimmune hepatitis </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AutoNum type="alphaUcPeriod"/>
            </a:pPr>
            <a:r>
              <a:rPr lang="en-GB" sz="1600">
                <a:solidFill>
                  <a:srgbClr val="101012"/>
                </a:solidFill>
                <a:latin typeface="Arial"/>
                <a:ea typeface="Arial"/>
                <a:cs typeface="Arial"/>
                <a:sym typeface="Arial"/>
              </a:rPr>
              <a:t>Hepatitis A </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AutoNum type="alphaUcPeriod"/>
            </a:pPr>
            <a:r>
              <a:rPr lang="en-GB" sz="1600">
                <a:solidFill>
                  <a:srgbClr val="101012"/>
                </a:solidFill>
                <a:latin typeface="Arial"/>
                <a:ea typeface="Arial"/>
                <a:cs typeface="Arial"/>
                <a:sym typeface="Arial"/>
              </a:rPr>
              <a:t>Hepatitis E </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AutoNum type="alphaUcPeriod"/>
            </a:pPr>
            <a:r>
              <a:rPr b="1" lang="en-GB" sz="1600">
                <a:solidFill>
                  <a:srgbClr val="101012"/>
                </a:solidFill>
                <a:highlight>
                  <a:srgbClr val="FFFF00"/>
                </a:highlight>
                <a:latin typeface="Arial"/>
                <a:ea typeface="Arial"/>
                <a:cs typeface="Arial"/>
                <a:sym typeface="Arial"/>
              </a:rPr>
              <a:t>Hepatitis B</a:t>
            </a:r>
            <a:endParaRPr b="1" sz="1600">
              <a:solidFill>
                <a:srgbClr val="101012"/>
              </a:solidFill>
              <a:highlight>
                <a:srgbClr val="FFFF00"/>
              </a:highlight>
              <a:latin typeface="Arial"/>
              <a:ea typeface="Arial"/>
              <a:cs typeface="Arial"/>
              <a:sym typeface="Arial"/>
            </a:endParaRPr>
          </a:p>
        </p:txBody>
      </p:sp>
      <p:sp>
        <p:nvSpPr>
          <p:cNvPr id="293" name="Google Shape;293;p48"/>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Question</a:t>
            </a:r>
            <a:endParaRPr sz="4400">
              <a:solidFill>
                <a:srgbClr val="FFFFFF"/>
              </a:solidFill>
              <a:latin typeface="Calibri"/>
              <a:ea typeface="Calibri"/>
              <a:cs typeface="Calibri"/>
              <a:sym typeface="Calibri"/>
            </a:endParaRPr>
          </a:p>
        </p:txBody>
      </p:sp>
      <p:sp>
        <p:nvSpPr>
          <p:cNvPr id="294" name="Google Shape;294;p48"/>
          <p:cNvSpPr txBox="1"/>
          <p:nvPr/>
        </p:nvSpPr>
        <p:spPr>
          <a:xfrm>
            <a:off x="4069975" y="3385750"/>
            <a:ext cx="4755600" cy="1698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500">
                <a:solidFill>
                  <a:schemeClr val="dk1"/>
                </a:solidFill>
                <a:latin typeface="Calibri"/>
                <a:ea typeface="Calibri"/>
                <a:cs typeface="Calibri"/>
                <a:sym typeface="Calibri"/>
              </a:rPr>
              <a:t>This patient has presented with symptoms affecting multiple systems (renal, cardiac, and musculoskeletal) so this raises suspicion of a systemic condition- specifically </a:t>
            </a:r>
            <a:r>
              <a:rPr b="1" lang="en-GB" sz="1500">
                <a:solidFill>
                  <a:schemeClr val="dk1"/>
                </a:solidFill>
                <a:latin typeface="Calibri"/>
                <a:ea typeface="Calibri"/>
                <a:cs typeface="Calibri"/>
                <a:sym typeface="Calibri"/>
              </a:rPr>
              <a:t>polyarteritis nodosa</a:t>
            </a:r>
            <a:r>
              <a:rPr lang="en-GB" sz="1500">
                <a:solidFill>
                  <a:schemeClr val="dk1"/>
                </a:solidFill>
                <a:latin typeface="Calibri"/>
                <a:ea typeface="Calibri"/>
                <a:cs typeface="Calibri"/>
                <a:sym typeface="Calibri"/>
              </a:rPr>
              <a:t>. Hepatitis B is associated with polyarteritis nodosa and can be deduced from the presentation given the history of intravenous drug use and classic liver symptoms. </a:t>
            </a:r>
            <a:endParaRPr sz="15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9"/>
          <p:cNvSpPr txBox="1"/>
          <p:nvPr>
            <p:ph idx="1" type="body"/>
          </p:nvPr>
        </p:nvSpPr>
        <p:spPr>
          <a:xfrm>
            <a:off x="628650" y="1293025"/>
            <a:ext cx="7886700" cy="3850500"/>
          </a:xfrm>
          <a:prstGeom prst="rect">
            <a:avLst/>
          </a:prstGeom>
        </p:spPr>
        <p:txBody>
          <a:bodyPr anchorCtr="0" anchor="t" bIns="34275" lIns="68575" spcFirstLastPara="1" rIns="68575" wrap="square" tIns="34275">
            <a:normAutofit lnSpcReduction="20000"/>
          </a:bodyPr>
          <a:lstStyle/>
          <a:p>
            <a:pPr indent="-349250" lvl="0" marL="457200" rtl="0" algn="l">
              <a:spcBef>
                <a:spcPts val="800"/>
              </a:spcBef>
              <a:spcAft>
                <a:spcPts val="0"/>
              </a:spcAft>
              <a:buSzPts val="1900"/>
              <a:buChar char="-"/>
            </a:pPr>
            <a:r>
              <a:rPr lang="en-GB" sz="1900"/>
              <a:t>Affects the medium sized vessels in locations such as skin, GI tracts, kidneys and heart</a:t>
            </a:r>
            <a:endParaRPr sz="1900"/>
          </a:p>
          <a:p>
            <a:pPr indent="-349250" lvl="0" marL="457200" rtl="0" algn="l">
              <a:spcBef>
                <a:spcPts val="0"/>
              </a:spcBef>
              <a:spcAft>
                <a:spcPts val="0"/>
              </a:spcAft>
              <a:buSzPts val="1900"/>
              <a:buChar char="-"/>
            </a:pPr>
            <a:r>
              <a:rPr lang="en-GB" sz="1900"/>
              <a:t>Associated with </a:t>
            </a:r>
            <a:r>
              <a:rPr b="1" lang="en-GB" sz="1900">
                <a:highlight>
                  <a:srgbClr val="FFFF00"/>
                </a:highlight>
              </a:rPr>
              <a:t>hepatitis B</a:t>
            </a:r>
            <a:endParaRPr b="1" sz="1900">
              <a:highlight>
                <a:srgbClr val="FFFF00"/>
              </a:highlight>
            </a:endParaRPr>
          </a:p>
          <a:p>
            <a:pPr indent="-349250" lvl="0" marL="457200" rtl="0" algn="l">
              <a:spcBef>
                <a:spcPts val="0"/>
              </a:spcBef>
              <a:spcAft>
                <a:spcPts val="0"/>
              </a:spcAft>
              <a:buSzPts val="1900"/>
              <a:buChar char="-"/>
            </a:pPr>
            <a:r>
              <a:rPr b="1" lang="en-GB" sz="1900"/>
              <a:t>Presentation:</a:t>
            </a:r>
            <a:endParaRPr b="1" sz="1900"/>
          </a:p>
          <a:p>
            <a:pPr indent="-349250" lvl="1" marL="914400" rtl="0" algn="l">
              <a:spcBef>
                <a:spcPts val="0"/>
              </a:spcBef>
              <a:spcAft>
                <a:spcPts val="0"/>
              </a:spcAft>
              <a:buSzPts val="1900"/>
              <a:buChar char="-"/>
            </a:pPr>
            <a:r>
              <a:rPr lang="en-GB" sz="1900"/>
              <a:t>Peripheral neuropathy - mononeuritis multiplex</a:t>
            </a:r>
            <a:endParaRPr sz="1900"/>
          </a:p>
          <a:p>
            <a:pPr indent="-349250" lvl="1" marL="914400" rtl="0" algn="l">
              <a:spcBef>
                <a:spcPts val="0"/>
              </a:spcBef>
              <a:spcAft>
                <a:spcPts val="0"/>
              </a:spcAft>
              <a:buSzPts val="1900"/>
              <a:buChar char="-"/>
            </a:pPr>
            <a:r>
              <a:rPr lang="en-GB" sz="1900"/>
              <a:t>CKD/AKI</a:t>
            </a:r>
            <a:endParaRPr sz="1900"/>
          </a:p>
          <a:p>
            <a:pPr indent="-349250" lvl="1" marL="914400" rtl="0" algn="l">
              <a:spcBef>
                <a:spcPts val="0"/>
              </a:spcBef>
              <a:spcAft>
                <a:spcPts val="0"/>
              </a:spcAft>
              <a:buSzPts val="1900"/>
              <a:buChar char="-"/>
            </a:pPr>
            <a:r>
              <a:rPr lang="en-GB" sz="1900"/>
              <a:t>Cutaneous</a:t>
            </a:r>
            <a:r>
              <a:rPr lang="en-GB" sz="1900"/>
              <a:t>/subcutaneous nodules </a:t>
            </a:r>
            <a:endParaRPr sz="1900"/>
          </a:p>
          <a:p>
            <a:pPr indent="-349250" lvl="1" marL="914400" rtl="0" algn="l">
              <a:spcBef>
                <a:spcPts val="0"/>
              </a:spcBef>
              <a:spcAft>
                <a:spcPts val="0"/>
              </a:spcAft>
              <a:buSzPts val="1900"/>
              <a:buChar char="-"/>
            </a:pPr>
            <a:r>
              <a:rPr lang="en-GB" sz="1900"/>
              <a:t>Unilateral orchitis (characteristic feature)</a:t>
            </a:r>
            <a:endParaRPr sz="1900"/>
          </a:p>
          <a:p>
            <a:pPr indent="-349250" lvl="1" marL="914400" rtl="0" algn="l">
              <a:spcBef>
                <a:spcPts val="0"/>
              </a:spcBef>
              <a:spcAft>
                <a:spcPts val="0"/>
              </a:spcAft>
              <a:buSzPts val="1900"/>
              <a:buChar char="-"/>
            </a:pPr>
            <a:r>
              <a:rPr lang="en-GB" sz="1900"/>
              <a:t>Livedo reticularis - mottled, purplish, lace like rash </a:t>
            </a:r>
            <a:endParaRPr sz="1900"/>
          </a:p>
          <a:p>
            <a:pPr indent="-349250" lvl="1" marL="914400" rtl="0" algn="l">
              <a:spcBef>
                <a:spcPts val="0"/>
              </a:spcBef>
              <a:spcAft>
                <a:spcPts val="0"/>
              </a:spcAft>
              <a:buSzPts val="1900"/>
              <a:buChar char="-"/>
            </a:pPr>
            <a:r>
              <a:rPr lang="en-GB" sz="1900"/>
              <a:t>HTN</a:t>
            </a:r>
            <a:endParaRPr sz="1900"/>
          </a:p>
          <a:p>
            <a:pPr indent="-349250" lvl="0" marL="457200" rtl="0" algn="l">
              <a:spcBef>
                <a:spcPts val="0"/>
              </a:spcBef>
              <a:spcAft>
                <a:spcPts val="0"/>
              </a:spcAft>
              <a:buSzPts val="1900"/>
              <a:buChar char="-"/>
            </a:pPr>
            <a:r>
              <a:rPr b="1" lang="en-GB" sz="1900"/>
              <a:t>Investigations:</a:t>
            </a:r>
            <a:endParaRPr b="1" sz="1900"/>
          </a:p>
          <a:p>
            <a:pPr indent="-349250" lvl="1" marL="914400" rtl="0" algn="l">
              <a:spcBef>
                <a:spcPts val="0"/>
              </a:spcBef>
              <a:spcAft>
                <a:spcPts val="0"/>
              </a:spcAft>
              <a:buSzPts val="1900"/>
              <a:buChar char="-"/>
            </a:pPr>
            <a:r>
              <a:rPr lang="en-GB" sz="1900"/>
              <a:t>CT angiogram (“Beads on string”)</a:t>
            </a:r>
            <a:endParaRPr sz="1900"/>
          </a:p>
          <a:p>
            <a:pPr indent="-349250" lvl="1" marL="914400" rtl="0" algn="l">
              <a:spcBef>
                <a:spcPts val="0"/>
              </a:spcBef>
              <a:spcAft>
                <a:spcPts val="0"/>
              </a:spcAft>
              <a:buSzPts val="1900"/>
              <a:buChar char="-"/>
            </a:pPr>
            <a:r>
              <a:rPr lang="en-GB" sz="1900"/>
              <a:t>Biopsy (</a:t>
            </a:r>
            <a:r>
              <a:rPr lang="en-GB" sz="1900" u="sng"/>
              <a:t>transmural fibrinoid necrosis</a:t>
            </a:r>
            <a:r>
              <a:rPr lang="en-GB" sz="1900"/>
              <a:t>)</a:t>
            </a:r>
            <a:endParaRPr sz="1900"/>
          </a:p>
          <a:p>
            <a:pPr indent="-349250" lvl="0" marL="457200" rtl="0" algn="l">
              <a:spcBef>
                <a:spcPts val="0"/>
              </a:spcBef>
              <a:spcAft>
                <a:spcPts val="0"/>
              </a:spcAft>
              <a:buSzPts val="1900"/>
              <a:buChar char="-"/>
            </a:pPr>
            <a:r>
              <a:rPr b="1" lang="en-GB" sz="1900"/>
              <a:t>Management:</a:t>
            </a:r>
            <a:endParaRPr b="1" sz="1900"/>
          </a:p>
          <a:p>
            <a:pPr indent="-349250" lvl="1" marL="914400" rtl="0" algn="l">
              <a:spcBef>
                <a:spcPts val="0"/>
              </a:spcBef>
              <a:spcAft>
                <a:spcPts val="0"/>
              </a:spcAft>
              <a:buSzPts val="1900"/>
              <a:buChar char="-"/>
            </a:pPr>
            <a:r>
              <a:rPr lang="en-GB" sz="1900"/>
              <a:t>If Hep B </a:t>
            </a:r>
            <a:r>
              <a:rPr b="1" lang="en-GB" sz="1900"/>
              <a:t>negative</a:t>
            </a:r>
            <a:r>
              <a:rPr lang="en-GB" sz="1900"/>
              <a:t> – corticosteroids + cyclophosphamide </a:t>
            </a:r>
            <a:endParaRPr sz="1900"/>
          </a:p>
          <a:p>
            <a:pPr indent="-349250" lvl="1" marL="914400" rtl="0" algn="l">
              <a:spcBef>
                <a:spcPts val="0"/>
              </a:spcBef>
              <a:spcAft>
                <a:spcPts val="0"/>
              </a:spcAft>
              <a:buSzPts val="1900"/>
              <a:buChar char="-"/>
            </a:pPr>
            <a:r>
              <a:rPr lang="en-GB" sz="1900"/>
              <a:t>If Hep B </a:t>
            </a:r>
            <a:r>
              <a:rPr b="1" lang="en-GB" sz="1900"/>
              <a:t>positive</a:t>
            </a:r>
            <a:r>
              <a:rPr lang="en-GB" sz="1900"/>
              <a:t> – antiviral agent, plasma exchange and corticosteroids</a:t>
            </a:r>
            <a:endParaRPr sz="1900"/>
          </a:p>
        </p:txBody>
      </p:sp>
      <p:sp>
        <p:nvSpPr>
          <p:cNvPr id="300" name="Google Shape;300;p49"/>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70000"/>
              </a:lnSpc>
              <a:spcBef>
                <a:spcPts val="0"/>
              </a:spcBef>
              <a:spcAft>
                <a:spcPts val="0"/>
              </a:spcAft>
              <a:buSzPts val="1018"/>
              <a:buNone/>
            </a:pPr>
            <a:r>
              <a:rPr lang="en-GB" sz="3770">
                <a:solidFill>
                  <a:srgbClr val="FFFFFF"/>
                </a:solidFill>
                <a:latin typeface="Calibri"/>
                <a:ea typeface="Calibri"/>
                <a:cs typeface="Calibri"/>
                <a:sym typeface="Calibri"/>
              </a:rPr>
              <a:t>Vasculitis (Medium) - Polyarteritis nodosa</a:t>
            </a:r>
            <a:endParaRPr sz="3770">
              <a:solidFill>
                <a:srgbClr val="FFFFFF"/>
              </a:solidFill>
              <a:latin typeface="Calibri"/>
              <a:ea typeface="Calibri"/>
              <a:cs typeface="Calibri"/>
              <a:sym typeface="Calibri"/>
            </a:endParaRPr>
          </a:p>
        </p:txBody>
      </p:sp>
      <p:pic>
        <p:nvPicPr>
          <p:cNvPr id="301" name="Google Shape;301;p49"/>
          <p:cNvPicPr preferRelativeResize="0"/>
          <p:nvPr/>
        </p:nvPicPr>
        <p:blipFill>
          <a:blip r:embed="rId3">
            <a:alphaModFix/>
          </a:blip>
          <a:stretch>
            <a:fillRect/>
          </a:stretch>
        </p:blipFill>
        <p:spPr>
          <a:xfrm>
            <a:off x="6772800" y="1722375"/>
            <a:ext cx="2253225" cy="2253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5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Please fill out the feedback form!!</a:t>
            </a:r>
            <a:endParaRPr/>
          </a:p>
        </p:txBody>
      </p:sp>
      <p:sp>
        <p:nvSpPr>
          <p:cNvPr id="307" name="Google Shape;307;p50"/>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308" name="Google Shape;308;p50"/>
          <p:cNvPicPr preferRelativeResize="0"/>
          <p:nvPr/>
        </p:nvPicPr>
        <p:blipFill>
          <a:blip r:embed="rId3">
            <a:alphaModFix/>
          </a:blip>
          <a:stretch>
            <a:fillRect/>
          </a:stretch>
        </p:blipFill>
        <p:spPr>
          <a:xfrm>
            <a:off x="3201825" y="1626000"/>
            <a:ext cx="2476500" cy="2466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51"/>
          <p:cNvSpPr txBox="1"/>
          <p:nvPr>
            <p:ph idx="1" type="body"/>
          </p:nvPr>
        </p:nvSpPr>
        <p:spPr>
          <a:xfrm>
            <a:off x="628650" y="1293019"/>
            <a:ext cx="7886700" cy="3263400"/>
          </a:xfrm>
          <a:prstGeom prst="rect">
            <a:avLst/>
          </a:prstGeom>
        </p:spPr>
        <p:txBody>
          <a:bodyPr anchorCtr="0" anchor="t" bIns="34275" lIns="68575" spcFirstLastPara="1" rIns="68575" wrap="square" tIns="34275">
            <a:noAutofit/>
          </a:bodyPr>
          <a:lstStyle/>
          <a:p>
            <a:pPr indent="-319405" lvl="0" marL="457200" rtl="0" algn="l">
              <a:lnSpc>
                <a:spcPct val="95000"/>
              </a:lnSpc>
              <a:spcBef>
                <a:spcPts val="0"/>
              </a:spcBef>
              <a:spcAft>
                <a:spcPts val="0"/>
              </a:spcAft>
              <a:buSzPts val="1430"/>
              <a:buChar char="-"/>
            </a:pPr>
            <a:r>
              <a:rPr lang="en-GB" sz="1220">
                <a:latin typeface="Arial"/>
                <a:ea typeface="Arial"/>
                <a:cs typeface="Arial"/>
                <a:sym typeface="Arial"/>
              </a:rPr>
              <a:t>Chronic inflammatory diseases that most commonly affect Sacroiliac joints + axial skeleton</a:t>
            </a:r>
            <a:endParaRPr sz="1220">
              <a:latin typeface="Arial"/>
              <a:ea typeface="Arial"/>
              <a:cs typeface="Arial"/>
              <a:sym typeface="Arial"/>
            </a:endParaRPr>
          </a:p>
          <a:p>
            <a:pPr indent="-319405" lvl="0" marL="457200" rtl="0" algn="l">
              <a:lnSpc>
                <a:spcPct val="95000"/>
              </a:lnSpc>
              <a:spcBef>
                <a:spcPts val="0"/>
              </a:spcBef>
              <a:spcAft>
                <a:spcPts val="0"/>
              </a:spcAft>
              <a:buSzPts val="1430"/>
              <a:buChar char="-"/>
            </a:pPr>
            <a:r>
              <a:rPr lang="en-GB" sz="1220">
                <a:latin typeface="Arial"/>
                <a:ea typeface="Arial"/>
                <a:cs typeface="Arial"/>
                <a:sym typeface="Arial"/>
              </a:rPr>
              <a:t>Group of conditions that are all associated with HLA B27 gene</a:t>
            </a:r>
            <a:endParaRPr sz="1220">
              <a:latin typeface="Arial"/>
              <a:ea typeface="Arial"/>
              <a:cs typeface="Arial"/>
              <a:sym typeface="Arial"/>
            </a:endParaRPr>
          </a:p>
          <a:p>
            <a:pPr indent="-319405" lvl="0" marL="457200" rtl="0" algn="l">
              <a:lnSpc>
                <a:spcPct val="95000"/>
              </a:lnSpc>
              <a:spcBef>
                <a:spcPts val="0"/>
              </a:spcBef>
              <a:spcAft>
                <a:spcPts val="0"/>
              </a:spcAft>
              <a:buSzPts val="1430"/>
              <a:buChar char="-"/>
            </a:pPr>
            <a:r>
              <a:rPr lang="en-GB" sz="1220">
                <a:latin typeface="Arial"/>
                <a:ea typeface="Arial"/>
                <a:cs typeface="Arial"/>
                <a:sym typeface="Arial"/>
              </a:rPr>
              <a:t>Seronegative (RF –ve)</a:t>
            </a:r>
            <a:endParaRPr sz="1220">
              <a:latin typeface="Arial"/>
              <a:ea typeface="Arial"/>
              <a:cs typeface="Arial"/>
              <a:sym typeface="Arial"/>
            </a:endParaRPr>
          </a:p>
          <a:p>
            <a:pPr indent="-319405" lvl="0" marL="457200" rtl="0" algn="l">
              <a:lnSpc>
                <a:spcPct val="95000"/>
              </a:lnSpc>
              <a:spcBef>
                <a:spcPts val="0"/>
              </a:spcBef>
              <a:spcAft>
                <a:spcPts val="0"/>
              </a:spcAft>
              <a:buSzPts val="1430"/>
              <a:buChar char="-"/>
            </a:pPr>
            <a:r>
              <a:rPr lang="en-GB" sz="1220">
                <a:latin typeface="Arial"/>
                <a:ea typeface="Arial"/>
                <a:cs typeface="Arial"/>
                <a:sym typeface="Arial"/>
              </a:rPr>
              <a:t>Example: </a:t>
            </a:r>
            <a:r>
              <a:rPr i="1" lang="en-GB" sz="1220">
                <a:latin typeface="Arial"/>
                <a:ea typeface="Arial"/>
                <a:cs typeface="Arial"/>
                <a:sym typeface="Arial"/>
              </a:rPr>
              <a:t>Ankylosing spondylitis, Psoriatic arthritis, Reactive arthritis, Enteropathic arthritis, Juvenile Idiopathic Arthritis</a:t>
            </a:r>
            <a:endParaRPr i="1" sz="1220">
              <a:latin typeface="Arial"/>
              <a:ea typeface="Arial"/>
              <a:cs typeface="Arial"/>
              <a:sym typeface="Arial"/>
            </a:endParaRPr>
          </a:p>
          <a:p>
            <a:pPr indent="0" lvl="0" marL="457200" rtl="0" algn="l">
              <a:lnSpc>
                <a:spcPct val="95000"/>
              </a:lnSpc>
              <a:spcBef>
                <a:spcPts val="0"/>
              </a:spcBef>
              <a:spcAft>
                <a:spcPts val="0"/>
              </a:spcAft>
              <a:buNone/>
            </a:pPr>
            <a:r>
              <a:t/>
            </a:r>
            <a:endParaRPr i="1" sz="1220">
              <a:latin typeface="Arial"/>
              <a:ea typeface="Arial"/>
              <a:cs typeface="Arial"/>
              <a:sym typeface="Arial"/>
            </a:endParaRPr>
          </a:p>
          <a:p>
            <a:pPr indent="-319405" lvl="0" marL="457200" rtl="0" algn="l">
              <a:lnSpc>
                <a:spcPct val="70000"/>
              </a:lnSpc>
              <a:spcBef>
                <a:spcPts val="800"/>
              </a:spcBef>
              <a:spcAft>
                <a:spcPts val="0"/>
              </a:spcAft>
              <a:buSzPts val="1430"/>
              <a:buChar char="-"/>
            </a:pPr>
            <a:r>
              <a:rPr lang="en-GB" sz="1430"/>
              <a:t>SPINEACHE</a:t>
            </a:r>
            <a:endParaRPr sz="1430"/>
          </a:p>
          <a:p>
            <a:pPr indent="0" lvl="0" marL="914400" rtl="0" algn="l">
              <a:lnSpc>
                <a:spcPct val="95000"/>
              </a:lnSpc>
              <a:spcBef>
                <a:spcPts val="0"/>
              </a:spcBef>
              <a:spcAft>
                <a:spcPts val="0"/>
              </a:spcAft>
              <a:buNone/>
            </a:pPr>
            <a:r>
              <a:rPr lang="en-GB" sz="1220">
                <a:latin typeface="Courier New"/>
                <a:ea typeface="Courier New"/>
                <a:cs typeface="Courier New"/>
                <a:sym typeface="Courier New"/>
              </a:rPr>
              <a:t>O </a:t>
            </a:r>
            <a:r>
              <a:rPr b="1" lang="en-GB" sz="1220">
                <a:latin typeface="Arial"/>
                <a:ea typeface="Arial"/>
                <a:cs typeface="Arial"/>
                <a:sym typeface="Arial"/>
              </a:rPr>
              <a:t>S</a:t>
            </a:r>
            <a:r>
              <a:rPr lang="en-GB" sz="1220">
                <a:latin typeface="Arial"/>
                <a:ea typeface="Arial"/>
                <a:cs typeface="Arial"/>
                <a:sym typeface="Arial"/>
              </a:rPr>
              <a:t>ausage digit (dactylitis)</a:t>
            </a:r>
            <a:endParaRPr sz="1220">
              <a:latin typeface="Arial"/>
              <a:ea typeface="Arial"/>
              <a:cs typeface="Arial"/>
              <a:sym typeface="Arial"/>
            </a:endParaRPr>
          </a:p>
          <a:p>
            <a:pPr indent="457200" lvl="0" marL="457200" rtl="0" algn="l">
              <a:lnSpc>
                <a:spcPct val="95000"/>
              </a:lnSpc>
              <a:spcBef>
                <a:spcPts val="0"/>
              </a:spcBef>
              <a:spcAft>
                <a:spcPts val="0"/>
              </a:spcAft>
              <a:buNone/>
            </a:pPr>
            <a:r>
              <a:rPr lang="en-GB" sz="1220">
                <a:latin typeface="Courier New"/>
                <a:ea typeface="Courier New"/>
                <a:cs typeface="Courier New"/>
                <a:sym typeface="Courier New"/>
              </a:rPr>
              <a:t>O </a:t>
            </a:r>
            <a:r>
              <a:rPr b="1" lang="en-GB" sz="1220">
                <a:latin typeface="Arial"/>
                <a:ea typeface="Arial"/>
                <a:cs typeface="Arial"/>
                <a:sym typeface="Arial"/>
              </a:rPr>
              <a:t>P</a:t>
            </a:r>
            <a:r>
              <a:rPr lang="en-GB" sz="1220">
                <a:latin typeface="Arial"/>
                <a:ea typeface="Arial"/>
                <a:cs typeface="Arial"/>
                <a:sym typeface="Arial"/>
              </a:rPr>
              <a:t>soriasis</a:t>
            </a:r>
            <a:endParaRPr sz="1220">
              <a:latin typeface="Arial"/>
              <a:ea typeface="Arial"/>
              <a:cs typeface="Arial"/>
              <a:sym typeface="Arial"/>
            </a:endParaRPr>
          </a:p>
          <a:p>
            <a:pPr indent="457200" lvl="0" marL="457200" rtl="0" algn="l">
              <a:lnSpc>
                <a:spcPct val="95000"/>
              </a:lnSpc>
              <a:spcBef>
                <a:spcPts val="0"/>
              </a:spcBef>
              <a:spcAft>
                <a:spcPts val="0"/>
              </a:spcAft>
              <a:buNone/>
            </a:pPr>
            <a:r>
              <a:rPr lang="en-GB" sz="1220">
                <a:latin typeface="Courier New"/>
                <a:ea typeface="Courier New"/>
                <a:cs typeface="Courier New"/>
                <a:sym typeface="Courier New"/>
              </a:rPr>
              <a:t>O</a:t>
            </a:r>
            <a:r>
              <a:rPr lang="en-GB" sz="1220">
                <a:latin typeface="Courier New"/>
                <a:ea typeface="Courier New"/>
                <a:cs typeface="Courier New"/>
                <a:sym typeface="Courier New"/>
              </a:rPr>
              <a:t> </a:t>
            </a:r>
            <a:r>
              <a:rPr b="1" lang="en-GB" sz="1220">
                <a:latin typeface="Arial"/>
                <a:ea typeface="Arial"/>
                <a:cs typeface="Arial"/>
                <a:sym typeface="Arial"/>
              </a:rPr>
              <a:t>I</a:t>
            </a:r>
            <a:r>
              <a:rPr lang="en-GB" sz="1220">
                <a:latin typeface="Arial"/>
                <a:ea typeface="Arial"/>
                <a:cs typeface="Arial"/>
                <a:sym typeface="Arial"/>
              </a:rPr>
              <a:t>nflammatory</a:t>
            </a:r>
            <a:r>
              <a:rPr lang="en-GB" sz="1220">
                <a:latin typeface="Arial"/>
                <a:ea typeface="Arial"/>
                <a:cs typeface="Arial"/>
                <a:sym typeface="Arial"/>
              </a:rPr>
              <a:t> back pain</a:t>
            </a:r>
            <a:endParaRPr sz="1220">
              <a:latin typeface="Arial"/>
              <a:ea typeface="Arial"/>
              <a:cs typeface="Arial"/>
              <a:sym typeface="Arial"/>
            </a:endParaRPr>
          </a:p>
          <a:p>
            <a:pPr indent="457200" lvl="0" marL="457200" rtl="0" algn="l">
              <a:lnSpc>
                <a:spcPct val="95000"/>
              </a:lnSpc>
              <a:spcBef>
                <a:spcPts val="0"/>
              </a:spcBef>
              <a:spcAft>
                <a:spcPts val="0"/>
              </a:spcAft>
              <a:buNone/>
            </a:pPr>
            <a:r>
              <a:rPr lang="en-GB" sz="1220">
                <a:latin typeface="Courier New"/>
                <a:ea typeface="Courier New"/>
                <a:cs typeface="Courier New"/>
                <a:sym typeface="Courier New"/>
              </a:rPr>
              <a:t>O </a:t>
            </a:r>
            <a:r>
              <a:rPr b="1" lang="en-GB" sz="1220">
                <a:latin typeface="Arial"/>
                <a:ea typeface="Arial"/>
                <a:cs typeface="Arial"/>
                <a:sym typeface="Arial"/>
              </a:rPr>
              <a:t>N</a:t>
            </a:r>
            <a:r>
              <a:rPr lang="en-GB" sz="1220">
                <a:latin typeface="Arial"/>
                <a:ea typeface="Arial"/>
                <a:cs typeface="Arial"/>
                <a:sym typeface="Arial"/>
              </a:rPr>
              <a:t>SAID → good response</a:t>
            </a:r>
            <a:endParaRPr sz="1220">
              <a:latin typeface="Arial"/>
              <a:ea typeface="Arial"/>
              <a:cs typeface="Arial"/>
              <a:sym typeface="Arial"/>
            </a:endParaRPr>
          </a:p>
          <a:p>
            <a:pPr indent="457200" lvl="0" marL="457200" rtl="0" algn="l">
              <a:lnSpc>
                <a:spcPct val="95000"/>
              </a:lnSpc>
              <a:spcBef>
                <a:spcPts val="0"/>
              </a:spcBef>
              <a:spcAft>
                <a:spcPts val="0"/>
              </a:spcAft>
              <a:buNone/>
            </a:pPr>
            <a:r>
              <a:rPr lang="en-GB" sz="1220">
                <a:latin typeface="Courier New"/>
                <a:ea typeface="Courier New"/>
                <a:cs typeface="Courier New"/>
                <a:sym typeface="Courier New"/>
              </a:rPr>
              <a:t>O </a:t>
            </a:r>
            <a:r>
              <a:rPr b="1" lang="en-GB" sz="1220">
                <a:latin typeface="Arial"/>
                <a:ea typeface="Arial"/>
                <a:cs typeface="Arial"/>
                <a:sym typeface="Arial"/>
              </a:rPr>
              <a:t>E</a:t>
            </a:r>
            <a:r>
              <a:rPr lang="en-GB" sz="1220">
                <a:latin typeface="Arial"/>
                <a:ea typeface="Arial"/>
                <a:cs typeface="Arial"/>
                <a:sym typeface="Arial"/>
              </a:rPr>
              <a:t>nthesitis (heel)</a:t>
            </a:r>
            <a:endParaRPr sz="1220">
              <a:latin typeface="Arial"/>
              <a:ea typeface="Arial"/>
              <a:cs typeface="Arial"/>
              <a:sym typeface="Arial"/>
            </a:endParaRPr>
          </a:p>
          <a:p>
            <a:pPr indent="457200" lvl="0" marL="457200" rtl="0" algn="l">
              <a:lnSpc>
                <a:spcPct val="95000"/>
              </a:lnSpc>
              <a:spcBef>
                <a:spcPts val="0"/>
              </a:spcBef>
              <a:spcAft>
                <a:spcPts val="0"/>
              </a:spcAft>
              <a:buNone/>
            </a:pPr>
            <a:r>
              <a:rPr lang="en-GB" sz="1220">
                <a:latin typeface="Courier New"/>
                <a:ea typeface="Courier New"/>
                <a:cs typeface="Courier New"/>
                <a:sym typeface="Courier New"/>
              </a:rPr>
              <a:t>O </a:t>
            </a:r>
            <a:r>
              <a:rPr b="1" lang="en-GB" sz="1220">
                <a:latin typeface="Arial"/>
                <a:ea typeface="Arial"/>
                <a:cs typeface="Arial"/>
                <a:sym typeface="Arial"/>
              </a:rPr>
              <a:t>A</a:t>
            </a:r>
            <a:r>
              <a:rPr lang="en-GB" sz="1220">
                <a:latin typeface="Arial"/>
                <a:ea typeface="Arial"/>
                <a:cs typeface="Arial"/>
                <a:sym typeface="Arial"/>
              </a:rPr>
              <a:t>rthritis</a:t>
            </a:r>
            <a:endParaRPr sz="1220">
              <a:latin typeface="Arial"/>
              <a:ea typeface="Arial"/>
              <a:cs typeface="Arial"/>
              <a:sym typeface="Arial"/>
            </a:endParaRPr>
          </a:p>
          <a:p>
            <a:pPr indent="457200" lvl="0" marL="457200" rtl="0" algn="l">
              <a:lnSpc>
                <a:spcPct val="95000"/>
              </a:lnSpc>
              <a:spcBef>
                <a:spcPts val="0"/>
              </a:spcBef>
              <a:spcAft>
                <a:spcPts val="0"/>
              </a:spcAft>
              <a:buNone/>
            </a:pPr>
            <a:r>
              <a:rPr lang="en-GB" sz="1220">
                <a:latin typeface="Courier New"/>
                <a:ea typeface="Courier New"/>
                <a:cs typeface="Courier New"/>
                <a:sym typeface="Courier New"/>
              </a:rPr>
              <a:t>O </a:t>
            </a:r>
            <a:r>
              <a:rPr b="1" lang="en-GB" sz="1220">
                <a:latin typeface="Arial"/>
                <a:ea typeface="Arial"/>
                <a:cs typeface="Arial"/>
                <a:sym typeface="Arial"/>
              </a:rPr>
              <a:t>C</a:t>
            </a:r>
            <a:r>
              <a:rPr lang="en-GB" sz="1220">
                <a:latin typeface="Arial"/>
                <a:ea typeface="Arial"/>
                <a:cs typeface="Arial"/>
                <a:sym typeface="Arial"/>
              </a:rPr>
              <a:t>rohn’s/ colitis/ elevated CRP (can be normal)</a:t>
            </a:r>
            <a:endParaRPr sz="1220">
              <a:latin typeface="Arial"/>
              <a:ea typeface="Arial"/>
              <a:cs typeface="Arial"/>
              <a:sym typeface="Arial"/>
            </a:endParaRPr>
          </a:p>
          <a:p>
            <a:pPr indent="457200" lvl="0" marL="457200" rtl="0" algn="l">
              <a:lnSpc>
                <a:spcPct val="95000"/>
              </a:lnSpc>
              <a:spcBef>
                <a:spcPts val="0"/>
              </a:spcBef>
              <a:spcAft>
                <a:spcPts val="0"/>
              </a:spcAft>
              <a:buNone/>
            </a:pPr>
            <a:r>
              <a:rPr lang="en-GB" sz="1220">
                <a:latin typeface="Courier New"/>
                <a:ea typeface="Courier New"/>
                <a:cs typeface="Courier New"/>
                <a:sym typeface="Courier New"/>
              </a:rPr>
              <a:t>O </a:t>
            </a:r>
            <a:r>
              <a:rPr b="1" lang="en-GB" sz="1220">
                <a:latin typeface="Arial"/>
                <a:ea typeface="Arial"/>
                <a:cs typeface="Arial"/>
                <a:sym typeface="Arial"/>
              </a:rPr>
              <a:t>H</a:t>
            </a:r>
            <a:r>
              <a:rPr lang="en-GB" sz="1220">
                <a:latin typeface="Arial"/>
                <a:ea typeface="Arial"/>
                <a:cs typeface="Arial"/>
                <a:sym typeface="Arial"/>
              </a:rPr>
              <a:t>LA B27</a:t>
            </a:r>
            <a:endParaRPr sz="1220">
              <a:latin typeface="Arial"/>
              <a:ea typeface="Arial"/>
              <a:cs typeface="Arial"/>
              <a:sym typeface="Arial"/>
            </a:endParaRPr>
          </a:p>
          <a:p>
            <a:pPr indent="0" lvl="0" marL="914400" rtl="0" algn="l">
              <a:lnSpc>
                <a:spcPct val="95000"/>
              </a:lnSpc>
              <a:spcBef>
                <a:spcPts val="0"/>
              </a:spcBef>
              <a:spcAft>
                <a:spcPts val="0"/>
              </a:spcAft>
              <a:buNone/>
            </a:pPr>
            <a:r>
              <a:rPr lang="en-GB" sz="1220">
                <a:latin typeface="Courier New"/>
                <a:ea typeface="Courier New"/>
                <a:cs typeface="Courier New"/>
                <a:sym typeface="Courier New"/>
              </a:rPr>
              <a:t>O </a:t>
            </a:r>
            <a:r>
              <a:rPr b="1" lang="en-GB" sz="1220">
                <a:latin typeface="Arial"/>
                <a:ea typeface="Arial"/>
                <a:cs typeface="Arial"/>
                <a:sym typeface="Arial"/>
              </a:rPr>
              <a:t>E</a:t>
            </a:r>
            <a:r>
              <a:rPr lang="en-GB" sz="1220">
                <a:latin typeface="Arial"/>
                <a:ea typeface="Arial"/>
                <a:cs typeface="Arial"/>
                <a:sym typeface="Arial"/>
              </a:rPr>
              <a:t>ye (uveitis)</a:t>
            </a:r>
            <a:endParaRPr sz="1220">
              <a:latin typeface="Arial"/>
              <a:ea typeface="Arial"/>
              <a:cs typeface="Arial"/>
              <a:sym typeface="Arial"/>
            </a:endParaRPr>
          </a:p>
          <a:p>
            <a:pPr indent="0" lvl="0" marL="457200" rtl="0" algn="l">
              <a:lnSpc>
                <a:spcPct val="70000"/>
              </a:lnSpc>
              <a:spcBef>
                <a:spcPts val="800"/>
              </a:spcBef>
              <a:spcAft>
                <a:spcPts val="0"/>
              </a:spcAft>
              <a:buSzPts val="770"/>
              <a:buNone/>
            </a:pPr>
            <a:r>
              <a:t/>
            </a:r>
            <a:endParaRPr sz="1330"/>
          </a:p>
        </p:txBody>
      </p:sp>
      <p:sp>
        <p:nvSpPr>
          <p:cNvPr id="314" name="Google Shape;314;p51"/>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Spondyloarthropathy (SPINEACHE)</a:t>
            </a:r>
            <a:endParaRPr sz="4400">
              <a:solidFill>
                <a:srgbClr val="FFFFFF"/>
              </a:solidFill>
              <a:latin typeface="Calibri"/>
              <a:ea typeface="Calibri"/>
              <a:cs typeface="Calibri"/>
              <a:sym typeface="Calibri"/>
            </a:endParaRPr>
          </a:p>
        </p:txBody>
      </p:sp>
      <p:pic>
        <p:nvPicPr>
          <p:cNvPr id="315" name="Google Shape;315;p51"/>
          <p:cNvPicPr preferRelativeResize="0"/>
          <p:nvPr/>
        </p:nvPicPr>
        <p:blipFill>
          <a:blip r:embed="rId3">
            <a:alphaModFix/>
          </a:blip>
          <a:stretch>
            <a:fillRect/>
          </a:stretch>
        </p:blipFill>
        <p:spPr>
          <a:xfrm>
            <a:off x="5309575" y="2316125"/>
            <a:ext cx="1610500" cy="1217225"/>
          </a:xfrm>
          <a:prstGeom prst="rect">
            <a:avLst/>
          </a:prstGeom>
          <a:noFill/>
          <a:ln>
            <a:noFill/>
          </a:ln>
        </p:spPr>
      </p:pic>
      <p:pic>
        <p:nvPicPr>
          <p:cNvPr id="316" name="Google Shape;316;p51"/>
          <p:cNvPicPr preferRelativeResize="0"/>
          <p:nvPr/>
        </p:nvPicPr>
        <p:blipFill>
          <a:blip r:embed="rId4">
            <a:alphaModFix/>
          </a:blip>
          <a:stretch>
            <a:fillRect/>
          </a:stretch>
        </p:blipFill>
        <p:spPr>
          <a:xfrm>
            <a:off x="5309575" y="3698500"/>
            <a:ext cx="1671875" cy="936250"/>
          </a:xfrm>
          <a:prstGeom prst="rect">
            <a:avLst/>
          </a:prstGeom>
          <a:noFill/>
          <a:ln>
            <a:noFill/>
          </a:ln>
        </p:spPr>
      </p:pic>
      <p:pic>
        <p:nvPicPr>
          <p:cNvPr id="317" name="Google Shape;317;p51"/>
          <p:cNvPicPr preferRelativeResize="0"/>
          <p:nvPr/>
        </p:nvPicPr>
        <p:blipFill>
          <a:blip r:embed="rId5">
            <a:alphaModFix/>
          </a:blip>
          <a:stretch>
            <a:fillRect/>
          </a:stretch>
        </p:blipFill>
        <p:spPr>
          <a:xfrm>
            <a:off x="7206674" y="2290411"/>
            <a:ext cx="1671876" cy="1268663"/>
          </a:xfrm>
          <a:prstGeom prst="rect">
            <a:avLst/>
          </a:prstGeom>
          <a:noFill/>
          <a:ln>
            <a:noFill/>
          </a:ln>
        </p:spPr>
      </p:pic>
      <p:pic>
        <p:nvPicPr>
          <p:cNvPr id="318" name="Google Shape;318;p51"/>
          <p:cNvPicPr preferRelativeResize="0"/>
          <p:nvPr/>
        </p:nvPicPr>
        <p:blipFill>
          <a:blip r:embed="rId6">
            <a:alphaModFix/>
          </a:blip>
          <a:stretch>
            <a:fillRect/>
          </a:stretch>
        </p:blipFill>
        <p:spPr>
          <a:xfrm>
            <a:off x="7206666" y="3747000"/>
            <a:ext cx="1831083" cy="1217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52"/>
          <p:cNvSpPr txBox="1"/>
          <p:nvPr>
            <p:ph idx="1" type="body"/>
          </p:nvPr>
        </p:nvSpPr>
        <p:spPr>
          <a:xfrm>
            <a:off x="149050" y="1281050"/>
            <a:ext cx="8367000" cy="3263400"/>
          </a:xfrm>
          <a:prstGeom prst="rect">
            <a:avLst/>
          </a:prstGeom>
        </p:spPr>
        <p:txBody>
          <a:bodyPr anchorCtr="0" anchor="t" bIns="34275" lIns="68575" spcFirstLastPara="1" rIns="68575" wrap="square" tIns="34275">
            <a:noAutofit/>
          </a:bodyPr>
          <a:lstStyle/>
          <a:p>
            <a:pPr indent="-323850" lvl="0" marL="457200" rtl="0" algn="l">
              <a:lnSpc>
                <a:spcPct val="115000"/>
              </a:lnSpc>
              <a:spcBef>
                <a:spcPts val="0"/>
              </a:spcBef>
              <a:spcAft>
                <a:spcPts val="0"/>
              </a:spcAft>
              <a:buSzPts val="1500"/>
              <a:buChar char="-"/>
            </a:pPr>
            <a:r>
              <a:rPr lang="en-GB" sz="1500" u="sng"/>
              <a:t>Definition and Pathophysiology</a:t>
            </a:r>
            <a:endParaRPr sz="1500" u="sng"/>
          </a:p>
          <a:p>
            <a:pPr indent="457200" lvl="0" marL="457200" rtl="0" algn="l">
              <a:lnSpc>
                <a:spcPct val="115000"/>
              </a:lnSpc>
              <a:spcBef>
                <a:spcPts val="0"/>
              </a:spcBef>
              <a:spcAft>
                <a:spcPts val="0"/>
              </a:spcAft>
              <a:buNone/>
            </a:pPr>
            <a:r>
              <a:rPr lang="en-GB" sz="1500">
                <a:latin typeface="Arial"/>
                <a:ea typeface="Arial"/>
                <a:cs typeface="Arial"/>
                <a:sym typeface="Arial"/>
              </a:rPr>
              <a:t>•</a:t>
            </a:r>
            <a:r>
              <a:rPr lang="en-GB" sz="1500">
                <a:highlight>
                  <a:srgbClr val="FFFF00"/>
                </a:highlight>
              </a:rPr>
              <a:t>HLA B27 serotype positive</a:t>
            </a:r>
            <a:endParaRPr sz="1500">
              <a:highlight>
                <a:srgbClr val="FFFF00"/>
              </a:highlight>
            </a:endParaRPr>
          </a:p>
          <a:p>
            <a:pPr indent="457200" lvl="0" marL="457200" rtl="0" algn="l">
              <a:lnSpc>
                <a:spcPct val="115000"/>
              </a:lnSpc>
              <a:spcBef>
                <a:spcPts val="0"/>
              </a:spcBef>
              <a:spcAft>
                <a:spcPts val="0"/>
              </a:spcAft>
              <a:buNone/>
            </a:pPr>
            <a:r>
              <a:rPr lang="en-GB" sz="1500">
                <a:latin typeface="Arial"/>
                <a:ea typeface="Arial"/>
                <a:cs typeface="Arial"/>
                <a:sym typeface="Arial"/>
              </a:rPr>
              <a:t>•</a:t>
            </a:r>
            <a:r>
              <a:rPr lang="en-GB" sz="1500"/>
              <a:t>Autoimmune process </a:t>
            </a:r>
            <a:endParaRPr sz="1500"/>
          </a:p>
          <a:p>
            <a:pPr indent="457200" lvl="0" marL="457200" rtl="0" algn="l">
              <a:lnSpc>
                <a:spcPct val="115000"/>
              </a:lnSpc>
              <a:spcBef>
                <a:spcPts val="0"/>
              </a:spcBef>
              <a:spcAft>
                <a:spcPts val="0"/>
              </a:spcAft>
              <a:buNone/>
            </a:pPr>
            <a:r>
              <a:rPr lang="en-GB" sz="1500">
                <a:latin typeface="Arial"/>
                <a:ea typeface="Arial"/>
                <a:cs typeface="Arial"/>
                <a:sym typeface="Arial"/>
              </a:rPr>
              <a:t>•</a:t>
            </a:r>
            <a:r>
              <a:rPr lang="en-GB" sz="1500"/>
              <a:t>Causing inflammation, bone erosion and syndesmophyte formation (this is bony growth inside a ligament)</a:t>
            </a:r>
            <a:endParaRPr sz="1500"/>
          </a:p>
          <a:p>
            <a:pPr indent="-323850" lvl="0" marL="457200" rtl="0" algn="l">
              <a:lnSpc>
                <a:spcPct val="115000"/>
              </a:lnSpc>
              <a:spcBef>
                <a:spcPts val="0"/>
              </a:spcBef>
              <a:spcAft>
                <a:spcPts val="0"/>
              </a:spcAft>
              <a:buSzPts val="1500"/>
              <a:buChar char="-"/>
            </a:pPr>
            <a:r>
              <a:rPr lang="en-GB" sz="1500" u="sng"/>
              <a:t>Classic patient</a:t>
            </a:r>
            <a:endParaRPr sz="1500" u="sng"/>
          </a:p>
          <a:p>
            <a:pPr indent="0" lvl="0" marL="914400" rtl="0" algn="l">
              <a:lnSpc>
                <a:spcPct val="115000"/>
              </a:lnSpc>
              <a:spcBef>
                <a:spcPts val="0"/>
              </a:spcBef>
              <a:spcAft>
                <a:spcPts val="0"/>
              </a:spcAft>
              <a:buNone/>
            </a:pPr>
            <a:r>
              <a:rPr lang="en-GB" sz="1500">
                <a:latin typeface="Arial"/>
                <a:ea typeface="Arial"/>
                <a:cs typeface="Arial"/>
                <a:sym typeface="Arial"/>
              </a:rPr>
              <a:t>•</a:t>
            </a:r>
            <a:r>
              <a:rPr lang="en-GB" sz="1500"/>
              <a:t>Young man with back pain and stiffness worse at night</a:t>
            </a:r>
            <a:endParaRPr sz="1500"/>
          </a:p>
          <a:p>
            <a:pPr indent="-323850" lvl="0" marL="457200" rtl="0" algn="l">
              <a:lnSpc>
                <a:spcPct val="115000"/>
              </a:lnSpc>
              <a:spcBef>
                <a:spcPts val="0"/>
              </a:spcBef>
              <a:spcAft>
                <a:spcPts val="0"/>
              </a:spcAft>
              <a:buSzPts val="1500"/>
              <a:buChar char="-"/>
            </a:pPr>
            <a:r>
              <a:rPr lang="en-GB" sz="1500" u="sng"/>
              <a:t>Presentation</a:t>
            </a:r>
            <a:endParaRPr sz="1500" u="sng"/>
          </a:p>
          <a:p>
            <a:pPr indent="457200" lvl="0" marL="457200" rtl="0" algn="l">
              <a:lnSpc>
                <a:spcPct val="115000"/>
              </a:lnSpc>
              <a:spcBef>
                <a:spcPts val="0"/>
              </a:spcBef>
              <a:spcAft>
                <a:spcPts val="0"/>
              </a:spcAft>
              <a:buNone/>
            </a:pPr>
            <a:r>
              <a:rPr lang="en-GB" sz="1500">
                <a:latin typeface="Arial"/>
                <a:ea typeface="Arial"/>
                <a:cs typeface="Arial"/>
                <a:sym typeface="Arial"/>
              </a:rPr>
              <a:t>•</a:t>
            </a:r>
            <a:r>
              <a:rPr lang="en-GB" sz="1500"/>
              <a:t>Spine and sacroiliac pain – worse at night and eases with activity</a:t>
            </a:r>
            <a:endParaRPr sz="1500"/>
          </a:p>
          <a:p>
            <a:pPr indent="457200" lvl="0" marL="457200" rtl="0" algn="l">
              <a:lnSpc>
                <a:spcPct val="115000"/>
              </a:lnSpc>
              <a:spcBef>
                <a:spcPts val="0"/>
              </a:spcBef>
              <a:spcAft>
                <a:spcPts val="0"/>
              </a:spcAft>
              <a:buNone/>
            </a:pPr>
            <a:r>
              <a:rPr lang="en-GB" sz="1500">
                <a:latin typeface="Arial"/>
                <a:ea typeface="Arial"/>
                <a:cs typeface="Arial"/>
                <a:sym typeface="Arial"/>
              </a:rPr>
              <a:t>•</a:t>
            </a:r>
            <a:r>
              <a:rPr lang="en-GB" sz="1500"/>
              <a:t>Reduced spinal movement – especially loss of lumbar flexion</a:t>
            </a:r>
            <a:endParaRPr sz="1500"/>
          </a:p>
          <a:p>
            <a:pPr indent="457200" lvl="0" marL="457200" rtl="0" algn="l">
              <a:lnSpc>
                <a:spcPct val="115000"/>
              </a:lnSpc>
              <a:spcBef>
                <a:spcPts val="0"/>
              </a:spcBef>
              <a:spcAft>
                <a:spcPts val="0"/>
              </a:spcAft>
              <a:buNone/>
            </a:pPr>
            <a:r>
              <a:rPr lang="en-GB" sz="1500">
                <a:latin typeface="Arial"/>
                <a:ea typeface="Arial"/>
                <a:cs typeface="Arial"/>
                <a:sym typeface="Arial"/>
              </a:rPr>
              <a:t>•</a:t>
            </a:r>
            <a:r>
              <a:rPr lang="en-GB" sz="1500"/>
              <a:t>Peripheral arthritis and dactylitis</a:t>
            </a:r>
            <a:endParaRPr sz="1500"/>
          </a:p>
          <a:p>
            <a:pPr indent="457200" lvl="0" marL="457200" rtl="0" algn="l">
              <a:lnSpc>
                <a:spcPct val="115000"/>
              </a:lnSpc>
              <a:spcBef>
                <a:spcPts val="0"/>
              </a:spcBef>
              <a:spcAft>
                <a:spcPts val="0"/>
              </a:spcAft>
              <a:buNone/>
            </a:pPr>
            <a:r>
              <a:rPr lang="en-GB" sz="1500">
                <a:latin typeface="Arial"/>
                <a:ea typeface="Arial"/>
                <a:cs typeface="Arial"/>
                <a:sym typeface="Arial"/>
              </a:rPr>
              <a:t>•</a:t>
            </a:r>
            <a:r>
              <a:rPr lang="en-GB" sz="1500"/>
              <a:t>Asymmetrical peripheral joint pain</a:t>
            </a:r>
            <a:endParaRPr sz="1500"/>
          </a:p>
          <a:p>
            <a:pPr indent="457200" lvl="0" marL="457200" rtl="0" algn="l">
              <a:lnSpc>
                <a:spcPct val="115000"/>
              </a:lnSpc>
              <a:spcBef>
                <a:spcPts val="0"/>
              </a:spcBef>
              <a:spcAft>
                <a:spcPts val="0"/>
              </a:spcAft>
              <a:buNone/>
            </a:pPr>
            <a:r>
              <a:rPr lang="en-GB" sz="1500">
                <a:latin typeface="Arial"/>
                <a:ea typeface="Arial"/>
                <a:cs typeface="Arial"/>
                <a:sym typeface="Arial"/>
              </a:rPr>
              <a:t>•</a:t>
            </a:r>
            <a:r>
              <a:rPr lang="en-GB" sz="1500"/>
              <a:t>Pain across costochondral joints</a:t>
            </a:r>
            <a:endParaRPr sz="1500"/>
          </a:p>
          <a:p>
            <a:pPr indent="-317500" lvl="0" marL="457200" rtl="0" algn="l">
              <a:lnSpc>
                <a:spcPct val="70000"/>
              </a:lnSpc>
              <a:spcBef>
                <a:spcPts val="800"/>
              </a:spcBef>
              <a:spcAft>
                <a:spcPts val="0"/>
              </a:spcAft>
              <a:buSzPts val="1400"/>
              <a:buFont typeface="Arial"/>
              <a:buChar char="-"/>
            </a:pPr>
            <a:r>
              <a:t/>
            </a:r>
            <a:endParaRPr sz="1400">
              <a:latin typeface="Arial"/>
              <a:ea typeface="Arial"/>
              <a:cs typeface="Arial"/>
              <a:sym typeface="Arial"/>
            </a:endParaRPr>
          </a:p>
        </p:txBody>
      </p:sp>
      <p:sp>
        <p:nvSpPr>
          <p:cNvPr id="324" name="Google Shape;324;p52"/>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Ankylosing Spondylitis</a:t>
            </a:r>
            <a:endParaRPr sz="4400">
              <a:solidFill>
                <a:srgbClr val="FFFFF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3"/>
          <p:cNvSpPr txBox="1"/>
          <p:nvPr>
            <p:ph idx="1" type="body"/>
          </p:nvPr>
        </p:nvSpPr>
        <p:spPr>
          <a:xfrm>
            <a:off x="149050" y="1281050"/>
            <a:ext cx="5537400" cy="3862500"/>
          </a:xfrm>
          <a:prstGeom prst="rect">
            <a:avLst/>
          </a:prstGeom>
        </p:spPr>
        <p:txBody>
          <a:bodyPr anchorCtr="0" anchor="t" bIns="34275" lIns="68575" spcFirstLastPara="1" rIns="68575" wrap="square" tIns="34275">
            <a:noAutofit/>
          </a:bodyPr>
          <a:lstStyle/>
          <a:p>
            <a:pPr indent="-317500" lvl="0" marL="457200" rtl="0" algn="l">
              <a:lnSpc>
                <a:spcPct val="115000"/>
              </a:lnSpc>
              <a:spcBef>
                <a:spcPts val="0"/>
              </a:spcBef>
              <a:spcAft>
                <a:spcPts val="0"/>
              </a:spcAft>
              <a:buSzPts val="1400"/>
              <a:buFont typeface="Calibri"/>
              <a:buChar char="-"/>
            </a:pPr>
            <a:r>
              <a:rPr lang="en-GB" sz="1400" u="sng"/>
              <a:t>Treatment</a:t>
            </a:r>
            <a:endParaRPr sz="1400" u="sng"/>
          </a:p>
          <a:p>
            <a:pPr indent="0" lvl="0" marL="457200" rtl="0" algn="l">
              <a:lnSpc>
                <a:spcPct val="115000"/>
              </a:lnSpc>
              <a:spcBef>
                <a:spcPts val="0"/>
              </a:spcBef>
              <a:spcAft>
                <a:spcPts val="0"/>
              </a:spcAft>
              <a:buNone/>
            </a:pPr>
            <a:r>
              <a:rPr lang="en-GB" sz="1400"/>
              <a:t>Physiotherapy, exercise</a:t>
            </a:r>
            <a:endParaRPr sz="1400"/>
          </a:p>
          <a:p>
            <a:pPr indent="-317500" lvl="0" marL="457200" rtl="0" algn="l">
              <a:lnSpc>
                <a:spcPct val="115000"/>
              </a:lnSpc>
              <a:spcBef>
                <a:spcPts val="0"/>
              </a:spcBef>
              <a:spcAft>
                <a:spcPts val="0"/>
              </a:spcAft>
              <a:buSzPts val="1400"/>
              <a:buFont typeface="Calibri"/>
              <a:buChar char="-"/>
            </a:pPr>
            <a:r>
              <a:rPr lang="en-GB" sz="1400"/>
              <a:t>Medical:</a:t>
            </a:r>
            <a:endParaRPr sz="1400"/>
          </a:p>
          <a:p>
            <a:pPr indent="0" lvl="0" marL="457200" rtl="0" algn="l">
              <a:lnSpc>
                <a:spcPct val="115000"/>
              </a:lnSpc>
              <a:spcBef>
                <a:spcPts val="0"/>
              </a:spcBef>
              <a:spcAft>
                <a:spcPts val="0"/>
              </a:spcAft>
              <a:buNone/>
            </a:pPr>
            <a:r>
              <a:rPr lang="en-GB" sz="1400"/>
              <a:t>•1</a:t>
            </a:r>
            <a:r>
              <a:rPr baseline="30000" lang="en-GB" sz="1400"/>
              <a:t>st</a:t>
            </a:r>
            <a:r>
              <a:rPr lang="en-GB" sz="1400"/>
              <a:t> line - NSAIDs</a:t>
            </a:r>
            <a:endParaRPr sz="1400"/>
          </a:p>
          <a:p>
            <a:pPr indent="0" lvl="0" marL="457200" rtl="0" algn="l">
              <a:lnSpc>
                <a:spcPct val="115000"/>
              </a:lnSpc>
              <a:spcBef>
                <a:spcPts val="0"/>
              </a:spcBef>
              <a:spcAft>
                <a:spcPts val="0"/>
              </a:spcAft>
              <a:buNone/>
            </a:pPr>
            <a:r>
              <a:rPr lang="en-GB" sz="1400"/>
              <a:t>•2</a:t>
            </a:r>
            <a:r>
              <a:rPr baseline="30000" lang="en-GB" sz="1400"/>
              <a:t>nd</a:t>
            </a:r>
            <a:r>
              <a:rPr lang="en-GB" sz="1400"/>
              <a:t> line – anti-TNF biologics e.g. adalimumab or etanercept</a:t>
            </a:r>
            <a:endParaRPr sz="1400"/>
          </a:p>
          <a:p>
            <a:pPr indent="0" lvl="0" marL="457200" rtl="0" algn="l">
              <a:lnSpc>
                <a:spcPct val="115000"/>
              </a:lnSpc>
              <a:spcBef>
                <a:spcPts val="0"/>
              </a:spcBef>
              <a:spcAft>
                <a:spcPts val="0"/>
              </a:spcAft>
              <a:buNone/>
            </a:pPr>
            <a:r>
              <a:rPr lang="en-GB" sz="1400"/>
              <a:t>•3</a:t>
            </a:r>
            <a:r>
              <a:rPr baseline="30000" lang="en-GB" sz="1400"/>
              <a:t>rd</a:t>
            </a:r>
            <a:r>
              <a:rPr lang="en-GB" sz="1400"/>
              <a:t> line - IL-7 biologics e.g. secukinumab</a:t>
            </a:r>
            <a:endParaRPr sz="1400"/>
          </a:p>
          <a:p>
            <a:pPr indent="0" lvl="0" marL="457200" rtl="0" algn="l">
              <a:lnSpc>
                <a:spcPct val="115000"/>
              </a:lnSpc>
              <a:spcBef>
                <a:spcPts val="0"/>
              </a:spcBef>
              <a:spcAft>
                <a:spcPts val="0"/>
              </a:spcAft>
              <a:buNone/>
            </a:pPr>
            <a:r>
              <a:rPr lang="en-GB" sz="1400"/>
              <a:t>* There is no role for DMARDs in AS.</a:t>
            </a:r>
            <a:endParaRPr sz="1400"/>
          </a:p>
          <a:p>
            <a:pPr indent="-317500" lvl="0" marL="457200" rtl="0" algn="l">
              <a:lnSpc>
                <a:spcPct val="115000"/>
              </a:lnSpc>
              <a:spcBef>
                <a:spcPts val="0"/>
              </a:spcBef>
              <a:spcAft>
                <a:spcPts val="0"/>
              </a:spcAft>
              <a:buSzPts val="1400"/>
              <a:buFont typeface="Calibri"/>
              <a:buChar char="-"/>
            </a:pPr>
            <a:r>
              <a:rPr lang="en-GB" sz="1400" u="sng"/>
              <a:t>Tests</a:t>
            </a:r>
            <a:endParaRPr sz="1400" u="sng"/>
          </a:p>
          <a:p>
            <a:pPr indent="0" lvl="0" marL="457200" rtl="0" algn="l">
              <a:lnSpc>
                <a:spcPct val="115000"/>
              </a:lnSpc>
              <a:spcBef>
                <a:spcPts val="0"/>
              </a:spcBef>
              <a:spcAft>
                <a:spcPts val="0"/>
              </a:spcAft>
              <a:buNone/>
            </a:pPr>
            <a:r>
              <a:rPr lang="en-GB" sz="1400"/>
              <a:t>•Xray spine</a:t>
            </a:r>
            <a:endParaRPr sz="1400"/>
          </a:p>
          <a:p>
            <a:pPr indent="0" lvl="0" marL="457200" rtl="0" algn="l">
              <a:lnSpc>
                <a:spcPct val="115000"/>
              </a:lnSpc>
              <a:spcBef>
                <a:spcPts val="0"/>
              </a:spcBef>
              <a:spcAft>
                <a:spcPts val="0"/>
              </a:spcAft>
              <a:buNone/>
            </a:pPr>
            <a:r>
              <a:rPr lang="en-GB" sz="1400"/>
              <a:t>•MRI spine</a:t>
            </a:r>
            <a:endParaRPr sz="1400"/>
          </a:p>
          <a:p>
            <a:pPr indent="0" lvl="0" marL="457200" rtl="0" algn="l">
              <a:lnSpc>
                <a:spcPct val="115000"/>
              </a:lnSpc>
              <a:spcBef>
                <a:spcPts val="0"/>
              </a:spcBef>
              <a:spcAft>
                <a:spcPts val="0"/>
              </a:spcAft>
              <a:buNone/>
            </a:pPr>
            <a:r>
              <a:rPr lang="en-GB" sz="1400"/>
              <a:t>•CRP and ESR</a:t>
            </a:r>
            <a:endParaRPr sz="1400"/>
          </a:p>
          <a:p>
            <a:pPr indent="0" lvl="0" marL="457200" rtl="0" algn="l">
              <a:lnSpc>
                <a:spcPct val="115000"/>
              </a:lnSpc>
              <a:spcBef>
                <a:spcPts val="0"/>
              </a:spcBef>
              <a:spcAft>
                <a:spcPts val="0"/>
              </a:spcAft>
              <a:buNone/>
            </a:pPr>
            <a:r>
              <a:rPr lang="en-GB" sz="1400"/>
              <a:t>•</a:t>
            </a:r>
            <a:r>
              <a:rPr lang="en-GB" sz="1400">
                <a:highlight>
                  <a:srgbClr val="FFFF00"/>
                </a:highlight>
              </a:rPr>
              <a:t>Schober’s test - </a:t>
            </a:r>
            <a:r>
              <a:rPr lang="en-GB" sz="1400">
                <a:latin typeface="Arial"/>
                <a:ea typeface="Arial"/>
                <a:cs typeface="Arial"/>
                <a:sym typeface="Arial"/>
              </a:rPr>
              <a:t>à Mark a point at L5 and put a point 10cm above and 5cm below. If when bending over forwards the distance is less than 20cm this supports a diagnosis of AS</a:t>
            </a:r>
            <a:endParaRPr sz="1400">
              <a:highlight>
                <a:srgbClr val="FFFF00"/>
              </a:highlight>
            </a:endParaRPr>
          </a:p>
          <a:p>
            <a:pPr indent="0" lvl="0" marL="457200" rtl="0" algn="l">
              <a:lnSpc>
                <a:spcPct val="70000"/>
              </a:lnSpc>
              <a:spcBef>
                <a:spcPts val="800"/>
              </a:spcBef>
              <a:spcAft>
                <a:spcPts val="0"/>
              </a:spcAft>
              <a:buNone/>
            </a:pPr>
            <a:r>
              <a:t/>
            </a:r>
            <a:endParaRPr sz="1500" u="sng"/>
          </a:p>
        </p:txBody>
      </p:sp>
      <p:sp>
        <p:nvSpPr>
          <p:cNvPr id="330" name="Google Shape;330;p53"/>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Ankylosing Spondylitis</a:t>
            </a:r>
            <a:endParaRPr sz="4400">
              <a:solidFill>
                <a:srgbClr val="FFFFFF"/>
              </a:solidFill>
              <a:latin typeface="Calibri"/>
              <a:ea typeface="Calibri"/>
              <a:cs typeface="Calibri"/>
              <a:sym typeface="Calibri"/>
            </a:endParaRPr>
          </a:p>
        </p:txBody>
      </p:sp>
      <p:sp>
        <p:nvSpPr>
          <p:cNvPr id="331" name="Google Shape;331;p53"/>
          <p:cNvSpPr txBox="1"/>
          <p:nvPr/>
        </p:nvSpPr>
        <p:spPr>
          <a:xfrm>
            <a:off x="5686475" y="1281050"/>
            <a:ext cx="3021300" cy="363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500">
                <a:solidFill>
                  <a:schemeClr val="dk1"/>
                </a:solidFill>
              </a:rPr>
              <a:t>·</a:t>
            </a:r>
            <a:r>
              <a:rPr b="1" lang="en-GB" sz="1500">
                <a:solidFill>
                  <a:schemeClr val="dk1"/>
                </a:solidFill>
              </a:rPr>
              <a:t>X-ray of spine + sacrum</a:t>
            </a:r>
            <a:endParaRPr b="1"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GB" sz="1500">
                <a:solidFill>
                  <a:schemeClr val="dk1"/>
                </a:solidFill>
              </a:rPr>
              <a:t>Bamboo spine</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GB" sz="1500">
                <a:solidFill>
                  <a:schemeClr val="dk1"/>
                </a:solidFill>
              </a:rPr>
              <a:t>Squaring of vertebral bodies</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GB" sz="1500">
                <a:solidFill>
                  <a:schemeClr val="dk1"/>
                </a:solidFill>
              </a:rPr>
              <a:t>Subchondral sclerosis + erosions</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GB" sz="1500">
                <a:solidFill>
                  <a:schemeClr val="dk1"/>
                </a:solidFill>
              </a:rPr>
              <a:t>Syndesmophytes – bony growth originating from a spinal ligament</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GB" sz="1500">
                <a:solidFill>
                  <a:schemeClr val="dk1"/>
                </a:solidFill>
              </a:rPr>
              <a:t>Ossification of ligaments, discs + joints</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GB" sz="1500">
                <a:solidFill>
                  <a:schemeClr val="dk1"/>
                </a:solidFill>
              </a:rPr>
              <a:t>Fusion of facet, SI + costovertebral joints </a:t>
            </a:r>
            <a:endParaRPr sz="1500">
              <a:solidFill>
                <a:schemeClr val="dk1"/>
              </a:solidFill>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332" name="Google Shape;332;p53"/>
          <p:cNvSpPr txBox="1"/>
          <p:nvPr/>
        </p:nvSpPr>
        <p:spPr>
          <a:xfrm>
            <a:off x="-1339375" y="1839850"/>
            <a:ext cx="69060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4"/>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Ankylosing Spondylitis</a:t>
            </a:r>
            <a:endParaRPr sz="4400">
              <a:solidFill>
                <a:srgbClr val="FFFFFF"/>
              </a:solidFill>
              <a:latin typeface="Calibri"/>
              <a:ea typeface="Calibri"/>
              <a:cs typeface="Calibri"/>
              <a:sym typeface="Calibri"/>
            </a:endParaRPr>
          </a:p>
        </p:txBody>
      </p:sp>
      <p:sp>
        <p:nvSpPr>
          <p:cNvPr id="338" name="Google Shape;338;p54"/>
          <p:cNvSpPr txBox="1"/>
          <p:nvPr/>
        </p:nvSpPr>
        <p:spPr>
          <a:xfrm>
            <a:off x="-1339375" y="1839850"/>
            <a:ext cx="69060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pic>
        <p:nvPicPr>
          <p:cNvPr id="339" name="Google Shape;339;p54"/>
          <p:cNvPicPr preferRelativeResize="0"/>
          <p:nvPr/>
        </p:nvPicPr>
        <p:blipFill>
          <a:blip r:embed="rId3">
            <a:alphaModFix/>
          </a:blip>
          <a:stretch>
            <a:fillRect/>
          </a:stretch>
        </p:blipFill>
        <p:spPr>
          <a:xfrm>
            <a:off x="1247450" y="1290925"/>
            <a:ext cx="6649101" cy="3740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8"/>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600">
                <a:solidFill>
                  <a:srgbClr val="101012"/>
                </a:solidFill>
                <a:latin typeface="Arial"/>
                <a:ea typeface="Arial"/>
                <a:cs typeface="Arial"/>
                <a:sym typeface="Arial"/>
              </a:rPr>
              <a:t>A 66 year old female presents to her GP with pain in her left hip. The pain as slowly gotten worse over the past 2 years. Until recently it only occured after walking a large distance but now it is fairly constant. The pain is worse with walking and feels stiff in the morning for around 10 minutes. The patient has a BMI of 31. On examination, hip flexion is slightly reduced and there are bony swellings on some of the joints in her hands. </a:t>
            </a:r>
            <a:endParaRPr sz="1600">
              <a:solidFill>
                <a:srgbClr val="101012"/>
              </a:solidFill>
              <a:latin typeface="Arial"/>
              <a:ea typeface="Arial"/>
              <a:cs typeface="Arial"/>
              <a:sym typeface="Arial"/>
            </a:endParaRPr>
          </a:p>
          <a:p>
            <a:pPr indent="0" lvl="0" marL="0" rtl="0" algn="l">
              <a:spcBef>
                <a:spcPts val="800"/>
              </a:spcBef>
              <a:spcAft>
                <a:spcPts val="0"/>
              </a:spcAft>
              <a:buNone/>
            </a:pPr>
            <a:r>
              <a:rPr b="1" lang="en-GB" sz="1600">
                <a:solidFill>
                  <a:srgbClr val="101012"/>
                </a:solidFill>
                <a:latin typeface="Arial"/>
                <a:ea typeface="Arial"/>
                <a:cs typeface="Arial"/>
                <a:sym typeface="Arial"/>
              </a:rPr>
              <a:t>Given the most likely diagnosis, what is the most likely radiological finding on an x-ray of the hip?</a:t>
            </a:r>
            <a:endParaRPr b="1" sz="1600">
              <a:solidFill>
                <a:srgbClr val="101012"/>
              </a:solidFill>
              <a:latin typeface="Arial"/>
              <a:ea typeface="Arial"/>
              <a:cs typeface="Arial"/>
              <a:sym typeface="Arial"/>
            </a:endParaRPr>
          </a:p>
          <a:p>
            <a:pPr indent="-330200" lvl="0" marL="457200" rtl="0" algn="l">
              <a:spcBef>
                <a:spcPts val="80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Bony erosions</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Pencil-in-cup deformity</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Soft tissue swelling</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Osteophytes</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Periarticular osteoporosis</a:t>
            </a:r>
            <a:endParaRPr sz="1600">
              <a:solidFill>
                <a:srgbClr val="101012"/>
              </a:solidFill>
              <a:latin typeface="Arial"/>
              <a:ea typeface="Arial"/>
              <a:cs typeface="Arial"/>
              <a:sym typeface="Arial"/>
            </a:endParaRPr>
          </a:p>
        </p:txBody>
      </p:sp>
      <p:sp>
        <p:nvSpPr>
          <p:cNvPr id="155" name="Google Shape;155;p28"/>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Question</a:t>
            </a:r>
            <a:endParaRPr sz="4400">
              <a:solidFill>
                <a:srgbClr val="FFFFFF"/>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5"/>
          <p:cNvSpPr txBox="1"/>
          <p:nvPr>
            <p:ph idx="1" type="body"/>
          </p:nvPr>
        </p:nvSpPr>
        <p:spPr>
          <a:xfrm>
            <a:off x="-642250" y="1394100"/>
            <a:ext cx="3549000" cy="3749400"/>
          </a:xfrm>
          <a:prstGeom prst="rect">
            <a:avLst/>
          </a:prstGeom>
        </p:spPr>
        <p:txBody>
          <a:bodyPr anchorCtr="0" anchor="t" bIns="34275" lIns="68575" spcFirstLastPara="1" rIns="68575" wrap="square" tIns="34275">
            <a:noAutofit/>
          </a:bodyPr>
          <a:lstStyle/>
          <a:p>
            <a:pPr indent="-311150" lvl="0" marL="914400" rtl="0" algn="l">
              <a:lnSpc>
                <a:spcPct val="115000"/>
              </a:lnSpc>
              <a:spcBef>
                <a:spcPts val="0"/>
              </a:spcBef>
              <a:spcAft>
                <a:spcPts val="0"/>
              </a:spcAft>
              <a:buSzPts val="1300"/>
              <a:buChar char="-"/>
            </a:pPr>
            <a:r>
              <a:rPr lang="en-GB" sz="1300"/>
              <a:t>Autoimmune joint disease</a:t>
            </a:r>
            <a:endParaRPr sz="1300"/>
          </a:p>
          <a:p>
            <a:pPr indent="-311150" lvl="0" marL="914400" rtl="0" algn="l">
              <a:lnSpc>
                <a:spcPct val="115000"/>
              </a:lnSpc>
              <a:spcBef>
                <a:spcPts val="0"/>
              </a:spcBef>
              <a:spcAft>
                <a:spcPts val="0"/>
              </a:spcAft>
              <a:buSzPts val="1300"/>
              <a:buChar char="-"/>
            </a:pPr>
            <a:r>
              <a:rPr lang="en-GB" sz="1300"/>
              <a:t>From activation of CD8+ T Cells</a:t>
            </a:r>
            <a:endParaRPr sz="1300"/>
          </a:p>
          <a:p>
            <a:pPr indent="0" lvl="0" marL="914400" rtl="0" algn="l">
              <a:lnSpc>
                <a:spcPct val="115000"/>
              </a:lnSpc>
              <a:spcBef>
                <a:spcPts val="0"/>
              </a:spcBef>
              <a:spcAft>
                <a:spcPts val="0"/>
              </a:spcAft>
              <a:buNone/>
            </a:pPr>
            <a:r>
              <a:t/>
            </a:r>
            <a:endParaRPr sz="1300"/>
          </a:p>
          <a:p>
            <a:pPr indent="-311150" lvl="0" marL="914400" rtl="0" algn="l">
              <a:lnSpc>
                <a:spcPct val="115000"/>
              </a:lnSpc>
              <a:spcBef>
                <a:spcPts val="0"/>
              </a:spcBef>
              <a:spcAft>
                <a:spcPts val="0"/>
              </a:spcAft>
              <a:buSzPts val="1300"/>
              <a:buChar char="-"/>
            </a:pPr>
            <a:r>
              <a:rPr lang="en-GB" sz="1300" u="sng"/>
              <a:t>Presentation</a:t>
            </a:r>
            <a:endParaRPr sz="1300" u="sng"/>
          </a:p>
          <a:p>
            <a:pPr indent="0" lvl="0" marL="914400" rtl="0" algn="l">
              <a:lnSpc>
                <a:spcPct val="115000"/>
              </a:lnSpc>
              <a:spcBef>
                <a:spcPts val="0"/>
              </a:spcBef>
              <a:spcAft>
                <a:spcPts val="0"/>
              </a:spcAft>
              <a:buNone/>
            </a:pPr>
            <a:r>
              <a:rPr lang="en-GB" sz="1300">
                <a:latin typeface="Arial"/>
                <a:ea typeface="Arial"/>
                <a:cs typeface="Arial"/>
                <a:sym typeface="Arial"/>
              </a:rPr>
              <a:t>•</a:t>
            </a:r>
            <a:r>
              <a:rPr lang="en-GB" sz="1300"/>
              <a:t>Joint pain</a:t>
            </a:r>
            <a:endParaRPr sz="1300"/>
          </a:p>
          <a:p>
            <a:pPr indent="0" lvl="0" marL="914400" rtl="0" algn="l">
              <a:lnSpc>
                <a:spcPct val="115000"/>
              </a:lnSpc>
              <a:spcBef>
                <a:spcPts val="0"/>
              </a:spcBef>
              <a:spcAft>
                <a:spcPts val="0"/>
              </a:spcAft>
              <a:buNone/>
            </a:pPr>
            <a:r>
              <a:rPr lang="en-GB" sz="1300">
                <a:latin typeface="Arial"/>
                <a:ea typeface="Arial"/>
                <a:cs typeface="Arial"/>
                <a:sym typeface="Arial"/>
              </a:rPr>
              <a:t>•</a:t>
            </a:r>
            <a:r>
              <a:rPr lang="en-GB" sz="1300"/>
              <a:t>Joint stiffness – more than 30 minutes in the morning</a:t>
            </a:r>
            <a:endParaRPr sz="1300"/>
          </a:p>
          <a:p>
            <a:pPr indent="0" lvl="0" marL="914400" rtl="0" algn="l">
              <a:lnSpc>
                <a:spcPct val="115000"/>
              </a:lnSpc>
              <a:spcBef>
                <a:spcPts val="0"/>
              </a:spcBef>
              <a:spcAft>
                <a:spcPts val="0"/>
              </a:spcAft>
              <a:buNone/>
            </a:pPr>
            <a:r>
              <a:rPr lang="en-GB" sz="1300">
                <a:latin typeface="Arial"/>
                <a:ea typeface="Arial"/>
                <a:cs typeface="Arial"/>
                <a:sym typeface="Arial"/>
              </a:rPr>
              <a:t>•</a:t>
            </a:r>
            <a:r>
              <a:rPr lang="en-GB" sz="1300"/>
              <a:t>Swollen joints – fingers, toes</a:t>
            </a:r>
            <a:endParaRPr sz="1300"/>
          </a:p>
          <a:p>
            <a:pPr indent="0" lvl="0" marL="914400" rtl="0" algn="l">
              <a:lnSpc>
                <a:spcPct val="115000"/>
              </a:lnSpc>
              <a:spcBef>
                <a:spcPts val="0"/>
              </a:spcBef>
              <a:spcAft>
                <a:spcPts val="0"/>
              </a:spcAft>
              <a:buNone/>
            </a:pPr>
            <a:r>
              <a:rPr lang="en-GB" sz="1300">
                <a:latin typeface="Arial"/>
                <a:ea typeface="Arial"/>
                <a:cs typeface="Arial"/>
                <a:sym typeface="Arial"/>
              </a:rPr>
              <a:t>•</a:t>
            </a:r>
            <a:r>
              <a:rPr lang="en-GB" sz="1300">
                <a:highlight>
                  <a:srgbClr val="FFFF00"/>
                </a:highlight>
              </a:rPr>
              <a:t>Presence of psoriasis – behind ear, inside ear,umbilicus, scalp</a:t>
            </a:r>
            <a:endParaRPr sz="1300">
              <a:highlight>
                <a:srgbClr val="FFFF00"/>
              </a:highlight>
            </a:endParaRPr>
          </a:p>
          <a:p>
            <a:pPr indent="0" lvl="0" marL="914400" rtl="0" algn="l">
              <a:lnSpc>
                <a:spcPct val="115000"/>
              </a:lnSpc>
              <a:spcBef>
                <a:spcPts val="0"/>
              </a:spcBef>
              <a:spcAft>
                <a:spcPts val="0"/>
              </a:spcAft>
              <a:buNone/>
            </a:pPr>
            <a:r>
              <a:rPr lang="en-GB" sz="1300">
                <a:latin typeface="Arial"/>
                <a:ea typeface="Arial"/>
                <a:cs typeface="Arial"/>
                <a:sym typeface="Arial"/>
              </a:rPr>
              <a:t>•</a:t>
            </a:r>
            <a:r>
              <a:rPr lang="en-GB" sz="1300"/>
              <a:t>Joint tenderness, warmth</a:t>
            </a:r>
            <a:endParaRPr sz="1300"/>
          </a:p>
          <a:p>
            <a:pPr indent="0" lvl="0" marL="914400" rtl="0" algn="l">
              <a:lnSpc>
                <a:spcPct val="115000"/>
              </a:lnSpc>
              <a:spcBef>
                <a:spcPts val="0"/>
              </a:spcBef>
              <a:spcAft>
                <a:spcPts val="0"/>
              </a:spcAft>
              <a:buNone/>
            </a:pPr>
            <a:r>
              <a:rPr lang="en-GB" sz="1300">
                <a:latin typeface="Arial"/>
                <a:ea typeface="Arial"/>
                <a:cs typeface="Arial"/>
                <a:sym typeface="Arial"/>
              </a:rPr>
              <a:t>•</a:t>
            </a:r>
            <a:r>
              <a:rPr lang="en-GB" sz="1300"/>
              <a:t>Reduced ROM</a:t>
            </a:r>
            <a:endParaRPr sz="1300"/>
          </a:p>
          <a:p>
            <a:pPr indent="0" lvl="0" marL="914400" rtl="0" algn="l">
              <a:lnSpc>
                <a:spcPct val="115000"/>
              </a:lnSpc>
              <a:spcBef>
                <a:spcPts val="0"/>
              </a:spcBef>
              <a:spcAft>
                <a:spcPts val="0"/>
              </a:spcAft>
              <a:buNone/>
            </a:pPr>
            <a:r>
              <a:rPr lang="en-GB" sz="1300">
                <a:latin typeface="Arial"/>
                <a:ea typeface="Arial"/>
                <a:cs typeface="Arial"/>
                <a:sym typeface="Arial"/>
              </a:rPr>
              <a:t>•</a:t>
            </a:r>
            <a:r>
              <a:rPr lang="en-GB" sz="1300">
                <a:highlight>
                  <a:srgbClr val="FFFF00"/>
                </a:highlight>
              </a:rPr>
              <a:t>Dactylitis</a:t>
            </a:r>
            <a:endParaRPr sz="1300">
              <a:highlight>
                <a:srgbClr val="FFFF00"/>
              </a:highlight>
            </a:endParaRPr>
          </a:p>
          <a:p>
            <a:pPr indent="0" lvl="0" marL="914400" rtl="0" algn="l">
              <a:lnSpc>
                <a:spcPct val="115000"/>
              </a:lnSpc>
              <a:spcBef>
                <a:spcPts val="0"/>
              </a:spcBef>
              <a:spcAft>
                <a:spcPts val="0"/>
              </a:spcAft>
              <a:buNone/>
            </a:pPr>
            <a:r>
              <a:rPr lang="en-GB" sz="1300">
                <a:latin typeface="Arial"/>
                <a:ea typeface="Arial"/>
                <a:cs typeface="Arial"/>
                <a:sym typeface="Arial"/>
              </a:rPr>
              <a:t>•</a:t>
            </a:r>
            <a:r>
              <a:rPr lang="en-GB" sz="1300"/>
              <a:t>Enthesitis</a:t>
            </a:r>
            <a:endParaRPr sz="1300"/>
          </a:p>
          <a:p>
            <a:pPr indent="0" lvl="0" marL="914400" rtl="0" algn="l">
              <a:lnSpc>
                <a:spcPct val="115000"/>
              </a:lnSpc>
              <a:spcBef>
                <a:spcPts val="0"/>
              </a:spcBef>
              <a:spcAft>
                <a:spcPts val="0"/>
              </a:spcAft>
              <a:buNone/>
            </a:pPr>
            <a:r>
              <a:rPr lang="en-GB" sz="1300">
                <a:latin typeface="Arial"/>
                <a:ea typeface="Arial"/>
                <a:cs typeface="Arial"/>
                <a:sym typeface="Arial"/>
              </a:rPr>
              <a:t>•</a:t>
            </a:r>
            <a:r>
              <a:rPr lang="en-GB" sz="1300"/>
              <a:t>Psoriasis – psoriatic lesions, pitting of nails, onycholysis</a:t>
            </a:r>
            <a:endParaRPr sz="1300"/>
          </a:p>
          <a:p>
            <a:pPr indent="0" lvl="0" marL="914400" rtl="0" algn="l">
              <a:lnSpc>
                <a:spcPct val="115000"/>
              </a:lnSpc>
              <a:spcBef>
                <a:spcPts val="0"/>
              </a:spcBef>
              <a:spcAft>
                <a:spcPts val="0"/>
              </a:spcAft>
              <a:buNone/>
            </a:pPr>
            <a:r>
              <a:t/>
            </a:r>
            <a:endParaRPr sz="1800"/>
          </a:p>
          <a:p>
            <a:pPr indent="0" lvl="0" marL="914400" rtl="0" algn="l">
              <a:lnSpc>
                <a:spcPct val="70000"/>
              </a:lnSpc>
              <a:spcBef>
                <a:spcPts val="800"/>
              </a:spcBef>
              <a:spcAft>
                <a:spcPts val="0"/>
              </a:spcAft>
              <a:buNone/>
            </a:pPr>
            <a:r>
              <a:t/>
            </a:r>
            <a:endParaRPr sz="1500" u="sng"/>
          </a:p>
        </p:txBody>
      </p:sp>
      <p:sp>
        <p:nvSpPr>
          <p:cNvPr id="345" name="Google Shape;345;p55"/>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Psoriatic</a:t>
            </a:r>
            <a:r>
              <a:rPr lang="en-GB" sz="4400">
                <a:solidFill>
                  <a:srgbClr val="FFFFFF"/>
                </a:solidFill>
                <a:latin typeface="Calibri"/>
                <a:ea typeface="Calibri"/>
                <a:cs typeface="Calibri"/>
                <a:sym typeface="Calibri"/>
              </a:rPr>
              <a:t> Arthritis</a:t>
            </a:r>
            <a:endParaRPr sz="4400">
              <a:solidFill>
                <a:srgbClr val="FFFFFF"/>
              </a:solidFill>
              <a:latin typeface="Calibri"/>
              <a:ea typeface="Calibri"/>
              <a:cs typeface="Calibri"/>
              <a:sym typeface="Calibri"/>
            </a:endParaRPr>
          </a:p>
        </p:txBody>
      </p:sp>
      <p:sp>
        <p:nvSpPr>
          <p:cNvPr id="346" name="Google Shape;346;p55"/>
          <p:cNvSpPr txBox="1"/>
          <p:nvPr/>
        </p:nvSpPr>
        <p:spPr>
          <a:xfrm>
            <a:off x="2700975" y="1325725"/>
            <a:ext cx="3549000" cy="358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300" u="sng">
                <a:solidFill>
                  <a:schemeClr val="dk1"/>
                </a:solidFill>
                <a:latin typeface="Calibri"/>
                <a:ea typeface="Calibri"/>
                <a:cs typeface="Calibri"/>
                <a:sym typeface="Calibri"/>
              </a:rPr>
              <a:t>Types</a:t>
            </a:r>
            <a:endParaRPr sz="13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Symmetric polyarthritis – more than 5 joints</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Asymmetric oligoarthritis – less than 4 joints, hands, feets, knee, most common type</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Distal arthritis – DIP joints of hands and feet</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Spondyloarthritis – spine, sacroiliac joints</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Arthritis mutilans – digits of fingers</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u="sng">
                <a:solidFill>
                  <a:schemeClr val="dk1"/>
                </a:solidFill>
                <a:latin typeface="Calibri"/>
                <a:ea typeface="Calibri"/>
                <a:cs typeface="Calibri"/>
                <a:sym typeface="Calibri"/>
              </a:rPr>
              <a:t>Tests</a:t>
            </a:r>
            <a:endParaRPr sz="13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ESR and CRP</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Xray :</a:t>
            </a:r>
            <a:endParaRPr sz="1300">
              <a:solidFill>
                <a:schemeClr val="dk1"/>
              </a:solidFill>
              <a:latin typeface="Calibri"/>
              <a:ea typeface="Calibri"/>
              <a:cs typeface="Calibri"/>
              <a:sym typeface="Calibri"/>
            </a:endParaRPr>
          </a:p>
          <a:p>
            <a:pPr indent="0" lvl="0" marL="1270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Periostitis</a:t>
            </a:r>
            <a:endParaRPr sz="1300">
              <a:solidFill>
                <a:schemeClr val="dk1"/>
              </a:solidFill>
              <a:latin typeface="Calibri"/>
              <a:ea typeface="Calibri"/>
              <a:cs typeface="Calibri"/>
              <a:sym typeface="Calibri"/>
            </a:endParaRPr>
          </a:p>
          <a:p>
            <a:pPr indent="0" lvl="0" marL="1270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Ankylosis</a:t>
            </a:r>
            <a:endParaRPr sz="1300">
              <a:solidFill>
                <a:schemeClr val="dk1"/>
              </a:solidFill>
              <a:latin typeface="Calibri"/>
              <a:ea typeface="Calibri"/>
              <a:cs typeface="Calibri"/>
              <a:sym typeface="Calibri"/>
            </a:endParaRPr>
          </a:p>
          <a:p>
            <a:pPr indent="0" lvl="0" marL="1270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Osteolysis</a:t>
            </a:r>
            <a:endParaRPr sz="1300">
              <a:solidFill>
                <a:schemeClr val="dk1"/>
              </a:solidFill>
              <a:latin typeface="Calibri"/>
              <a:ea typeface="Calibri"/>
              <a:cs typeface="Calibri"/>
              <a:sym typeface="Calibri"/>
            </a:endParaRPr>
          </a:p>
          <a:p>
            <a:pPr indent="0" lvl="0" marL="1270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highlight>
                  <a:srgbClr val="FFFF00"/>
                </a:highlight>
                <a:latin typeface="Calibri"/>
                <a:ea typeface="Calibri"/>
                <a:cs typeface="Calibri"/>
                <a:sym typeface="Calibri"/>
              </a:rPr>
              <a:t>Pencil-in-cup appearance</a:t>
            </a:r>
            <a:endParaRPr sz="1300">
              <a:solidFill>
                <a:schemeClr val="dk1"/>
              </a:solidFill>
              <a:highlight>
                <a:srgbClr val="FFFF00"/>
              </a:highlight>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347" name="Google Shape;347;p55"/>
          <p:cNvSpPr txBox="1"/>
          <p:nvPr/>
        </p:nvSpPr>
        <p:spPr>
          <a:xfrm>
            <a:off x="6249975" y="1394100"/>
            <a:ext cx="2805600" cy="17973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b="1" lang="en-GB" sz="1200">
                <a:solidFill>
                  <a:schemeClr val="dk1"/>
                </a:solidFill>
              </a:rPr>
              <a:t>Complications: Arthritis Mutilans</a:t>
            </a:r>
            <a:endParaRPr b="1" sz="1200">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GB" sz="1200">
                <a:solidFill>
                  <a:schemeClr val="dk1"/>
                </a:solidFill>
              </a:rPr>
              <a:t>·Most severe form of psoriatic arthritis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·Occurs in phalanxes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·Osteolysis of bones around joints in digits → leads to progressive shortening</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·Skin then folds as digit shortens → telescopic finger </a:t>
            </a:r>
            <a:endParaRPr sz="1200">
              <a:solidFill>
                <a:schemeClr val="dk1"/>
              </a:solidFill>
            </a:endParaRPr>
          </a:p>
        </p:txBody>
      </p:sp>
      <p:sp>
        <p:nvSpPr>
          <p:cNvPr id="348" name="Google Shape;348;p55"/>
          <p:cNvSpPr txBox="1"/>
          <p:nvPr/>
        </p:nvSpPr>
        <p:spPr>
          <a:xfrm>
            <a:off x="4403600" y="3074800"/>
            <a:ext cx="2613600" cy="152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300" u="sng">
                <a:solidFill>
                  <a:schemeClr val="dk1"/>
                </a:solidFill>
                <a:latin typeface="Calibri"/>
                <a:ea typeface="Calibri"/>
                <a:cs typeface="Calibri"/>
                <a:sym typeface="Calibri"/>
              </a:rPr>
              <a:t>Treatment</a:t>
            </a:r>
            <a:endParaRPr sz="13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NSAIDs, physio, intra-articular steroids</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DMARDs:</a:t>
            </a:r>
            <a:endParaRPr sz="1300">
              <a:solidFill>
                <a:schemeClr val="dk1"/>
              </a:solidFill>
              <a:latin typeface="Calibri"/>
              <a:ea typeface="Calibri"/>
              <a:cs typeface="Calibri"/>
              <a:sym typeface="Calibri"/>
            </a:endParaRPr>
          </a:p>
          <a:p>
            <a:pPr indent="0" lvl="0" marL="1270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1st = methotrexate</a:t>
            </a:r>
            <a:endParaRPr sz="1300">
              <a:solidFill>
                <a:schemeClr val="dk1"/>
              </a:solidFill>
              <a:latin typeface="Calibri"/>
              <a:ea typeface="Calibri"/>
              <a:cs typeface="Calibri"/>
              <a:sym typeface="Calibri"/>
            </a:endParaRPr>
          </a:p>
          <a:p>
            <a:pPr indent="0" lvl="0" marL="1270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2</a:t>
            </a:r>
            <a:r>
              <a:rPr baseline="30000" lang="en-GB" sz="1300">
                <a:solidFill>
                  <a:schemeClr val="dk1"/>
                </a:solidFill>
                <a:latin typeface="Calibri"/>
                <a:ea typeface="Calibri"/>
                <a:cs typeface="Calibri"/>
                <a:sym typeface="Calibri"/>
              </a:rPr>
              <a:t>nd</a:t>
            </a:r>
            <a:r>
              <a:rPr lang="en-GB" sz="1300">
                <a:solidFill>
                  <a:schemeClr val="dk1"/>
                </a:solidFill>
                <a:latin typeface="Calibri"/>
                <a:ea typeface="Calibri"/>
                <a:cs typeface="Calibri"/>
                <a:sym typeface="Calibri"/>
              </a:rPr>
              <a:t> = sulfasalazine</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pic>
        <p:nvPicPr>
          <p:cNvPr id="349" name="Google Shape;349;p55"/>
          <p:cNvPicPr preferRelativeResize="0"/>
          <p:nvPr/>
        </p:nvPicPr>
        <p:blipFill>
          <a:blip r:embed="rId3">
            <a:alphaModFix/>
          </a:blip>
          <a:stretch>
            <a:fillRect/>
          </a:stretch>
        </p:blipFill>
        <p:spPr>
          <a:xfrm>
            <a:off x="6110050" y="3667635"/>
            <a:ext cx="2805600" cy="157791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6"/>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Psoriatic Arthritis</a:t>
            </a:r>
            <a:endParaRPr sz="4400">
              <a:solidFill>
                <a:srgbClr val="FFFFFF"/>
              </a:solidFill>
              <a:latin typeface="Calibri"/>
              <a:ea typeface="Calibri"/>
              <a:cs typeface="Calibri"/>
              <a:sym typeface="Calibri"/>
            </a:endParaRPr>
          </a:p>
        </p:txBody>
      </p:sp>
      <p:sp>
        <p:nvSpPr>
          <p:cNvPr id="355" name="Google Shape;355;p56"/>
          <p:cNvSpPr txBox="1"/>
          <p:nvPr/>
        </p:nvSpPr>
        <p:spPr>
          <a:xfrm>
            <a:off x="356700" y="1492175"/>
            <a:ext cx="69060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pic>
        <p:nvPicPr>
          <p:cNvPr id="356" name="Google Shape;356;p56"/>
          <p:cNvPicPr preferRelativeResize="0"/>
          <p:nvPr/>
        </p:nvPicPr>
        <p:blipFill>
          <a:blip r:embed="rId3">
            <a:alphaModFix/>
          </a:blip>
          <a:stretch>
            <a:fillRect/>
          </a:stretch>
        </p:blipFill>
        <p:spPr>
          <a:xfrm>
            <a:off x="260325" y="1648550"/>
            <a:ext cx="4187546" cy="2419350"/>
          </a:xfrm>
          <a:prstGeom prst="rect">
            <a:avLst/>
          </a:prstGeom>
          <a:noFill/>
          <a:ln>
            <a:noFill/>
          </a:ln>
        </p:spPr>
      </p:pic>
      <p:pic>
        <p:nvPicPr>
          <p:cNvPr id="357" name="Google Shape;357;p56"/>
          <p:cNvPicPr preferRelativeResize="0"/>
          <p:nvPr/>
        </p:nvPicPr>
        <p:blipFill>
          <a:blip r:embed="rId4">
            <a:alphaModFix/>
          </a:blip>
          <a:stretch>
            <a:fillRect/>
          </a:stretch>
        </p:blipFill>
        <p:spPr>
          <a:xfrm>
            <a:off x="4864026" y="1492178"/>
            <a:ext cx="3592000" cy="34933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7"/>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Reactive Arthritis</a:t>
            </a:r>
            <a:endParaRPr sz="4400">
              <a:solidFill>
                <a:srgbClr val="FFFFFF"/>
              </a:solidFill>
              <a:latin typeface="Calibri"/>
              <a:ea typeface="Calibri"/>
              <a:cs typeface="Calibri"/>
              <a:sym typeface="Calibri"/>
            </a:endParaRPr>
          </a:p>
        </p:txBody>
      </p:sp>
      <p:sp>
        <p:nvSpPr>
          <p:cNvPr id="363" name="Google Shape;363;p57"/>
          <p:cNvSpPr txBox="1"/>
          <p:nvPr/>
        </p:nvSpPr>
        <p:spPr>
          <a:xfrm>
            <a:off x="156000" y="1137150"/>
            <a:ext cx="4292100" cy="286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300" u="sng">
                <a:solidFill>
                  <a:schemeClr val="dk1"/>
                </a:solidFill>
                <a:latin typeface="Calibri"/>
                <a:ea typeface="Calibri"/>
                <a:cs typeface="Calibri"/>
                <a:sym typeface="Calibri"/>
              </a:rPr>
              <a:t>Pathology</a:t>
            </a:r>
            <a:endParaRPr sz="1300" u="sng">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latin typeface="Calibri"/>
                <a:ea typeface="Calibri"/>
                <a:cs typeface="Calibri"/>
                <a:sym typeface="Calibri"/>
              </a:rPr>
              <a:t>Usually triggered by gastroenteritis or sexually transmitted infection, so it’s all in the history.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latin typeface="Calibri"/>
                <a:ea typeface="Calibri"/>
                <a:cs typeface="Calibri"/>
                <a:sym typeface="Calibri"/>
              </a:rPr>
              <a:t>(NOT AN ACTIVE INFECTION)</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latin typeface="Calibri"/>
                <a:ea typeface="Calibri"/>
                <a:cs typeface="Calibri"/>
                <a:sym typeface="Calibri"/>
              </a:rPr>
              <a:t>&gt; </a:t>
            </a:r>
            <a:r>
              <a:rPr i="1" lang="en-GB" sz="1300">
                <a:solidFill>
                  <a:schemeClr val="dk1"/>
                </a:solidFill>
                <a:latin typeface="Calibri"/>
                <a:ea typeface="Calibri"/>
                <a:cs typeface="Calibri"/>
                <a:sym typeface="Calibri"/>
              </a:rPr>
              <a:t>Gastro cause </a:t>
            </a:r>
            <a:r>
              <a:rPr lang="en-GB" sz="1300">
                <a:solidFill>
                  <a:schemeClr val="dk1"/>
                </a:solidFill>
                <a:latin typeface="Calibri"/>
                <a:ea typeface="Calibri"/>
                <a:cs typeface="Calibri"/>
                <a:sym typeface="Calibri"/>
              </a:rPr>
              <a:t>– Shigella, Salmonella, Campylobacter jejuni</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i="1" lang="en-GB" sz="1300">
                <a:solidFill>
                  <a:schemeClr val="dk1"/>
                </a:solidFill>
                <a:latin typeface="Calibri"/>
                <a:ea typeface="Calibri"/>
                <a:cs typeface="Calibri"/>
                <a:sym typeface="Calibri"/>
              </a:rPr>
              <a:t>&gt; STI cause</a:t>
            </a:r>
            <a:r>
              <a:rPr lang="en-GB" sz="1300">
                <a:solidFill>
                  <a:schemeClr val="dk1"/>
                </a:solidFill>
                <a:latin typeface="Calibri"/>
                <a:ea typeface="Calibri"/>
                <a:cs typeface="Calibri"/>
                <a:sym typeface="Calibri"/>
              </a:rPr>
              <a:t> – Chlamydia</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latin typeface="Calibri"/>
                <a:ea typeface="Calibri"/>
                <a:cs typeface="Calibri"/>
                <a:sym typeface="Calibri"/>
              </a:rPr>
              <a:t>- </a:t>
            </a:r>
            <a:r>
              <a:rPr lang="en-GB" sz="1300">
                <a:solidFill>
                  <a:schemeClr val="dk1"/>
                </a:solidFill>
                <a:latin typeface="Calibri"/>
                <a:ea typeface="Calibri"/>
                <a:cs typeface="Calibri"/>
                <a:sym typeface="Calibri"/>
              </a:rPr>
              <a:t>Reactive arthritis is a </a:t>
            </a:r>
            <a:r>
              <a:rPr lang="en-GB" sz="1300">
                <a:solidFill>
                  <a:schemeClr val="dk1"/>
                </a:solidFill>
                <a:highlight>
                  <a:srgbClr val="FFFF00"/>
                </a:highlight>
                <a:latin typeface="Calibri"/>
                <a:ea typeface="Calibri"/>
                <a:cs typeface="Calibri"/>
                <a:sym typeface="Calibri"/>
              </a:rPr>
              <a:t>seronegative spondyloarthropathy</a:t>
            </a:r>
            <a:r>
              <a:rPr lang="en-GB" sz="1300">
                <a:solidFill>
                  <a:schemeClr val="dk1"/>
                </a:solidFill>
                <a:latin typeface="Calibri"/>
                <a:ea typeface="Calibri"/>
                <a:cs typeface="Calibri"/>
                <a:sym typeface="Calibri"/>
              </a:rPr>
              <a:t> (seronegative means you won’t find any positive antibodies).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p:txBody>
      </p:sp>
      <p:sp>
        <p:nvSpPr>
          <p:cNvPr id="364" name="Google Shape;364;p57"/>
          <p:cNvSpPr txBox="1"/>
          <p:nvPr/>
        </p:nvSpPr>
        <p:spPr>
          <a:xfrm>
            <a:off x="4607700" y="1909625"/>
            <a:ext cx="4413600" cy="199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300" u="sng">
                <a:solidFill>
                  <a:schemeClr val="dk1"/>
                </a:solidFill>
                <a:latin typeface="Calibri"/>
                <a:ea typeface="Calibri"/>
                <a:cs typeface="Calibri"/>
                <a:sym typeface="Calibri"/>
              </a:rPr>
              <a:t>Presentation</a:t>
            </a:r>
            <a:endParaRPr sz="1300" u="sng">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Bilateral conjunctivitis (non-infective)</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Anterior uveitis</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Urethritis (non-infective)</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Circinate balanitis (inflammation of skin at head of the penis)</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latin typeface="Calibri"/>
                <a:ea typeface="Calibri"/>
                <a:cs typeface="Calibri"/>
                <a:sym typeface="Calibri"/>
              </a:rPr>
              <a:t>Remember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highlight>
                  <a:srgbClr val="00FF00"/>
                </a:highlight>
                <a:latin typeface="Calibri"/>
                <a:ea typeface="Calibri"/>
                <a:cs typeface="Calibri"/>
                <a:sym typeface="Calibri"/>
              </a:rPr>
              <a:t>Can’t see, can’t pee, can’t climb a tree (Reiter’s Triad)</a:t>
            </a:r>
            <a:endParaRPr sz="1300">
              <a:solidFill>
                <a:schemeClr val="dk1"/>
              </a:solidFill>
              <a:highlight>
                <a:srgbClr val="00FF00"/>
              </a:highlight>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latin typeface="Calibri"/>
                <a:ea typeface="Calibri"/>
                <a:cs typeface="Calibri"/>
                <a:sym typeface="Calibri"/>
              </a:rPr>
              <a:t>…and a non-infective joint aspirate.</a:t>
            </a:r>
            <a:endParaRPr sz="1300">
              <a:solidFill>
                <a:schemeClr val="dk1"/>
              </a:solidFill>
              <a:latin typeface="Calibri"/>
              <a:ea typeface="Calibri"/>
              <a:cs typeface="Calibri"/>
              <a:sym typeface="Calibri"/>
            </a:endParaRPr>
          </a:p>
        </p:txBody>
      </p:sp>
      <p:sp>
        <p:nvSpPr>
          <p:cNvPr id="365" name="Google Shape;365;p57"/>
          <p:cNvSpPr txBox="1"/>
          <p:nvPr/>
        </p:nvSpPr>
        <p:spPr>
          <a:xfrm>
            <a:off x="120000" y="3001500"/>
            <a:ext cx="4364100" cy="175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u="sng">
                <a:solidFill>
                  <a:schemeClr val="dk1"/>
                </a:solidFill>
                <a:latin typeface="Calibri"/>
                <a:ea typeface="Calibri"/>
                <a:cs typeface="Calibri"/>
                <a:sym typeface="Calibri"/>
              </a:rPr>
              <a:t>Investigation</a:t>
            </a:r>
            <a:endParaRPr sz="13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·ESR + CRP - raised</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·ANA - negative</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·RF - negative</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·X-ray – sacroiliitis (pain in SI joints) or enthesopathy (inflamed ehtheses)</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·Joint aspirate (gram staining, culture and sensitivity) - negative (exclude septic arthritis + gout à if sent for crystal examination) </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66" name="Google Shape;366;p57"/>
          <p:cNvSpPr txBox="1"/>
          <p:nvPr/>
        </p:nvSpPr>
        <p:spPr>
          <a:xfrm>
            <a:off x="4572000" y="3315450"/>
            <a:ext cx="4485000" cy="16545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Calibri"/>
              <a:buChar char="-"/>
            </a:pPr>
            <a:r>
              <a:t/>
            </a:r>
            <a:endParaRPr sz="13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8"/>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Reactive Arthritis</a:t>
            </a:r>
            <a:endParaRPr sz="4400">
              <a:solidFill>
                <a:srgbClr val="FFFFFF"/>
              </a:solidFill>
              <a:latin typeface="Calibri"/>
              <a:ea typeface="Calibri"/>
              <a:cs typeface="Calibri"/>
              <a:sym typeface="Calibri"/>
            </a:endParaRPr>
          </a:p>
        </p:txBody>
      </p:sp>
      <p:sp>
        <p:nvSpPr>
          <p:cNvPr id="372" name="Google Shape;372;p58"/>
          <p:cNvSpPr txBox="1"/>
          <p:nvPr/>
        </p:nvSpPr>
        <p:spPr>
          <a:xfrm>
            <a:off x="156000" y="1137150"/>
            <a:ext cx="4292100" cy="125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p58"/>
          <p:cNvSpPr txBox="1"/>
          <p:nvPr/>
        </p:nvSpPr>
        <p:spPr>
          <a:xfrm>
            <a:off x="4572000" y="1322150"/>
            <a:ext cx="44136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p:txBody>
      </p:sp>
      <p:sp>
        <p:nvSpPr>
          <p:cNvPr id="374" name="Google Shape;374;p58"/>
          <p:cNvSpPr txBox="1"/>
          <p:nvPr/>
        </p:nvSpPr>
        <p:spPr>
          <a:xfrm>
            <a:off x="120000" y="3001500"/>
            <a:ext cx="4364100" cy="175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75" name="Google Shape;375;p58"/>
          <p:cNvSpPr txBox="1"/>
          <p:nvPr/>
        </p:nvSpPr>
        <p:spPr>
          <a:xfrm>
            <a:off x="543525" y="1505025"/>
            <a:ext cx="4485000" cy="16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u="sng">
                <a:solidFill>
                  <a:schemeClr val="dk1"/>
                </a:solidFill>
                <a:latin typeface="Calibri"/>
                <a:ea typeface="Calibri"/>
                <a:cs typeface="Calibri"/>
                <a:sym typeface="Calibri"/>
              </a:rPr>
              <a:t>Management</a:t>
            </a:r>
            <a:endParaRPr sz="1300" u="sng">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Char char="-"/>
            </a:pPr>
            <a:r>
              <a:rPr lang="en-GB" sz="1300">
                <a:solidFill>
                  <a:schemeClr val="dk1"/>
                </a:solidFill>
                <a:latin typeface="Calibri"/>
                <a:ea typeface="Calibri"/>
                <a:cs typeface="Calibri"/>
                <a:sym typeface="Calibri"/>
              </a:rPr>
              <a:t>·Giving antibiotics until possibility of septic arthritis is excluded.</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Char char="-"/>
            </a:pPr>
            <a:r>
              <a:rPr lang="en-GB" sz="1300">
                <a:solidFill>
                  <a:schemeClr val="dk1"/>
                </a:solidFill>
                <a:latin typeface="Calibri"/>
                <a:ea typeface="Calibri"/>
                <a:cs typeface="Calibri"/>
                <a:sym typeface="Calibri"/>
              </a:rPr>
              <a:t>·NSAID</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Char char="-"/>
            </a:pPr>
            <a:r>
              <a:rPr lang="en-GB" sz="1300">
                <a:solidFill>
                  <a:schemeClr val="dk1"/>
                </a:solidFill>
                <a:latin typeface="Calibri"/>
                <a:ea typeface="Calibri"/>
                <a:cs typeface="Calibri"/>
                <a:sym typeface="Calibri"/>
              </a:rPr>
              <a:t>·Steroid injections into the affected joints with systemic steroids being required</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Char char="-"/>
            </a:pPr>
            <a:r>
              <a:rPr lang="en-GB" sz="1300">
                <a:solidFill>
                  <a:schemeClr val="dk1"/>
                </a:solidFill>
                <a:latin typeface="Calibri"/>
                <a:ea typeface="Calibri"/>
                <a:cs typeface="Calibri"/>
                <a:sym typeface="Calibri"/>
              </a:rPr>
              <a:t>particularly when multiple joints are affected</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Char char="-"/>
            </a:pPr>
            <a:r>
              <a:rPr lang="en-GB" sz="1300">
                <a:solidFill>
                  <a:schemeClr val="dk1"/>
                </a:solidFill>
                <a:latin typeface="Calibri"/>
                <a:ea typeface="Calibri"/>
                <a:cs typeface="Calibri"/>
                <a:sym typeface="Calibri"/>
              </a:rPr>
              <a:t>·DMARD or anti-TNF medications - chronic arthritis (if not resolved within 6</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Char char="-"/>
            </a:pPr>
            <a:r>
              <a:rPr lang="en-GB" sz="1300">
                <a:solidFill>
                  <a:schemeClr val="dk1"/>
                </a:solidFill>
                <a:latin typeface="Calibri"/>
                <a:ea typeface="Calibri"/>
                <a:cs typeface="Calibri"/>
                <a:sym typeface="Calibri"/>
              </a:rPr>
              <a:t>months and don’t recur)</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t/>
            </a:r>
            <a:endParaRPr sz="1300">
              <a:solidFill>
                <a:schemeClr val="dk1"/>
              </a:solidFill>
              <a:latin typeface="Calibri"/>
              <a:ea typeface="Calibri"/>
              <a:cs typeface="Calibri"/>
              <a:sym typeface="Calibri"/>
            </a:endParaRPr>
          </a:p>
        </p:txBody>
      </p:sp>
      <p:pic>
        <p:nvPicPr>
          <p:cNvPr id="376" name="Google Shape;376;p58"/>
          <p:cNvPicPr preferRelativeResize="0"/>
          <p:nvPr/>
        </p:nvPicPr>
        <p:blipFill>
          <a:blip r:embed="rId3">
            <a:alphaModFix/>
          </a:blip>
          <a:stretch>
            <a:fillRect/>
          </a:stretch>
        </p:blipFill>
        <p:spPr>
          <a:xfrm>
            <a:off x="5156950" y="1415850"/>
            <a:ext cx="3828651" cy="3451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9"/>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Enteropathic</a:t>
            </a:r>
            <a:r>
              <a:rPr lang="en-GB" sz="4400">
                <a:solidFill>
                  <a:srgbClr val="FFFFFF"/>
                </a:solidFill>
                <a:latin typeface="Calibri"/>
                <a:ea typeface="Calibri"/>
                <a:cs typeface="Calibri"/>
                <a:sym typeface="Calibri"/>
              </a:rPr>
              <a:t> Arthritis</a:t>
            </a:r>
            <a:endParaRPr sz="4400">
              <a:solidFill>
                <a:srgbClr val="FFFFFF"/>
              </a:solidFill>
              <a:latin typeface="Calibri"/>
              <a:ea typeface="Calibri"/>
              <a:cs typeface="Calibri"/>
              <a:sym typeface="Calibri"/>
            </a:endParaRPr>
          </a:p>
        </p:txBody>
      </p:sp>
      <p:sp>
        <p:nvSpPr>
          <p:cNvPr id="382" name="Google Shape;382;p59"/>
          <p:cNvSpPr txBox="1"/>
          <p:nvPr/>
        </p:nvSpPr>
        <p:spPr>
          <a:xfrm>
            <a:off x="156000" y="1137150"/>
            <a:ext cx="4292100" cy="125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383" name="Google Shape;383;p59"/>
          <p:cNvSpPr txBox="1"/>
          <p:nvPr/>
        </p:nvSpPr>
        <p:spPr>
          <a:xfrm>
            <a:off x="4572000" y="1322150"/>
            <a:ext cx="44136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p:txBody>
      </p:sp>
      <p:sp>
        <p:nvSpPr>
          <p:cNvPr id="384" name="Google Shape;384;p59"/>
          <p:cNvSpPr txBox="1"/>
          <p:nvPr/>
        </p:nvSpPr>
        <p:spPr>
          <a:xfrm>
            <a:off x="120000" y="3001500"/>
            <a:ext cx="4364100" cy="175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85" name="Google Shape;385;p59"/>
          <p:cNvSpPr txBox="1"/>
          <p:nvPr/>
        </p:nvSpPr>
        <p:spPr>
          <a:xfrm>
            <a:off x="543525" y="1505025"/>
            <a:ext cx="4485000" cy="16545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chemeClr val="dk1"/>
              </a:buClr>
              <a:buSzPts val="1300"/>
              <a:buFont typeface="Calibri"/>
              <a:buChar char="-"/>
            </a:pPr>
            <a:r>
              <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t/>
            </a:r>
            <a:endParaRPr sz="1300">
              <a:solidFill>
                <a:schemeClr val="dk1"/>
              </a:solidFill>
              <a:latin typeface="Calibri"/>
              <a:ea typeface="Calibri"/>
              <a:cs typeface="Calibri"/>
              <a:sym typeface="Calibri"/>
            </a:endParaRPr>
          </a:p>
        </p:txBody>
      </p:sp>
      <p:sp>
        <p:nvSpPr>
          <p:cNvPr id="386" name="Google Shape;386;p59"/>
          <p:cNvSpPr txBox="1"/>
          <p:nvPr/>
        </p:nvSpPr>
        <p:spPr>
          <a:xfrm>
            <a:off x="339150" y="1445550"/>
            <a:ext cx="4292100" cy="291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pic>
        <p:nvPicPr>
          <p:cNvPr id="387" name="Google Shape;387;p59"/>
          <p:cNvPicPr preferRelativeResize="0"/>
          <p:nvPr/>
        </p:nvPicPr>
        <p:blipFill>
          <a:blip r:embed="rId3">
            <a:alphaModFix/>
          </a:blip>
          <a:stretch>
            <a:fillRect/>
          </a:stretch>
        </p:blipFill>
        <p:spPr>
          <a:xfrm>
            <a:off x="1248735" y="1322150"/>
            <a:ext cx="6471815" cy="36384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60"/>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Enteropathic Arthritis</a:t>
            </a:r>
            <a:endParaRPr sz="4400">
              <a:solidFill>
                <a:srgbClr val="FFFFFF"/>
              </a:solidFill>
              <a:latin typeface="Calibri"/>
              <a:ea typeface="Calibri"/>
              <a:cs typeface="Calibri"/>
              <a:sym typeface="Calibri"/>
            </a:endParaRPr>
          </a:p>
        </p:txBody>
      </p:sp>
      <p:sp>
        <p:nvSpPr>
          <p:cNvPr id="393" name="Google Shape;393;p60"/>
          <p:cNvSpPr txBox="1"/>
          <p:nvPr/>
        </p:nvSpPr>
        <p:spPr>
          <a:xfrm>
            <a:off x="156000" y="1137150"/>
            <a:ext cx="4292100" cy="125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394" name="Google Shape;394;p60"/>
          <p:cNvSpPr txBox="1"/>
          <p:nvPr/>
        </p:nvSpPr>
        <p:spPr>
          <a:xfrm>
            <a:off x="4572000" y="1322150"/>
            <a:ext cx="44136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p:txBody>
      </p:sp>
      <p:sp>
        <p:nvSpPr>
          <p:cNvPr id="395" name="Google Shape;395;p60"/>
          <p:cNvSpPr txBox="1"/>
          <p:nvPr/>
        </p:nvSpPr>
        <p:spPr>
          <a:xfrm>
            <a:off x="120000" y="3001500"/>
            <a:ext cx="4364100" cy="175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96" name="Google Shape;396;p60"/>
          <p:cNvSpPr txBox="1"/>
          <p:nvPr/>
        </p:nvSpPr>
        <p:spPr>
          <a:xfrm>
            <a:off x="543525" y="1505025"/>
            <a:ext cx="4485000" cy="16545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chemeClr val="dk1"/>
              </a:buClr>
              <a:buSzPts val="1300"/>
              <a:buFont typeface="Calibri"/>
              <a:buChar char="-"/>
            </a:pPr>
            <a:r>
              <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t/>
            </a:r>
            <a:endParaRPr sz="1300">
              <a:solidFill>
                <a:schemeClr val="dk1"/>
              </a:solidFill>
              <a:latin typeface="Calibri"/>
              <a:ea typeface="Calibri"/>
              <a:cs typeface="Calibri"/>
              <a:sym typeface="Calibri"/>
            </a:endParaRPr>
          </a:p>
        </p:txBody>
      </p:sp>
      <p:sp>
        <p:nvSpPr>
          <p:cNvPr id="397" name="Google Shape;397;p60"/>
          <p:cNvSpPr txBox="1"/>
          <p:nvPr/>
        </p:nvSpPr>
        <p:spPr>
          <a:xfrm>
            <a:off x="339150" y="1445550"/>
            <a:ext cx="4292100" cy="291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pic>
        <p:nvPicPr>
          <p:cNvPr id="398" name="Google Shape;398;p60"/>
          <p:cNvPicPr preferRelativeResize="0"/>
          <p:nvPr/>
        </p:nvPicPr>
        <p:blipFill>
          <a:blip r:embed="rId3">
            <a:alphaModFix/>
          </a:blip>
          <a:stretch>
            <a:fillRect/>
          </a:stretch>
        </p:blipFill>
        <p:spPr>
          <a:xfrm>
            <a:off x="1103175" y="1322150"/>
            <a:ext cx="7089101" cy="36517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61"/>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Juvenile Idiopatic Arthritis</a:t>
            </a:r>
            <a:endParaRPr sz="4400">
              <a:solidFill>
                <a:srgbClr val="FFFFFF"/>
              </a:solidFill>
              <a:latin typeface="Calibri"/>
              <a:ea typeface="Calibri"/>
              <a:cs typeface="Calibri"/>
              <a:sym typeface="Calibri"/>
            </a:endParaRPr>
          </a:p>
        </p:txBody>
      </p:sp>
      <p:sp>
        <p:nvSpPr>
          <p:cNvPr id="404" name="Google Shape;404;p61"/>
          <p:cNvSpPr txBox="1"/>
          <p:nvPr/>
        </p:nvSpPr>
        <p:spPr>
          <a:xfrm>
            <a:off x="156000" y="1137150"/>
            <a:ext cx="4292100" cy="125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405" name="Google Shape;405;p61"/>
          <p:cNvSpPr txBox="1"/>
          <p:nvPr/>
        </p:nvSpPr>
        <p:spPr>
          <a:xfrm>
            <a:off x="4572000" y="1322150"/>
            <a:ext cx="44136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p:txBody>
      </p:sp>
      <p:sp>
        <p:nvSpPr>
          <p:cNvPr id="406" name="Google Shape;406;p61"/>
          <p:cNvSpPr txBox="1"/>
          <p:nvPr/>
        </p:nvSpPr>
        <p:spPr>
          <a:xfrm>
            <a:off x="120000" y="3001500"/>
            <a:ext cx="4364100" cy="175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07" name="Google Shape;407;p61"/>
          <p:cNvSpPr txBox="1"/>
          <p:nvPr/>
        </p:nvSpPr>
        <p:spPr>
          <a:xfrm>
            <a:off x="156000" y="1322150"/>
            <a:ext cx="5614500" cy="24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sz="1300">
                <a:solidFill>
                  <a:schemeClr val="dk1"/>
                </a:solidFill>
                <a:latin typeface="Calibri"/>
                <a:ea typeface="Calibri"/>
                <a:cs typeface="Calibri"/>
                <a:sym typeface="Calibri"/>
              </a:rPr>
              <a:t>Still’s Disease (Systemic JIA)</a:t>
            </a:r>
            <a:endParaRPr b="1"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·Px à Subtle salmon-pink rash, high swinging fevers, enlarged lymph nodes, weight loss, joint inflammation and pain, splenomegaly, muscle pain, pleuritis + pericarditis</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·Ix à Antinuclear antibodies + rheumatoid factors are typ negative. Raised CRP, ESR, platelets and serum ferritin</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a:t>
            </a:r>
            <a:r>
              <a:rPr lang="en-GB" sz="1300">
                <a:solidFill>
                  <a:schemeClr val="dk1"/>
                </a:solidFill>
                <a:highlight>
                  <a:srgbClr val="FFFF00"/>
                </a:highlight>
                <a:latin typeface="Calibri"/>
                <a:ea typeface="Calibri"/>
                <a:cs typeface="Calibri"/>
                <a:sym typeface="Calibri"/>
              </a:rPr>
              <a:t>Think of it if rash, fevers, joint pain and fever for more than 5 days (Kawasaki, Stills, and leukaemia)</a:t>
            </a:r>
            <a:endParaRPr sz="1300">
              <a:solidFill>
                <a:schemeClr val="dk1"/>
              </a:solidFill>
              <a:highlight>
                <a:srgbClr val="FFFF00"/>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·Complications à Macrophage Activation Syndrome (MAS) à acutely unwell, DIC, anaemia, thrombocytopenia, bleeding, non-blanching rash. Key finding (low ESR)</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p:txBody>
      </p:sp>
      <p:sp>
        <p:nvSpPr>
          <p:cNvPr id="408" name="Google Shape;408;p61"/>
          <p:cNvSpPr txBox="1"/>
          <p:nvPr/>
        </p:nvSpPr>
        <p:spPr>
          <a:xfrm>
            <a:off x="151650" y="3732350"/>
            <a:ext cx="5623200" cy="112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sz="1300">
                <a:solidFill>
                  <a:schemeClr val="dk1"/>
                </a:solidFill>
                <a:latin typeface="Calibri"/>
                <a:ea typeface="Calibri"/>
                <a:cs typeface="Calibri"/>
                <a:sym typeface="Calibri"/>
              </a:rPr>
              <a:t>Management:</a:t>
            </a:r>
            <a:endParaRPr b="1"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·NSAIDS (ibuprofen)</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·Steroids, oral, IM, intra-articular in oligoarthritis</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·DMARDS (methotrexate)</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·TNF Inhib (etanercept)</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pic>
        <p:nvPicPr>
          <p:cNvPr id="409" name="Google Shape;409;p61"/>
          <p:cNvPicPr preferRelativeResize="0"/>
          <p:nvPr/>
        </p:nvPicPr>
        <p:blipFill>
          <a:blip r:embed="rId3">
            <a:alphaModFix/>
          </a:blip>
          <a:stretch>
            <a:fillRect/>
          </a:stretch>
        </p:blipFill>
        <p:spPr>
          <a:xfrm>
            <a:off x="5867300" y="1499750"/>
            <a:ext cx="2887807" cy="31316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62"/>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Infective Arthtiris </a:t>
            </a:r>
            <a:endParaRPr sz="4400">
              <a:solidFill>
                <a:srgbClr val="FFFFFF"/>
              </a:solidFill>
              <a:latin typeface="Calibri"/>
              <a:ea typeface="Calibri"/>
              <a:cs typeface="Calibri"/>
              <a:sym typeface="Calibri"/>
            </a:endParaRPr>
          </a:p>
        </p:txBody>
      </p:sp>
      <p:sp>
        <p:nvSpPr>
          <p:cNvPr id="415" name="Google Shape;415;p62"/>
          <p:cNvSpPr txBox="1"/>
          <p:nvPr/>
        </p:nvSpPr>
        <p:spPr>
          <a:xfrm>
            <a:off x="156000" y="1137150"/>
            <a:ext cx="4292100" cy="125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416" name="Google Shape;416;p62"/>
          <p:cNvSpPr txBox="1"/>
          <p:nvPr/>
        </p:nvSpPr>
        <p:spPr>
          <a:xfrm>
            <a:off x="4572000" y="1322150"/>
            <a:ext cx="44136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p:txBody>
      </p:sp>
      <p:sp>
        <p:nvSpPr>
          <p:cNvPr id="417" name="Google Shape;417;p62"/>
          <p:cNvSpPr txBox="1"/>
          <p:nvPr/>
        </p:nvSpPr>
        <p:spPr>
          <a:xfrm>
            <a:off x="813838" y="4557025"/>
            <a:ext cx="1765800" cy="384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chemeClr val="dk1"/>
                </a:solidFill>
                <a:latin typeface="Calibri"/>
                <a:ea typeface="Calibri"/>
                <a:cs typeface="Calibri"/>
                <a:sym typeface="Calibri"/>
              </a:rPr>
              <a:t>Septic Arthritis</a:t>
            </a:r>
            <a:endParaRPr sz="1800"/>
          </a:p>
        </p:txBody>
      </p:sp>
      <p:pic>
        <p:nvPicPr>
          <p:cNvPr id="418" name="Google Shape;418;p62"/>
          <p:cNvPicPr preferRelativeResize="0"/>
          <p:nvPr/>
        </p:nvPicPr>
        <p:blipFill>
          <a:blip r:embed="rId3">
            <a:alphaModFix/>
          </a:blip>
          <a:stretch>
            <a:fillRect/>
          </a:stretch>
        </p:blipFill>
        <p:spPr>
          <a:xfrm>
            <a:off x="356700" y="1481150"/>
            <a:ext cx="2680075" cy="2789725"/>
          </a:xfrm>
          <a:prstGeom prst="rect">
            <a:avLst/>
          </a:prstGeom>
          <a:noFill/>
          <a:ln>
            <a:noFill/>
          </a:ln>
        </p:spPr>
      </p:pic>
      <p:pic>
        <p:nvPicPr>
          <p:cNvPr id="419" name="Google Shape;419;p62"/>
          <p:cNvPicPr preferRelativeResize="0"/>
          <p:nvPr/>
        </p:nvPicPr>
        <p:blipFill>
          <a:blip r:embed="rId4">
            <a:alphaModFix/>
          </a:blip>
          <a:stretch>
            <a:fillRect/>
          </a:stretch>
        </p:blipFill>
        <p:spPr>
          <a:xfrm>
            <a:off x="3992475" y="1552625"/>
            <a:ext cx="4343734" cy="2443351"/>
          </a:xfrm>
          <a:prstGeom prst="rect">
            <a:avLst/>
          </a:prstGeom>
          <a:noFill/>
          <a:ln>
            <a:noFill/>
          </a:ln>
        </p:spPr>
      </p:pic>
      <p:sp>
        <p:nvSpPr>
          <p:cNvPr id="420" name="Google Shape;420;p62"/>
          <p:cNvSpPr txBox="1"/>
          <p:nvPr/>
        </p:nvSpPr>
        <p:spPr>
          <a:xfrm>
            <a:off x="4448100" y="4557025"/>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800">
                <a:solidFill>
                  <a:schemeClr val="dk1"/>
                </a:solidFill>
                <a:latin typeface="Calibri"/>
                <a:ea typeface="Calibri"/>
                <a:cs typeface="Calibri"/>
                <a:sym typeface="Calibri"/>
              </a:rPr>
              <a:t>Osteomyelitis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3"/>
          <p:cNvSpPr txBox="1"/>
          <p:nvPr/>
        </p:nvSpPr>
        <p:spPr>
          <a:xfrm>
            <a:off x="356700" y="181000"/>
            <a:ext cx="8469000" cy="8775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Septic Arthritis</a:t>
            </a:r>
            <a:r>
              <a:rPr lang="en-GB" sz="4400">
                <a:solidFill>
                  <a:srgbClr val="FFFFFF"/>
                </a:solidFill>
                <a:latin typeface="Calibri"/>
                <a:ea typeface="Calibri"/>
                <a:cs typeface="Calibri"/>
                <a:sym typeface="Calibri"/>
              </a:rPr>
              <a:t> </a:t>
            </a:r>
            <a:endParaRPr sz="4400">
              <a:solidFill>
                <a:srgbClr val="FFFFFF"/>
              </a:solidFill>
              <a:latin typeface="Calibri"/>
              <a:ea typeface="Calibri"/>
              <a:cs typeface="Calibri"/>
              <a:sym typeface="Calibri"/>
            </a:endParaRPr>
          </a:p>
        </p:txBody>
      </p:sp>
      <p:sp>
        <p:nvSpPr>
          <p:cNvPr id="426" name="Google Shape;426;p63"/>
          <p:cNvSpPr txBox="1"/>
          <p:nvPr/>
        </p:nvSpPr>
        <p:spPr>
          <a:xfrm>
            <a:off x="156000" y="1137150"/>
            <a:ext cx="4292100" cy="125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427" name="Google Shape;427;p63"/>
          <p:cNvSpPr txBox="1"/>
          <p:nvPr/>
        </p:nvSpPr>
        <p:spPr>
          <a:xfrm>
            <a:off x="4572000" y="1058375"/>
            <a:ext cx="4413600" cy="460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300" u="sng">
                <a:solidFill>
                  <a:schemeClr val="dk1"/>
                </a:solidFill>
                <a:latin typeface="Calibri"/>
                <a:ea typeface="Calibri"/>
                <a:cs typeface="Calibri"/>
                <a:sym typeface="Calibri"/>
              </a:rPr>
              <a:t>Risk Factors</a:t>
            </a:r>
            <a:endParaRPr sz="1300" u="sng">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Joint disease – RA, gout, osteoarthritis</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IVDU</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Immunosuppressed</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Prosthetic joint replacement (1% post-op)</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u="sng">
                <a:solidFill>
                  <a:schemeClr val="dk1"/>
                </a:solidFill>
                <a:latin typeface="Calibri"/>
                <a:ea typeface="Calibri"/>
                <a:cs typeface="Calibri"/>
                <a:sym typeface="Calibri"/>
              </a:rPr>
              <a:t>Tests</a:t>
            </a:r>
            <a:endParaRPr sz="1300" u="sng">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highlight>
                  <a:srgbClr val="FFFF00"/>
                </a:highlight>
                <a:latin typeface="Calibri"/>
                <a:ea typeface="Calibri"/>
                <a:cs typeface="Calibri"/>
                <a:sym typeface="Calibri"/>
              </a:rPr>
              <a:t>Joint aspiration – yellow, cloudy, WCC more than 50,000</a:t>
            </a:r>
            <a:endParaRPr sz="1300">
              <a:solidFill>
                <a:schemeClr val="dk1"/>
              </a:solidFill>
              <a:highlight>
                <a:srgbClr val="FFFF00"/>
              </a:highlight>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Blood cultures</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FBC and CRP</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Xray</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u="sng">
                <a:solidFill>
                  <a:schemeClr val="dk1"/>
                </a:solidFill>
                <a:latin typeface="Calibri"/>
                <a:ea typeface="Calibri"/>
                <a:cs typeface="Calibri"/>
                <a:sym typeface="Calibri"/>
              </a:rPr>
              <a:t>Treatment</a:t>
            </a:r>
            <a:endParaRPr sz="1300" u="sng">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highlight>
                  <a:srgbClr val="FFFF00"/>
                </a:highlight>
                <a:latin typeface="Calibri"/>
                <a:ea typeface="Calibri"/>
                <a:cs typeface="Calibri"/>
                <a:sym typeface="Calibri"/>
              </a:rPr>
              <a:t>This is a medical emergency – 10% mortality</a:t>
            </a:r>
            <a:endParaRPr sz="1300">
              <a:solidFill>
                <a:schemeClr val="dk1"/>
              </a:solidFill>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IV antibiotics for 2 weeks plus oral for 4 weeks after</a:t>
            </a:r>
            <a:endParaRPr sz="1300">
              <a:solidFill>
                <a:schemeClr val="dk1"/>
              </a:solidFill>
              <a:latin typeface="Calibri"/>
              <a:ea typeface="Calibri"/>
              <a:cs typeface="Calibri"/>
              <a:sym typeface="Calibri"/>
            </a:endParaRPr>
          </a:p>
          <a:p>
            <a:pPr indent="0" lvl="0" marL="1270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1</a:t>
            </a:r>
            <a:r>
              <a:rPr baseline="30000" lang="en-GB" sz="1300">
                <a:solidFill>
                  <a:schemeClr val="dk1"/>
                </a:solidFill>
                <a:latin typeface="Calibri"/>
                <a:ea typeface="Calibri"/>
                <a:cs typeface="Calibri"/>
                <a:sym typeface="Calibri"/>
              </a:rPr>
              <a:t>st</a:t>
            </a:r>
            <a:r>
              <a:rPr lang="en-GB" sz="1300">
                <a:solidFill>
                  <a:schemeClr val="dk1"/>
                </a:solidFill>
                <a:latin typeface="Calibri"/>
                <a:ea typeface="Calibri"/>
                <a:cs typeface="Calibri"/>
                <a:sym typeface="Calibri"/>
              </a:rPr>
              <a:t> = flucloxacillin</a:t>
            </a:r>
            <a:endParaRPr sz="1300">
              <a:solidFill>
                <a:schemeClr val="dk1"/>
              </a:solidFill>
              <a:latin typeface="Calibri"/>
              <a:ea typeface="Calibri"/>
              <a:cs typeface="Calibri"/>
              <a:sym typeface="Calibri"/>
            </a:endParaRPr>
          </a:p>
          <a:p>
            <a:pPr indent="0" lvl="0" marL="1270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If MRSA = Vancomycin</a:t>
            </a:r>
            <a:endParaRPr sz="1300">
              <a:solidFill>
                <a:schemeClr val="dk1"/>
              </a:solidFill>
              <a:latin typeface="Calibri"/>
              <a:ea typeface="Calibri"/>
              <a:cs typeface="Calibri"/>
              <a:sym typeface="Calibri"/>
            </a:endParaRPr>
          </a:p>
          <a:p>
            <a:pPr indent="0" lvl="0" marL="1270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If Neisseria = Ceftriaxone</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Surgery – laparoscopic washout or surgical debridement</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63"/>
          <p:cNvSpPr txBox="1"/>
          <p:nvPr/>
        </p:nvSpPr>
        <p:spPr>
          <a:xfrm>
            <a:off x="156000" y="1272288"/>
            <a:ext cx="4413600" cy="176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300" u="sng">
                <a:solidFill>
                  <a:schemeClr val="dk1"/>
                </a:solidFill>
                <a:highlight>
                  <a:srgbClr val="FFFF00"/>
                </a:highlight>
                <a:latin typeface="Calibri"/>
                <a:ea typeface="Calibri"/>
                <a:cs typeface="Calibri"/>
                <a:sym typeface="Calibri"/>
              </a:rPr>
              <a:t>Pathophysiology</a:t>
            </a:r>
            <a:endParaRPr sz="1300" u="sng">
              <a:solidFill>
                <a:schemeClr val="dk1"/>
              </a:solidFill>
              <a:highlight>
                <a:srgbClr val="FFFF00"/>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Refers to infection of joint (usually bacterial)</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i="1" lang="en-GB" sz="1300">
                <a:solidFill>
                  <a:schemeClr val="dk1"/>
                </a:solidFill>
                <a:latin typeface="Calibri"/>
                <a:ea typeface="Calibri"/>
                <a:cs typeface="Calibri"/>
                <a:sym typeface="Calibri"/>
              </a:rPr>
              <a:t>Staph aureus = most common cause</a:t>
            </a:r>
            <a:endParaRPr i="1"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i="1" lang="en-GB" sz="1300">
                <a:solidFill>
                  <a:schemeClr val="dk1"/>
                </a:solidFill>
                <a:latin typeface="Calibri"/>
                <a:ea typeface="Calibri"/>
                <a:cs typeface="Calibri"/>
                <a:sym typeface="Calibri"/>
              </a:rPr>
              <a:t>Staph epidermidis = prosthetic joints</a:t>
            </a:r>
            <a:endParaRPr i="1"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i="1" lang="en-GB" sz="1300">
                <a:solidFill>
                  <a:schemeClr val="dk1"/>
                </a:solidFill>
                <a:latin typeface="Calibri"/>
                <a:ea typeface="Calibri"/>
                <a:cs typeface="Calibri"/>
                <a:sym typeface="Calibri"/>
              </a:rPr>
              <a:t>Pseudomonas aeruginosa = immunosuppressed, elderly, IVDU</a:t>
            </a:r>
            <a:endParaRPr i="1"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i="1" lang="en-GB" sz="1300">
                <a:solidFill>
                  <a:schemeClr val="dk1"/>
                </a:solidFill>
                <a:latin typeface="Calibri"/>
                <a:ea typeface="Calibri"/>
                <a:cs typeface="Calibri"/>
                <a:sym typeface="Calibri"/>
              </a:rPr>
              <a:t>Haemophilus influenzae = child</a:t>
            </a:r>
            <a:endParaRPr i="1" sz="1300">
              <a:solidFill>
                <a:schemeClr val="dk1"/>
              </a:solidFill>
              <a:latin typeface="Calibri"/>
              <a:ea typeface="Calibri"/>
              <a:cs typeface="Calibri"/>
              <a:sym typeface="Calibri"/>
            </a:endParaRPr>
          </a:p>
          <a:p>
            <a:pPr indent="0" lvl="0" marL="0" rtl="0" algn="l">
              <a:spcBef>
                <a:spcPts val="0"/>
              </a:spcBef>
              <a:spcAft>
                <a:spcPts val="0"/>
              </a:spcAft>
              <a:buNone/>
            </a:pPr>
            <a:r>
              <a:rPr i="1" lang="en-GB" sz="1300">
                <a:solidFill>
                  <a:schemeClr val="dk1"/>
                </a:solidFill>
                <a:latin typeface="Calibri"/>
                <a:ea typeface="Calibri"/>
                <a:cs typeface="Calibri"/>
                <a:sym typeface="Calibri"/>
              </a:rPr>
              <a:t>N. gonococcus = young, sexually active </a:t>
            </a:r>
            <a:endParaRPr sz="1300">
              <a:solidFill>
                <a:schemeClr val="dk1"/>
              </a:solidFill>
              <a:latin typeface="Calibri"/>
              <a:ea typeface="Calibri"/>
              <a:cs typeface="Calibri"/>
              <a:sym typeface="Calibri"/>
            </a:endParaRPr>
          </a:p>
        </p:txBody>
      </p:sp>
      <p:sp>
        <p:nvSpPr>
          <p:cNvPr id="429" name="Google Shape;429;p63"/>
          <p:cNvSpPr txBox="1"/>
          <p:nvPr/>
        </p:nvSpPr>
        <p:spPr>
          <a:xfrm>
            <a:off x="156000" y="3088100"/>
            <a:ext cx="2230200" cy="167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300" u="sng">
                <a:solidFill>
                  <a:schemeClr val="dk1"/>
                </a:solidFill>
                <a:latin typeface="Calibri"/>
                <a:ea typeface="Calibri"/>
                <a:cs typeface="Calibri"/>
                <a:sym typeface="Calibri"/>
              </a:rPr>
              <a:t>Presentation</a:t>
            </a:r>
            <a:endParaRPr sz="13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Hot, tender, erythematous swollen joint (commonly knee)</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Difficulty weight bearing</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Limited range of movement</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Fever and lethargy</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Signs of sepsis</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430" name="Google Shape;430;p63"/>
          <p:cNvSpPr txBox="1"/>
          <p:nvPr/>
        </p:nvSpPr>
        <p:spPr>
          <a:xfrm>
            <a:off x="2521650" y="3046100"/>
            <a:ext cx="1914900" cy="176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300" u="sng">
                <a:solidFill>
                  <a:schemeClr val="dk1"/>
                </a:solidFill>
                <a:latin typeface="Calibri"/>
                <a:ea typeface="Calibri"/>
                <a:cs typeface="Calibri"/>
                <a:sym typeface="Calibri"/>
              </a:rPr>
              <a:t>Complications</a:t>
            </a:r>
            <a:endParaRPr sz="13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•Osteomyelitis – infection gets into the actual bones not just joint structure</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•Permanent joint destruction</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•Sepsis and death</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4"/>
          <p:cNvSpPr txBox="1"/>
          <p:nvPr/>
        </p:nvSpPr>
        <p:spPr>
          <a:xfrm>
            <a:off x="356700" y="181000"/>
            <a:ext cx="8469000" cy="8775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Osteomyelitis</a:t>
            </a:r>
            <a:r>
              <a:rPr lang="en-GB" sz="4400">
                <a:solidFill>
                  <a:srgbClr val="FFFFFF"/>
                </a:solidFill>
                <a:latin typeface="Calibri"/>
                <a:ea typeface="Calibri"/>
                <a:cs typeface="Calibri"/>
                <a:sym typeface="Calibri"/>
              </a:rPr>
              <a:t> </a:t>
            </a:r>
            <a:endParaRPr sz="4400">
              <a:solidFill>
                <a:srgbClr val="FFFFFF"/>
              </a:solidFill>
              <a:latin typeface="Calibri"/>
              <a:ea typeface="Calibri"/>
              <a:cs typeface="Calibri"/>
              <a:sym typeface="Calibri"/>
            </a:endParaRPr>
          </a:p>
        </p:txBody>
      </p:sp>
      <p:sp>
        <p:nvSpPr>
          <p:cNvPr id="436" name="Google Shape;436;p64"/>
          <p:cNvSpPr txBox="1"/>
          <p:nvPr/>
        </p:nvSpPr>
        <p:spPr>
          <a:xfrm>
            <a:off x="156000" y="1137150"/>
            <a:ext cx="4292100" cy="125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64"/>
          <p:cNvSpPr txBox="1"/>
          <p:nvPr/>
        </p:nvSpPr>
        <p:spPr>
          <a:xfrm>
            <a:off x="-455600" y="1058500"/>
            <a:ext cx="5286900" cy="10752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en-GB" sz="1300">
                <a:solidFill>
                  <a:schemeClr val="dk1"/>
                </a:solidFill>
                <a:latin typeface="Calibri"/>
                <a:ea typeface="Calibri"/>
                <a:cs typeface="Calibri"/>
                <a:sym typeface="Calibri"/>
              </a:rPr>
              <a:t>-Osteomyelitis refers to </a:t>
            </a:r>
            <a:r>
              <a:rPr lang="en-GB" sz="1300">
                <a:solidFill>
                  <a:schemeClr val="dk1"/>
                </a:solidFill>
                <a:highlight>
                  <a:srgbClr val="FFFF00"/>
                </a:highlight>
                <a:latin typeface="Calibri"/>
                <a:ea typeface="Calibri"/>
                <a:cs typeface="Calibri"/>
                <a:sym typeface="Calibri"/>
              </a:rPr>
              <a:t>inflammation in a bone and bone marrow</a:t>
            </a:r>
            <a:r>
              <a:rPr lang="en-GB" sz="1300">
                <a:solidFill>
                  <a:schemeClr val="dk1"/>
                </a:solidFill>
                <a:latin typeface="Calibri"/>
                <a:ea typeface="Calibri"/>
                <a:cs typeface="Calibri"/>
                <a:sym typeface="Calibri"/>
              </a:rPr>
              <a:t>, usually caused by bacterial infection with </a:t>
            </a:r>
            <a:r>
              <a:rPr i="1" lang="en-GB" sz="1300">
                <a:solidFill>
                  <a:schemeClr val="dk1"/>
                </a:solidFill>
                <a:latin typeface="Calibri"/>
                <a:ea typeface="Calibri"/>
                <a:cs typeface="Calibri"/>
                <a:sym typeface="Calibri"/>
              </a:rPr>
              <a:t>S. aureus</a:t>
            </a:r>
            <a:r>
              <a:rPr lang="en-GB" sz="1300">
                <a:solidFill>
                  <a:schemeClr val="dk1"/>
                </a:solidFill>
                <a:latin typeface="Calibri"/>
                <a:ea typeface="Calibri"/>
                <a:cs typeface="Calibri"/>
                <a:sym typeface="Calibri"/>
              </a:rPr>
              <a:t>.</a:t>
            </a:r>
            <a:endParaRPr sz="13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i="1" lang="en-GB" sz="1300">
                <a:solidFill>
                  <a:schemeClr val="dk1"/>
                </a:solidFill>
                <a:latin typeface="Calibri"/>
                <a:ea typeface="Calibri"/>
                <a:cs typeface="Calibri"/>
                <a:sym typeface="Calibri"/>
              </a:rPr>
              <a:t>-This is different to septic arthritis</a:t>
            </a:r>
            <a:r>
              <a:rPr lang="en-GB" sz="1300">
                <a:solidFill>
                  <a:schemeClr val="dk1"/>
                </a:solidFill>
                <a:latin typeface="Calibri"/>
                <a:ea typeface="Calibri"/>
                <a:cs typeface="Calibri"/>
                <a:sym typeface="Calibri"/>
              </a:rPr>
              <a:t>, which is inflammation in the joint that has not got into the bones themselves yet. </a:t>
            </a:r>
            <a:endParaRPr sz="1300">
              <a:solidFill>
                <a:schemeClr val="dk1"/>
              </a:solidFill>
              <a:latin typeface="Calibri"/>
              <a:ea typeface="Calibri"/>
              <a:cs typeface="Calibri"/>
              <a:sym typeface="Calibri"/>
            </a:endParaRPr>
          </a:p>
        </p:txBody>
      </p:sp>
      <p:sp>
        <p:nvSpPr>
          <p:cNvPr id="438" name="Google Shape;438;p64"/>
          <p:cNvSpPr txBox="1"/>
          <p:nvPr/>
        </p:nvSpPr>
        <p:spPr>
          <a:xfrm>
            <a:off x="119700" y="2068975"/>
            <a:ext cx="5047500" cy="233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300" u="sng">
                <a:solidFill>
                  <a:schemeClr val="dk1"/>
                </a:solidFill>
                <a:latin typeface="Calibri"/>
                <a:ea typeface="Calibri"/>
                <a:cs typeface="Calibri"/>
                <a:sym typeface="Calibri"/>
              </a:rPr>
              <a:t>Risk Factors:</a:t>
            </a:r>
            <a:endParaRPr sz="13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Open fractures</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Orthopaedic operations, particularly with </a:t>
            </a:r>
            <a:r>
              <a:rPr lang="en-GB" sz="1300">
                <a:solidFill>
                  <a:schemeClr val="dk1"/>
                </a:solidFill>
                <a:highlight>
                  <a:srgbClr val="FFFF00"/>
                </a:highlight>
                <a:latin typeface="Calibri"/>
                <a:ea typeface="Calibri"/>
                <a:cs typeface="Calibri"/>
                <a:sym typeface="Calibri"/>
              </a:rPr>
              <a:t>prosthetic joints</a:t>
            </a:r>
            <a:endParaRPr sz="1300">
              <a:solidFill>
                <a:schemeClr val="dk1"/>
              </a:solidFill>
              <a:highlight>
                <a:srgbClr val="FFFF00"/>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highlight>
                  <a:srgbClr val="FFFF00"/>
                </a:highlight>
                <a:latin typeface="Calibri"/>
                <a:ea typeface="Calibri"/>
                <a:cs typeface="Calibri"/>
                <a:sym typeface="Calibri"/>
              </a:rPr>
              <a:t>Diabetes</a:t>
            </a:r>
            <a:r>
              <a:rPr lang="en-GB" sz="1300">
                <a:solidFill>
                  <a:schemeClr val="dk1"/>
                </a:solidFill>
                <a:latin typeface="Calibri"/>
                <a:ea typeface="Calibri"/>
                <a:cs typeface="Calibri"/>
                <a:sym typeface="Calibri"/>
              </a:rPr>
              <a:t>, particularly with diabetic foot ulcers</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Peripheral arterial disease</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IV drug use – injecting bacteria into blood -&gt; goes to bone</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Immunosuppression</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u="sng">
                <a:solidFill>
                  <a:schemeClr val="dk1"/>
                </a:solidFill>
                <a:latin typeface="Calibri"/>
                <a:ea typeface="Calibri"/>
                <a:cs typeface="Calibri"/>
                <a:sym typeface="Calibri"/>
              </a:rPr>
              <a:t>Investigation:</a:t>
            </a:r>
            <a:endParaRPr sz="13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X-rays not useful – no changes in early disease.</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MRI scans are the best imaging.</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CRP, WCC raised</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Blood cultures</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a:t>
            </a:r>
            <a:r>
              <a:rPr lang="en-GB" sz="1300">
                <a:solidFill>
                  <a:schemeClr val="dk1"/>
                </a:solidFill>
                <a:latin typeface="Calibri"/>
                <a:ea typeface="Calibri"/>
                <a:cs typeface="Calibri"/>
                <a:sym typeface="Calibri"/>
              </a:rPr>
              <a:t>Bone biopsy cultures to find causative organism and sensitivities. </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439" name="Google Shape;439;p64"/>
          <p:cNvSpPr txBox="1"/>
          <p:nvPr/>
        </p:nvSpPr>
        <p:spPr>
          <a:xfrm>
            <a:off x="4259675" y="3252600"/>
            <a:ext cx="3000600" cy="176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300" u="sng">
                <a:solidFill>
                  <a:schemeClr val="dk1"/>
                </a:solidFill>
                <a:latin typeface="Calibri"/>
                <a:ea typeface="Calibri"/>
                <a:cs typeface="Calibri"/>
                <a:sym typeface="Calibri"/>
              </a:rPr>
              <a:t>Management</a:t>
            </a:r>
            <a:endParaRPr sz="1300" u="sng">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6 weeks IV antibiotics – usually flucloxacillin</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Surgical debridement of bone</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If becomes chronic osteomyelitis may need 12 weeks abx</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May require prosthetic joint revision</a:t>
            </a:r>
            <a:endParaRPr sz="1300">
              <a:solidFill>
                <a:schemeClr val="dk1"/>
              </a:solidFill>
              <a:latin typeface="Calibri"/>
              <a:ea typeface="Calibri"/>
              <a:cs typeface="Calibri"/>
              <a:sym typeface="Calibri"/>
            </a:endParaRPr>
          </a:p>
        </p:txBody>
      </p:sp>
      <p:pic>
        <p:nvPicPr>
          <p:cNvPr id="440" name="Google Shape;440;p64"/>
          <p:cNvPicPr preferRelativeResize="0"/>
          <p:nvPr/>
        </p:nvPicPr>
        <p:blipFill>
          <a:blip r:embed="rId3">
            <a:alphaModFix/>
          </a:blip>
          <a:stretch>
            <a:fillRect/>
          </a:stretch>
        </p:blipFill>
        <p:spPr>
          <a:xfrm>
            <a:off x="7092150" y="3507550"/>
            <a:ext cx="1733550" cy="1390650"/>
          </a:xfrm>
          <a:prstGeom prst="rect">
            <a:avLst/>
          </a:prstGeom>
          <a:noFill/>
          <a:ln>
            <a:noFill/>
          </a:ln>
        </p:spPr>
      </p:pic>
      <p:pic>
        <p:nvPicPr>
          <p:cNvPr id="441" name="Google Shape;441;p64"/>
          <p:cNvPicPr preferRelativeResize="0"/>
          <p:nvPr/>
        </p:nvPicPr>
        <p:blipFill>
          <a:blip r:embed="rId4">
            <a:alphaModFix/>
          </a:blip>
          <a:stretch>
            <a:fillRect/>
          </a:stretch>
        </p:blipFill>
        <p:spPr>
          <a:xfrm>
            <a:off x="4655350" y="1094800"/>
            <a:ext cx="3932550" cy="22149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9"/>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600">
                <a:solidFill>
                  <a:srgbClr val="101012"/>
                </a:solidFill>
                <a:latin typeface="Arial"/>
                <a:ea typeface="Arial"/>
                <a:cs typeface="Arial"/>
                <a:sym typeface="Arial"/>
              </a:rPr>
              <a:t>A </a:t>
            </a:r>
            <a:r>
              <a:rPr b="1" lang="en-GB" sz="1600">
                <a:solidFill>
                  <a:srgbClr val="101012"/>
                </a:solidFill>
                <a:latin typeface="Arial"/>
                <a:ea typeface="Arial"/>
                <a:cs typeface="Arial"/>
                <a:sym typeface="Arial"/>
              </a:rPr>
              <a:t>66 year old female</a:t>
            </a:r>
            <a:r>
              <a:rPr lang="en-GB" sz="1600">
                <a:solidFill>
                  <a:srgbClr val="101012"/>
                </a:solidFill>
                <a:latin typeface="Arial"/>
                <a:ea typeface="Arial"/>
                <a:cs typeface="Arial"/>
                <a:sym typeface="Arial"/>
              </a:rPr>
              <a:t> presents to her GP with pain in her left </a:t>
            </a:r>
            <a:r>
              <a:rPr b="1" lang="en-GB" sz="1600">
                <a:solidFill>
                  <a:srgbClr val="101012"/>
                </a:solidFill>
                <a:latin typeface="Arial"/>
                <a:ea typeface="Arial"/>
                <a:cs typeface="Arial"/>
                <a:sym typeface="Arial"/>
              </a:rPr>
              <a:t>hip</a:t>
            </a:r>
            <a:r>
              <a:rPr lang="en-GB" sz="1600">
                <a:solidFill>
                  <a:srgbClr val="101012"/>
                </a:solidFill>
                <a:latin typeface="Arial"/>
                <a:ea typeface="Arial"/>
                <a:cs typeface="Arial"/>
                <a:sym typeface="Arial"/>
              </a:rPr>
              <a:t>. The pain as </a:t>
            </a:r>
            <a:r>
              <a:rPr b="1" lang="en-GB" sz="1600">
                <a:solidFill>
                  <a:srgbClr val="101012"/>
                </a:solidFill>
                <a:latin typeface="Arial"/>
                <a:ea typeface="Arial"/>
                <a:cs typeface="Arial"/>
                <a:sym typeface="Arial"/>
              </a:rPr>
              <a:t>slowly gotten worse over the past 2 years.</a:t>
            </a:r>
            <a:r>
              <a:rPr lang="en-GB" sz="1600">
                <a:solidFill>
                  <a:srgbClr val="101012"/>
                </a:solidFill>
                <a:latin typeface="Arial"/>
                <a:ea typeface="Arial"/>
                <a:cs typeface="Arial"/>
                <a:sym typeface="Arial"/>
              </a:rPr>
              <a:t> </a:t>
            </a:r>
            <a:r>
              <a:rPr lang="en-GB" sz="1600">
                <a:solidFill>
                  <a:srgbClr val="101012"/>
                </a:solidFill>
                <a:latin typeface="Arial"/>
                <a:ea typeface="Arial"/>
                <a:cs typeface="Arial"/>
                <a:sym typeface="Arial"/>
              </a:rPr>
              <a:t>Until recently it only occured after walking a large distance but now it is fairly constant. The pain is </a:t>
            </a:r>
            <a:r>
              <a:rPr b="1" lang="en-GB" sz="1600">
                <a:solidFill>
                  <a:srgbClr val="101012"/>
                </a:solidFill>
                <a:latin typeface="Arial"/>
                <a:ea typeface="Arial"/>
                <a:cs typeface="Arial"/>
                <a:sym typeface="Arial"/>
              </a:rPr>
              <a:t>worse with walking</a:t>
            </a:r>
            <a:r>
              <a:rPr lang="en-GB" sz="1600">
                <a:solidFill>
                  <a:srgbClr val="101012"/>
                </a:solidFill>
                <a:latin typeface="Arial"/>
                <a:ea typeface="Arial"/>
                <a:cs typeface="Arial"/>
                <a:sym typeface="Arial"/>
              </a:rPr>
              <a:t> and feels </a:t>
            </a:r>
            <a:r>
              <a:rPr b="1" lang="en-GB" sz="1600">
                <a:solidFill>
                  <a:srgbClr val="101012"/>
                </a:solidFill>
                <a:latin typeface="Arial"/>
                <a:ea typeface="Arial"/>
                <a:cs typeface="Arial"/>
                <a:sym typeface="Arial"/>
              </a:rPr>
              <a:t>stiff in the morning for around 10 minutes. </a:t>
            </a:r>
            <a:r>
              <a:rPr lang="en-GB" sz="1600">
                <a:solidFill>
                  <a:srgbClr val="101012"/>
                </a:solidFill>
                <a:latin typeface="Arial"/>
                <a:ea typeface="Arial"/>
                <a:cs typeface="Arial"/>
                <a:sym typeface="Arial"/>
              </a:rPr>
              <a:t>The patient has a </a:t>
            </a:r>
            <a:r>
              <a:rPr b="1" lang="en-GB" sz="1600">
                <a:solidFill>
                  <a:srgbClr val="101012"/>
                </a:solidFill>
                <a:latin typeface="Arial"/>
                <a:ea typeface="Arial"/>
                <a:cs typeface="Arial"/>
                <a:sym typeface="Arial"/>
              </a:rPr>
              <a:t>BMI of 31.</a:t>
            </a:r>
            <a:r>
              <a:rPr lang="en-GB" sz="1600">
                <a:solidFill>
                  <a:srgbClr val="101012"/>
                </a:solidFill>
                <a:latin typeface="Arial"/>
                <a:ea typeface="Arial"/>
                <a:cs typeface="Arial"/>
                <a:sym typeface="Arial"/>
              </a:rPr>
              <a:t> </a:t>
            </a:r>
            <a:r>
              <a:rPr lang="en-GB" sz="1600">
                <a:solidFill>
                  <a:srgbClr val="101012"/>
                </a:solidFill>
                <a:latin typeface="Arial"/>
                <a:ea typeface="Arial"/>
                <a:cs typeface="Arial"/>
                <a:sym typeface="Arial"/>
              </a:rPr>
              <a:t>On examination, </a:t>
            </a:r>
            <a:r>
              <a:rPr b="1" lang="en-GB" sz="1600">
                <a:solidFill>
                  <a:srgbClr val="101012"/>
                </a:solidFill>
                <a:latin typeface="Arial"/>
                <a:ea typeface="Arial"/>
                <a:cs typeface="Arial"/>
                <a:sym typeface="Arial"/>
              </a:rPr>
              <a:t>hip flexion is slightly reduced </a:t>
            </a:r>
            <a:r>
              <a:rPr lang="en-GB" sz="1600">
                <a:solidFill>
                  <a:srgbClr val="101012"/>
                </a:solidFill>
                <a:latin typeface="Arial"/>
                <a:ea typeface="Arial"/>
                <a:cs typeface="Arial"/>
                <a:sym typeface="Arial"/>
              </a:rPr>
              <a:t>and there are </a:t>
            </a:r>
            <a:r>
              <a:rPr b="1" lang="en-GB" sz="1600">
                <a:solidFill>
                  <a:srgbClr val="101012"/>
                </a:solidFill>
                <a:latin typeface="Arial"/>
                <a:ea typeface="Arial"/>
                <a:cs typeface="Arial"/>
                <a:sym typeface="Arial"/>
              </a:rPr>
              <a:t>bony swellings </a:t>
            </a:r>
            <a:r>
              <a:rPr lang="en-GB" sz="1600">
                <a:solidFill>
                  <a:srgbClr val="101012"/>
                </a:solidFill>
                <a:latin typeface="Arial"/>
                <a:ea typeface="Arial"/>
                <a:cs typeface="Arial"/>
                <a:sym typeface="Arial"/>
              </a:rPr>
              <a:t>on some of the joints in her hands. </a:t>
            </a:r>
            <a:endParaRPr sz="1600">
              <a:solidFill>
                <a:srgbClr val="101012"/>
              </a:solidFill>
              <a:latin typeface="Arial"/>
              <a:ea typeface="Arial"/>
              <a:cs typeface="Arial"/>
              <a:sym typeface="Arial"/>
            </a:endParaRPr>
          </a:p>
          <a:p>
            <a:pPr indent="0" lvl="0" marL="0" rtl="0" algn="l">
              <a:spcBef>
                <a:spcPts val="800"/>
              </a:spcBef>
              <a:spcAft>
                <a:spcPts val="0"/>
              </a:spcAft>
              <a:buNone/>
            </a:pPr>
            <a:r>
              <a:rPr b="1" lang="en-GB" sz="1600">
                <a:solidFill>
                  <a:srgbClr val="101012"/>
                </a:solidFill>
                <a:latin typeface="Arial"/>
                <a:ea typeface="Arial"/>
                <a:cs typeface="Arial"/>
                <a:sym typeface="Arial"/>
              </a:rPr>
              <a:t>Given the most likely diagnosis, what is the most likely radiological finding on an x-ray of the hip?</a:t>
            </a:r>
            <a:endParaRPr b="1" sz="1600">
              <a:solidFill>
                <a:srgbClr val="101012"/>
              </a:solidFill>
              <a:latin typeface="Arial"/>
              <a:ea typeface="Arial"/>
              <a:cs typeface="Arial"/>
              <a:sym typeface="Arial"/>
            </a:endParaRPr>
          </a:p>
          <a:p>
            <a:pPr indent="-330200" lvl="0" marL="457200" rtl="0" algn="l">
              <a:spcBef>
                <a:spcPts val="80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Bony erosions</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Pencil-in-cup deformity</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Soft tissue swelling</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AutoNum type="alphaUcPeriod"/>
            </a:pPr>
            <a:r>
              <a:rPr b="1" lang="en-GB" sz="1600">
                <a:solidFill>
                  <a:srgbClr val="101012"/>
                </a:solidFill>
                <a:highlight>
                  <a:srgbClr val="FFFF00"/>
                </a:highlight>
                <a:latin typeface="Arial"/>
                <a:ea typeface="Arial"/>
                <a:cs typeface="Arial"/>
                <a:sym typeface="Arial"/>
              </a:rPr>
              <a:t>Osteophytes</a:t>
            </a:r>
            <a:endParaRPr b="1" sz="1600">
              <a:solidFill>
                <a:srgbClr val="101012"/>
              </a:solidFill>
              <a:highlight>
                <a:srgbClr val="FFFF00"/>
              </a:highlight>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Periarticular osteoporosis</a:t>
            </a:r>
            <a:endParaRPr sz="1600">
              <a:solidFill>
                <a:srgbClr val="101012"/>
              </a:solidFill>
              <a:latin typeface="Arial"/>
              <a:ea typeface="Arial"/>
              <a:cs typeface="Arial"/>
              <a:sym typeface="Arial"/>
            </a:endParaRPr>
          </a:p>
        </p:txBody>
      </p:sp>
      <p:sp>
        <p:nvSpPr>
          <p:cNvPr id="161" name="Google Shape;161;p29"/>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Question</a:t>
            </a:r>
            <a:endParaRPr sz="4400">
              <a:solidFill>
                <a:srgbClr val="FFFFFF"/>
              </a:solidFill>
              <a:latin typeface="Calibri"/>
              <a:ea typeface="Calibri"/>
              <a:cs typeface="Calibri"/>
              <a:sym typeface="Calibri"/>
            </a:endParaRPr>
          </a:p>
        </p:txBody>
      </p:sp>
      <p:sp>
        <p:nvSpPr>
          <p:cNvPr id="162" name="Google Shape;162;p29"/>
          <p:cNvSpPr txBox="1"/>
          <p:nvPr/>
        </p:nvSpPr>
        <p:spPr>
          <a:xfrm>
            <a:off x="4729200" y="3106800"/>
            <a:ext cx="4096500" cy="1773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500">
                <a:solidFill>
                  <a:schemeClr val="dk1"/>
                </a:solidFill>
                <a:latin typeface="Calibri"/>
                <a:ea typeface="Calibri"/>
                <a:cs typeface="Calibri"/>
                <a:sym typeface="Calibri"/>
              </a:rPr>
              <a:t>Osteophytes, also called bone spurs, are bony projections occuring at joint edges in osteoarthritis as new bone is laid down in a disorganised fashion in response to injury. Other x-ray features of osteoarthritis include</a:t>
            </a:r>
            <a:r>
              <a:rPr b="1" lang="en-GB" sz="1500">
                <a:solidFill>
                  <a:schemeClr val="dk1"/>
                </a:solidFill>
                <a:latin typeface="Calibri"/>
                <a:ea typeface="Calibri"/>
                <a:cs typeface="Calibri"/>
                <a:sym typeface="Calibri"/>
              </a:rPr>
              <a:t> LOSS - L</a:t>
            </a:r>
            <a:r>
              <a:rPr lang="en-GB" sz="1500">
                <a:solidFill>
                  <a:schemeClr val="dk1"/>
                </a:solidFill>
                <a:latin typeface="Calibri"/>
                <a:ea typeface="Calibri"/>
                <a:cs typeface="Calibri"/>
                <a:sym typeface="Calibri"/>
              </a:rPr>
              <a:t>oss of joint space, </a:t>
            </a:r>
            <a:r>
              <a:rPr b="1" lang="en-GB" sz="1500">
                <a:solidFill>
                  <a:schemeClr val="dk1"/>
                </a:solidFill>
                <a:latin typeface="Calibri"/>
                <a:ea typeface="Calibri"/>
                <a:cs typeface="Calibri"/>
                <a:sym typeface="Calibri"/>
              </a:rPr>
              <a:t>O</a:t>
            </a:r>
            <a:r>
              <a:rPr lang="en-GB" sz="1500">
                <a:solidFill>
                  <a:schemeClr val="dk1"/>
                </a:solidFill>
                <a:latin typeface="Calibri"/>
                <a:ea typeface="Calibri"/>
                <a:cs typeface="Calibri"/>
                <a:sym typeface="Calibri"/>
              </a:rPr>
              <a:t>steophytes, </a:t>
            </a:r>
            <a:r>
              <a:rPr b="1" lang="en-GB" sz="1500">
                <a:solidFill>
                  <a:schemeClr val="dk1"/>
                </a:solidFill>
                <a:latin typeface="Calibri"/>
                <a:ea typeface="Calibri"/>
                <a:cs typeface="Calibri"/>
                <a:sym typeface="Calibri"/>
              </a:rPr>
              <a:t>S</a:t>
            </a:r>
            <a:r>
              <a:rPr lang="en-GB" sz="1500">
                <a:solidFill>
                  <a:schemeClr val="dk1"/>
                </a:solidFill>
                <a:latin typeface="Calibri"/>
                <a:ea typeface="Calibri"/>
                <a:cs typeface="Calibri"/>
                <a:sym typeface="Calibri"/>
              </a:rPr>
              <a:t>ubchondral sclerosis, </a:t>
            </a:r>
            <a:r>
              <a:rPr b="1" lang="en-GB" sz="1500">
                <a:solidFill>
                  <a:schemeClr val="dk1"/>
                </a:solidFill>
                <a:latin typeface="Calibri"/>
                <a:ea typeface="Calibri"/>
                <a:cs typeface="Calibri"/>
                <a:sym typeface="Calibri"/>
              </a:rPr>
              <a:t>S</a:t>
            </a:r>
            <a:r>
              <a:rPr lang="en-GB" sz="1500">
                <a:solidFill>
                  <a:schemeClr val="dk1"/>
                </a:solidFill>
                <a:latin typeface="Calibri"/>
                <a:ea typeface="Calibri"/>
                <a:cs typeface="Calibri"/>
                <a:sym typeface="Calibri"/>
              </a:rPr>
              <a:t>ubchondral cysts.</a:t>
            </a:r>
            <a:endParaRPr b="1" sz="15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65"/>
          <p:cNvSpPr txBox="1"/>
          <p:nvPr/>
        </p:nvSpPr>
        <p:spPr>
          <a:xfrm>
            <a:off x="356700" y="181000"/>
            <a:ext cx="8469000" cy="689100"/>
          </a:xfrm>
          <a:prstGeom prst="rect">
            <a:avLst/>
          </a:prstGeom>
          <a:solidFill>
            <a:srgbClr val="293267"/>
          </a:solid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Systemic Lupus Erythemathosus</a:t>
            </a:r>
            <a:r>
              <a:rPr lang="en-GB" sz="4400">
                <a:solidFill>
                  <a:srgbClr val="FFFFFF"/>
                </a:solidFill>
                <a:latin typeface="Calibri"/>
                <a:ea typeface="Calibri"/>
                <a:cs typeface="Calibri"/>
                <a:sym typeface="Calibri"/>
              </a:rPr>
              <a:t> </a:t>
            </a:r>
            <a:endParaRPr sz="4400">
              <a:solidFill>
                <a:srgbClr val="FFFFFF"/>
              </a:solidFill>
              <a:latin typeface="Calibri"/>
              <a:ea typeface="Calibri"/>
              <a:cs typeface="Calibri"/>
              <a:sym typeface="Calibri"/>
            </a:endParaRPr>
          </a:p>
        </p:txBody>
      </p:sp>
      <p:sp>
        <p:nvSpPr>
          <p:cNvPr id="447" name="Google Shape;447;p65"/>
          <p:cNvSpPr txBox="1"/>
          <p:nvPr/>
        </p:nvSpPr>
        <p:spPr>
          <a:xfrm>
            <a:off x="156000" y="1137150"/>
            <a:ext cx="4292100" cy="125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448" name="Google Shape;448;p65"/>
          <p:cNvSpPr txBox="1"/>
          <p:nvPr/>
        </p:nvSpPr>
        <p:spPr>
          <a:xfrm>
            <a:off x="60075" y="950700"/>
            <a:ext cx="3348300" cy="4192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SLE presents with many non-specific symptoms: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i="1" lang="en-GB" sz="1200">
                <a:solidFill>
                  <a:schemeClr val="dk1"/>
                </a:solidFill>
                <a:latin typeface="Calibri"/>
                <a:ea typeface="Calibri"/>
                <a:cs typeface="Calibri"/>
                <a:sym typeface="Calibri"/>
              </a:rPr>
              <a:t>Systemic</a:t>
            </a:r>
            <a:r>
              <a:rPr lang="en-GB" sz="1200">
                <a:solidFill>
                  <a:schemeClr val="dk1"/>
                </a:solidFill>
                <a:latin typeface="Calibri"/>
                <a:ea typeface="Calibri"/>
                <a:cs typeface="Calibri"/>
                <a:sym typeface="Calibri"/>
              </a:rPr>
              <a:t> = affects many systems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i="1" lang="en-GB" sz="1200">
                <a:solidFill>
                  <a:schemeClr val="dk1"/>
                </a:solidFill>
                <a:latin typeface="Calibri"/>
                <a:ea typeface="Calibri"/>
                <a:cs typeface="Calibri"/>
                <a:sym typeface="Calibri"/>
              </a:rPr>
              <a:t>Erythematous</a:t>
            </a:r>
            <a:r>
              <a:rPr lang="en-GB" sz="1200">
                <a:solidFill>
                  <a:schemeClr val="dk1"/>
                </a:solidFill>
                <a:latin typeface="Calibri"/>
                <a:ea typeface="Calibri"/>
                <a:cs typeface="Calibri"/>
                <a:sym typeface="Calibri"/>
              </a:rPr>
              <a:t> = red rash on face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a:t>
            </a:r>
            <a:r>
              <a:rPr lang="en-GB" sz="1200">
                <a:solidFill>
                  <a:schemeClr val="dk1"/>
                </a:solidFill>
                <a:highlight>
                  <a:srgbClr val="FFFF00"/>
                </a:highlight>
                <a:latin typeface="Calibri"/>
                <a:ea typeface="Calibri"/>
                <a:cs typeface="Calibri"/>
                <a:sym typeface="Calibri"/>
              </a:rPr>
              <a:t>Fatigue</a:t>
            </a:r>
            <a:endParaRPr sz="1200">
              <a:solidFill>
                <a:schemeClr val="dk1"/>
              </a:solidFill>
              <a:highlight>
                <a:srgbClr val="FFFF00"/>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a:t>
            </a:r>
            <a:r>
              <a:rPr lang="en-GB" sz="1200">
                <a:solidFill>
                  <a:schemeClr val="dk1"/>
                </a:solidFill>
                <a:latin typeface="Calibri"/>
                <a:ea typeface="Calibri"/>
                <a:cs typeface="Calibri"/>
                <a:sym typeface="Calibri"/>
              </a:rPr>
              <a:t>Weight loss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a:t>
            </a:r>
            <a:r>
              <a:rPr lang="en-GB" sz="1200">
                <a:solidFill>
                  <a:schemeClr val="dk1"/>
                </a:solidFill>
                <a:highlight>
                  <a:srgbClr val="FFFF00"/>
                </a:highlight>
                <a:latin typeface="Calibri"/>
                <a:ea typeface="Calibri"/>
                <a:cs typeface="Calibri"/>
                <a:sym typeface="Calibri"/>
              </a:rPr>
              <a:t>Mild arthralgia</a:t>
            </a:r>
            <a:endParaRPr sz="1200">
              <a:solidFill>
                <a:schemeClr val="dk1"/>
              </a:solidFill>
              <a:highlight>
                <a:srgbClr val="FFFF00"/>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a:t>
            </a:r>
            <a:r>
              <a:rPr lang="en-GB" sz="1200">
                <a:solidFill>
                  <a:schemeClr val="dk1"/>
                </a:solidFill>
                <a:latin typeface="Calibri"/>
                <a:ea typeface="Calibri"/>
                <a:cs typeface="Calibri"/>
                <a:sym typeface="Calibri"/>
              </a:rPr>
              <a:t>Non-erosive arthritis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a:t>
            </a:r>
            <a:r>
              <a:rPr lang="en-GB" sz="1200">
                <a:solidFill>
                  <a:schemeClr val="dk1"/>
                </a:solidFill>
                <a:latin typeface="Calibri"/>
                <a:ea typeface="Calibri"/>
                <a:cs typeface="Calibri"/>
                <a:sym typeface="Calibri"/>
              </a:rPr>
              <a:t>Myalgia (muscle pain)</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a:t>
            </a:r>
            <a:r>
              <a:rPr lang="en-GB" sz="1200">
                <a:solidFill>
                  <a:schemeClr val="dk1"/>
                </a:solidFill>
                <a:latin typeface="Calibri"/>
                <a:ea typeface="Calibri"/>
                <a:cs typeface="Calibri"/>
                <a:sym typeface="Calibri"/>
              </a:rPr>
              <a:t>Fever</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a:t>
            </a:r>
            <a:r>
              <a:rPr lang="en-GB" sz="1200">
                <a:solidFill>
                  <a:schemeClr val="dk1"/>
                </a:solidFill>
                <a:highlight>
                  <a:srgbClr val="FFFF00"/>
                </a:highlight>
                <a:latin typeface="Calibri"/>
                <a:ea typeface="Calibri"/>
                <a:cs typeface="Calibri"/>
                <a:sym typeface="Calibri"/>
              </a:rPr>
              <a:t>Photosensitive malar rash</a:t>
            </a:r>
            <a:endParaRPr sz="1200">
              <a:solidFill>
                <a:schemeClr val="dk1"/>
              </a:solidFill>
              <a:highlight>
                <a:srgbClr val="FFFF00"/>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a:t>
            </a:r>
            <a:r>
              <a:rPr lang="en-GB" sz="1200">
                <a:solidFill>
                  <a:schemeClr val="dk1"/>
                </a:solidFill>
                <a:highlight>
                  <a:srgbClr val="FFFF00"/>
                </a:highlight>
                <a:latin typeface="Calibri"/>
                <a:ea typeface="Calibri"/>
                <a:cs typeface="Calibri"/>
                <a:sym typeface="Calibri"/>
              </a:rPr>
              <a:t>Lymphadenopathy</a:t>
            </a:r>
            <a:endParaRPr sz="1200">
              <a:solidFill>
                <a:schemeClr val="dk1"/>
              </a:solidFill>
              <a:highlight>
                <a:srgbClr val="FFFF00"/>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a:t>
            </a:r>
            <a:r>
              <a:rPr lang="en-GB" sz="1200">
                <a:solidFill>
                  <a:schemeClr val="dk1"/>
                </a:solidFill>
                <a:highlight>
                  <a:srgbClr val="FFFF00"/>
                </a:highlight>
                <a:latin typeface="Calibri"/>
                <a:ea typeface="Calibri"/>
                <a:cs typeface="Calibri"/>
                <a:sym typeface="Calibri"/>
              </a:rPr>
              <a:t>Splenomegaly</a:t>
            </a:r>
            <a:endParaRPr sz="1200">
              <a:solidFill>
                <a:schemeClr val="dk1"/>
              </a:solidFill>
              <a:highlight>
                <a:srgbClr val="FFFF00"/>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a:t>
            </a:r>
            <a:r>
              <a:rPr lang="en-GB" sz="1200">
                <a:solidFill>
                  <a:schemeClr val="dk1"/>
                </a:solidFill>
                <a:latin typeface="Calibri"/>
                <a:ea typeface="Calibri"/>
                <a:cs typeface="Calibri"/>
                <a:sym typeface="Calibri"/>
              </a:rPr>
              <a:t>Shortness of breath</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a:t>
            </a:r>
            <a:r>
              <a:rPr lang="en-GB" sz="1200">
                <a:solidFill>
                  <a:schemeClr val="dk1"/>
                </a:solidFill>
                <a:latin typeface="Calibri"/>
                <a:ea typeface="Calibri"/>
                <a:cs typeface="Calibri"/>
                <a:sym typeface="Calibri"/>
              </a:rPr>
              <a:t>Pleuritic chest pain</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a:t>
            </a:r>
            <a:r>
              <a:rPr lang="en-GB" sz="1200">
                <a:solidFill>
                  <a:schemeClr val="dk1"/>
                </a:solidFill>
                <a:highlight>
                  <a:srgbClr val="FFFF00"/>
                </a:highlight>
                <a:latin typeface="Calibri"/>
                <a:ea typeface="Calibri"/>
                <a:cs typeface="Calibri"/>
                <a:sym typeface="Calibri"/>
              </a:rPr>
              <a:t>Mouth ulcers</a:t>
            </a:r>
            <a:endParaRPr sz="1200">
              <a:solidFill>
                <a:schemeClr val="dk1"/>
              </a:solidFill>
              <a:highlight>
                <a:srgbClr val="FFFF00"/>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a:t>
            </a:r>
            <a:r>
              <a:rPr lang="en-GB" sz="1200">
                <a:solidFill>
                  <a:schemeClr val="dk1"/>
                </a:solidFill>
                <a:latin typeface="Calibri"/>
                <a:ea typeface="Calibri"/>
                <a:cs typeface="Calibri"/>
                <a:sym typeface="Calibri"/>
              </a:rPr>
              <a:t>Hair loss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a:t>
            </a:r>
            <a:r>
              <a:rPr lang="en-GB" sz="1200">
                <a:solidFill>
                  <a:schemeClr val="dk1"/>
                </a:solidFill>
                <a:highlight>
                  <a:srgbClr val="FFFF00"/>
                </a:highlight>
                <a:latin typeface="Calibri"/>
                <a:ea typeface="Calibri"/>
                <a:cs typeface="Calibri"/>
                <a:sym typeface="Calibri"/>
              </a:rPr>
              <a:t>Raynaud’s phenomenon</a:t>
            </a:r>
            <a:endParaRPr sz="1200">
              <a:solidFill>
                <a:schemeClr val="dk1"/>
              </a:solidFill>
              <a:highlight>
                <a:srgbClr val="FFFF00"/>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a:t>
            </a:r>
            <a:r>
              <a:rPr lang="en-GB" sz="1200">
                <a:solidFill>
                  <a:schemeClr val="dk1"/>
                </a:solidFill>
                <a:latin typeface="Calibri"/>
                <a:ea typeface="Calibri"/>
                <a:cs typeface="Calibri"/>
                <a:sym typeface="Calibri"/>
              </a:rPr>
              <a:t>Oedema (due to nephritis)</a:t>
            </a:r>
            <a:endParaRPr sz="12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p:txBody>
      </p:sp>
      <p:sp>
        <p:nvSpPr>
          <p:cNvPr id="449" name="Google Shape;449;p65"/>
          <p:cNvSpPr txBox="1"/>
          <p:nvPr/>
        </p:nvSpPr>
        <p:spPr>
          <a:xfrm>
            <a:off x="3216525" y="870100"/>
            <a:ext cx="3000000" cy="1535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300">
                <a:solidFill>
                  <a:schemeClr val="dk1"/>
                </a:solidFill>
                <a:latin typeface="Calibri"/>
                <a:ea typeface="Calibri"/>
                <a:cs typeface="Calibri"/>
                <a:sym typeface="Calibri"/>
              </a:rPr>
              <a:t>SLE is an inflammatory autoimmune connective tissue disorder.</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characterised by </a:t>
            </a:r>
            <a:r>
              <a:rPr lang="en-GB" sz="1300">
                <a:solidFill>
                  <a:schemeClr val="dk1"/>
                </a:solidFill>
                <a:highlight>
                  <a:srgbClr val="FFFF00"/>
                </a:highlight>
                <a:latin typeface="Calibri"/>
                <a:ea typeface="Calibri"/>
                <a:cs typeface="Calibri"/>
                <a:sym typeface="Calibri"/>
              </a:rPr>
              <a:t>anti-nuclear antibodies (ANA) </a:t>
            </a:r>
            <a:r>
              <a:rPr lang="en-GB" sz="1300">
                <a:solidFill>
                  <a:schemeClr val="dk1"/>
                </a:solidFill>
                <a:latin typeface="Calibri"/>
                <a:ea typeface="Calibri"/>
                <a:cs typeface="Calibri"/>
                <a:sym typeface="Calibri"/>
              </a:rPr>
              <a:t>that attack the cell nucleus</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antibodies generate a chronic inflammatory response</a:t>
            </a:r>
            <a:endParaRPr sz="1300">
              <a:solidFill>
                <a:schemeClr val="dk1"/>
              </a:solidFill>
              <a:latin typeface="Calibri"/>
              <a:ea typeface="Calibri"/>
              <a:cs typeface="Calibri"/>
              <a:sym typeface="Calibri"/>
            </a:endParaRPr>
          </a:p>
        </p:txBody>
      </p:sp>
      <p:sp>
        <p:nvSpPr>
          <p:cNvPr id="450" name="Google Shape;450;p65"/>
          <p:cNvSpPr txBox="1"/>
          <p:nvPr/>
        </p:nvSpPr>
        <p:spPr>
          <a:xfrm>
            <a:off x="2858700" y="2347375"/>
            <a:ext cx="3465000" cy="2685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300">
                <a:solidFill>
                  <a:schemeClr val="dk1"/>
                </a:solidFill>
                <a:latin typeface="Calibri"/>
                <a:ea typeface="Calibri"/>
                <a:cs typeface="Calibri"/>
                <a:sym typeface="Calibri"/>
              </a:rPr>
              <a:t>Abnormal investigation findings in SLE include:</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80% have the ANA antibodies</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FBC - anaemia of chronic disease, low white cell count and low platelets</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CRP and ESR raised</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C3 and C4 levels may be decreased in active disease</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Urinalysis and urine protein:creatinine ratio shows proteinuria in lupus nephritis</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300">
                <a:solidFill>
                  <a:schemeClr val="dk1"/>
                </a:solidFill>
              </a:rPr>
              <a:t>•</a:t>
            </a:r>
            <a:r>
              <a:rPr lang="en-GB" sz="1300">
                <a:solidFill>
                  <a:schemeClr val="dk1"/>
                </a:solidFill>
                <a:latin typeface="Calibri"/>
                <a:ea typeface="Calibri"/>
                <a:cs typeface="Calibri"/>
                <a:sym typeface="Calibri"/>
              </a:rPr>
              <a:t>Renal biopsy may be used to investigate for lupus nephritis</a:t>
            </a:r>
            <a:endParaRPr sz="1300">
              <a:solidFill>
                <a:schemeClr val="dk1"/>
              </a:solidFill>
              <a:latin typeface="Calibri"/>
              <a:ea typeface="Calibri"/>
              <a:cs typeface="Calibri"/>
              <a:sym typeface="Calibri"/>
            </a:endParaRPr>
          </a:p>
        </p:txBody>
      </p:sp>
      <p:pic>
        <p:nvPicPr>
          <p:cNvPr id="451" name="Google Shape;451;p65"/>
          <p:cNvPicPr preferRelativeResize="0"/>
          <p:nvPr/>
        </p:nvPicPr>
        <p:blipFill>
          <a:blip r:embed="rId3">
            <a:alphaModFix/>
          </a:blip>
          <a:stretch>
            <a:fillRect/>
          </a:stretch>
        </p:blipFill>
        <p:spPr>
          <a:xfrm>
            <a:off x="6573700" y="1355947"/>
            <a:ext cx="2501824" cy="345092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66"/>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QnA</a:t>
            </a:r>
            <a:endParaRPr sz="4400">
              <a:solidFill>
                <a:srgbClr val="FFFFFF"/>
              </a:solidFill>
              <a:latin typeface="Calibri"/>
              <a:ea typeface="Calibri"/>
              <a:cs typeface="Calibri"/>
              <a:sym typeface="Calibri"/>
            </a:endParaRPr>
          </a:p>
        </p:txBody>
      </p:sp>
      <p:sp>
        <p:nvSpPr>
          <p:cNvPr id="457" name="Google Shape;457;p66"/>
          <p:cNvSpPr txBox="1"/>
          <p:nvPr/>
        </p:nvSpPr>
        <p:spPr>
          <a:xfrm>
            <a:off x="156000" y="1137150"/>
            <a:ext cx="85638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chemeClr val="dk1"/>
                </a:solidFill>
                <a:latin typeface="Calibri"/>
                <a:ea typeface="Calibri"/>
                <a:cs typeface="Calibri"/>
                <a:sym typeface="Calibri"/>
              </a:rPr>
              <a:t>A 60 year old man limps into A and E. Over the last few days his right knee has become increasingly painful, and you can see from the end of the bed that it appears erythematous and swollen. On examination, the knee is hot to touch, and the range of motion is severely limited by pain and swelling.</a:t>
            </a:r>
            <a:endParaRPr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None/>
            </a:pPr>
            <a:r>
              <a:rPr lang="en-GB" sz="1500">
                <a:solidFill>
                  <a:schemeClr val="dk1"/>
                </a:solidFill>
                <a:latin typeface="Calibri"/>
                <a:ea typeface="Calibri"/>
                <a:cs typeface="Calibri"/>
                <a:sym typeface="Calibri"/>
              </a:rPr>
              <a:t>There is no history of fall or injury to the knee. Observations show he is febrile.Their past medical history is unremarkable except for total R knee replacement 3 months ago.</a:t>
            </a:r>
            <a:endParaRPr sz="1500">
              <a:solidFill>
                <a:schemeClr val="dk1"/>
              </a:solidFill>
            </a:endParaRPr>
          </a:p>
        </p:txBody>
      </p:sp>
      <p:sp>
        <p:nvSpPr>
          <p:cNvPr id="458" name="Google Shape;458;p66"/>
          <p:cNvSpPr txBox="1"/>
          <p:nvPr/>
        </p:nvSpPr>
        <p:spPr>
          <a:xfrm>
            <a:off x="4572000" y="1322150"/>
            <a:ext cx="44136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p:txBody>
      </p:sp>
      <p:sp>
        <p:nvSpPr>
          <p:cNvPr id="459" name="Google Shape;459;p66"/>
          <p:cNvSpPr txBox="1"/>
          <p:nvPr/>
        </p:nvSpPr>
        <p:spPr>
          <a:xfrm>
            <a:off x="255225" y="2750625"/>
            <a:ext cx="8021100" cy="1846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b="1" lang="en-GB" sz="1500">
                <a:solidFill>
                  <a:schemeClr val="dk1"/>
                </a:solidFill>
                <a:latin typeface="Calibri"/>
                <a:ea typeface="Calibri"/>
                <a:cs typeface="Calibri"/>
                <a:sym typeface="Calibri"/>
              </a:rPr>
              <a:t>Which of the following is the most appropriate initial investigation?</a:t>
            </a:r>
            <a:endParaRPr b="1" sz="1500">
              <a:solidFill>
                <a:schemeClr val="dk1"/>
              </a:solidFill>
              <a:latin typeface="Calibri"/>
              <a:ea typeface="Calibri"/>
              <a:cs typeface="Calibri"/>
              <a:sym typeface="Calibri"/>
            </a:endParaRPr>
          </a:p>
          <a:p>
            <a:pPr indent="-12700" lvl="0" marL="12700" rtl="0" algn="l">
              <a:lnSpc>
                <a:spcPct val="110000"/>
              </a:lnSpc>
              <a:spcBef>
                <a:spcPts val="500"/>
              </a:spcBef>
              <a:spcAft>
                <a:spcPts val="0"/>
              </a:spcAft>
              <a:buClr>
                <a:schemeClr val="dk1"/>
              </a:buClr>
              <a:buSzPts val="1100"/>
              <a:buFont typeface="Arial"/>
              <a:buNone/>
            </a:pPr>
            <a:r>
              <a:rPr lang="en-GB" sz="1500">
                <a:solidFill>
                  <a:schemeClr val="dk1"/>
                </a:solidFill>
              </a:rPr>
              <a:t>A.</a:t>
            </a:r>
            <a:r>
              <a:rPr lang="en-GB" sz="1500">
                <a:solidFill>
                  <a:schemeClr val="dk1"/>
                </a:solidFill>
                <a:latin typeface="Calibri"/>
                <a:ea typeface="Calibri"/>
                <a:cs typeface="Calibri"/>
                <a:sym typeface="Calibri"/>
              </a:rPr>
              <a:t>USS knee</a:t>
            </a:r>
            <a:endParaRPr sz="1500">
              <a:solidFill>
                <a:schemeClr val="dk1"/>
              </a:solidFill>
              <a:latin typeface="Calibri"/>
              <a:ea typeface="Calibri"/>
              <a:cs typeface="Calibri"/>
              <a:sym typeface="Calibri"/>
            </a:endParaRPr>
          </a:p>
          <a:p>
            <a:pPr indent="-12700" lvl="0" marL="12700" rtl="0" algn="l">
              <a:lnSpc>
                <a:spcPct val="110000"/>
              </a:lnSpc>
              <a:spcBef>
                <a:spcPts val="500"/>
              </a:spcBef>
              <a:spcAft>
                <a:spcPts val="0"/>
              </a:spcAft>
              <a:buClr>
                <a:schemeClr val="dk1"/>
              </a:buClr>
              <a:buSzPts val="1100"/>
              <a:buFont typeface="Arial"/>
              <a:buNone/>
            </a:pPr>
            <a:r>
              <a:rPr lang="en-GB" sz="1500">
                <a:solidFill>
                  <a:schemeClr val="dk1"/>
                </a:solidFill>
              </a:rPr>
              <a:t>B.</a:t>
            </a:r>
            <a:r>
              <a:rPr lang="en-GB" sz="1500">
                <a:solidFill>
                  <a:schemeClr val="dk1"/>
                </a:solidFill>
                <a:latin typeface="Calibri"/>
                <a:ea typeface="Calibri"/>
                <a:cs typeface="Calibri"/>
                <a:sym typeface="Calibri"/>
              </a:rPr>
              <a:t>MRI knee</a:t>
            </a:r>
            <a:endParaRPr sz="1500">
              <a:solidFill>
                <a:schemeClr val="dk1"/>
              </a:solidFill>
              <a:latin typeface="Calibri"/>
              <a:ea typeface="Calibri"/>
              <a:cs typeface="Calibri"/>
              <a:sym typeface="Calibri"/>
            </a:endParaRPr>
          </a:p>
          <a:p>
            <a:pPr indent="-12700" lvl="0" marL="12700" rtl="0" algn="l">
              <a:lnSpc>
                <a:spcPct val="110000"/>
              </a:lnSpc>
              <a:spcBef>
                <a:spcPts val="500"/>
              </a:spcBef>
              <a:spcAft>
                <a:spcPts val="0"/>
              </a:spcAft>
              <a:buClr>
                <a:schemeClr val="dk1"/>
              </a:buClr>
              <a:buSzPts val="1100"/>
              <a:buFont typeface="Arial"/>
              <a:buNone/>
            </a:pPr>
            <a:r>
              <a:rPr lang="en-GB" sz="1500">
                <a:solidFill>
                  <a:schemeClr val="dk1"/>
                </a:solidFill>
              </a:rPr>
              <a:t>C.</a:t>
            </a:r>
            <a:r>
              <a:rPr lang="en-GB" sz="1500">
                <a:solidFill>
                  <a:schemeClr val="dk1"/>
                </a:solidFill>
                <a:latin typeface="Calibri"/>
                <a:ea typeface="Calibri"/>
                <a:cs typeface="Calibri"/>
                <a:sym typeface="Calibri"/>
              </a:rPr>
              <a:t>Aspiration of knee joint</a:t>
            </a:r>
            <a:endParaRPr sz="1500">
              <a:solidFill>
                <a:schemeClr val="dk1"/>
              </a:solidFill>
              <a:latin typeface="Calibri"/>
              <a:ea typeface="Calibri"/>
              <a:cs typeface="Calibri"/>
              <a:sym typeface="Calibri"/>
            </a:endParaRPr>
          </a:p>
          <a:p>
            <a:pPr indent="-12700" lvl="0" marL="12700" rtl="0" algn="l">
              <a:lnSpc>
                <a:spcPct val="110000"/>
              </a:lnSpc>
              <a:spcBef>
                <a:spcPts val="500"/>
              </a:spcBef>
              <a:spcAft>
                <a:spcPts val="0"/>
              </a:spcAft>
              <a:buClr>
                <a:schemeClr val="dk1"/>
              </a:buClr>
              <a:buSzPts val="1100"/>
              <a:buFont typeface="Arial"/>
              <a:buNone/>
            </a:pPr>
            <a:r>
              <a:rPr lang="en-GB" sz="1500">
                <a:solidFill>
                  <a:schemeClr val="dk1"/>
                </a:solidFill>
              </a:rPr>
              <a:t>D.</a:t>
            </a:r>
            <a:r>
              <a:rPr lang="en-GB" sz="1500">
                <a:solidFill>
                  <a:schemeClr val="dk1"/>
                </a:solidFill>
                <a:latin typeface="Calibri"/>
                <a:ea typeface="Calibri"/>
                <a:cs typeface="Calibri"/>
                <a:sym typeface="Calibri"/>
              </a:rPr>
              <a:t>X ray of knee</a:t>
            </a:r>
            <a:endParaRPr sz="1500">
              <a:solidFill>
                <a:schemeClr val="dk1"/>
              </a:solidFill>
              <a:latin typeface="Calibri"/>
              <a:ea typeface="Calibri"/>
              <a:cs typeface="Calibri"/>
              <a:sym typeface="Calibri"/>
            </a:endParaRPr>
          </a:p>
          <a:p>
            <a:pPr indent="-12700" lvl="0" marL="12700" rtl="0" algn="l">
              <a:lnSpc>
                <a:spcPct val="110000"/>
              </a:lnSpc>
              <a:spcBef>
                <a:spcPts val="500"/>
              </a:spcBef>
              <a:spcAft>
                <a:spcPts val="0"/>
              </a:spcAft>
              <a:buClr>
                <a:schemeClr val="dk1"/>
              </a:buClr>
              <a:buSzPts val="1100"/>
              <a:buFont typeface="Arial"/>
              <a:buNone/>
            </a:pPr>
            <a:r>
              <a:rPr lang="en-GB" sz="1500">
                <a:solidFill>
                  <a:schemeClr val="dk1"/>
                </a:solidFill>
              </a:rPr>
              <a:t>E.</a:t>
            </a:r>
            <a:r>
              <a:rPr lang="en-GB" sz="1500">
                <a:solidFill>
                  <a:schemeClr val="dk1"/>
                </a:solidFill>
                <a:latin typeface="Calibri"/>
                <a:ea typeface="Calibri"/>
                <a:cs typeface="Calibri"/>
                <a:sym typeface="Calibri"/>
              </a:rPr>
              <a:t>Blood cultures </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67"/>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QnA</a:t>
            </a:r>
            <a:endParaRPr sz="4400">
              <a:solidFill>
                <a:srgbClr val="FFFFFF"/>
              </a:solidFill>
              <a:latin typeface="Calibri"/>
              <a:ea typeface="Calibri"/>
              <a:cs typeface="Calibri"/>
              <a:sym typeface="Calibri"/>
            </a:endParaRPr>
          </a:p>
        </p:txBody>
      </p:sp>
      <p:sp>
        <p:nvSpPr>
          <p:cNvPr id="465" name="Google Shape;465;p67"/>
          <p:cNvSpPr txBox="1"/>
          <p:nvPr/>
        </p:nvSpPr>
        <p:spPr>
          <a:xfrm>
            <a:off x="156000" y="1137150"/>
            <a:ext cx="83961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solidFill>
                  <a:schemeClr val="dk1"/>
                </a:solidFill>
                <a:latin typeface="Calibri"/>
                <a:ea typeface="Calibri"/>
                <a:cs typeface="Calibri"/>
                <a:sym typeface="Calibri"/>
              </a:rPr>
              <a:t>A 60 year old man limps into A and E. Over the last few days his right knee has become increasingly </a:t>
            </a:r>
            <a:r>
              <a:rPr lang="en-GB" sz="1300">
                <a:solidFill>
                  <a:schemeClr val="dk1"/>
                </a:solidFill>
                <a:highlight>
                  <a:srgbClr val="FFFF00"/>
                </a:highlight>
                <a:latin typeface="Calibri"/>
                <a:ea typeface="Calibri"/>
                <a:cs typeface="Calibri"/>
                <a:sym typeface="Calibri"/>
              </a:rPr>
              <a:t>painful</a:t>
            </a:r>
            <a:r>
              <a:rPr lang="en-GB" sz="1300">
                <a:solidFill>
                  <a:schemeClr val="dk1"/>
                </a:solidFill>
                <a:latin typeface="Calibri"/>
                <a:ea typeface="Calibri"/>
                <a:cs typeface="Calibri"/>
                <a:sym typeface="Calibri"/>
              </a:rPr>
              <a:t>, and you can see from the end of the bed that it appears </a:t>
            </a:r>
            <a:r>
              <a:rPr lang="en-GB" sz="1300">
                <a:solidFill>
                  <a:schemeClr val="dk1"/>
                </a:solidFill>
                <a:highlight>
                  <a:srgbClr val="FFFF00"/>
                </a:highlight>
                <a:latin typeface="Calibri"/>
                <a:ea typeface="Calibri"/>
                <a:cs typeface="Calibri"/>
                <a:sym typeface="Calibri"/>
              </a:rPr>
              <a:t>erythematous and swollen</a:t>
            </a:r>
            <a:r>
              <a:rPr lang="en-GB" sz="1300">
                <a:solidFill>
                  <a:schemeClr val="dk1"/>
                </a:solidFill>
                <a:latin typeface="Calibri"/>
                <a:ea typeface="Calibri"/>
                <a:cs typeface="Calibri"/>
                <a:sym typeface="Calibri"/>
              </a:rPr>
              <a:t>. On examination, the knee is </a:t>
            </a:r>
            <a:r>
              <a:rPr lang="en-GB" sz="1300">
                <a:solidFill>
                  <a:schemeClr val="dk1"/>
                </a:solidFill>
                <a:highlight>
                  <a:srgbClr val="FFFF00"/>
                </a:highlight>
                <a:latin typeface="Calibri"/>
                <a:ea typeface="Calibri"/>
                <a:cs typeface="Calibri"/>
                <a:sym typeface="Calibri"/>
              </a:rPr>
              <a:t>hot to touch</a:t>
            </a:r>
            <a:r>
              <a:rPr lang="en-GB" sz="1300">
                <a:solidFill>
                  <a:schemeClr val="dk1"/>
                </a:solidFill>
                <a:latin typeface="Calibri"/>
                <a:ea typeface="Calibri"/>
                <a:cs typeface="Calibri"/>
                <a:sym typeface="Calibri"/>
              </a:rPr>
              <a:t>, and the </a:t>
            </a:r>
            <a:r>
              <a:rPr lang="en-GB" sz="1300">
                <a:solidFill>
                  <a:schemeClr val="dk1"/>
                </a:solidFill>
                <a:highlight>
                  <a:srgbClr val="FFFF00"/>
                </a:highlight>
                <a:latin typeface="Calibri"/>
                <a:ea typeface="Calibri"/>
                <a:cs typeface="Calibri"/>
                <a:sym typeface="Calibri"/>
              </a:rPr>
              <a:t>range of motion is severely limited </a:t>
            </a:r>
            <a:r>
              <a:rPr lang="en-GB" sz="1300">
                <a:solidFill>
                  <a:schemeClr val="dk1"/>
                </a:solidFill>
                <a:latin typeface="Calibri"/>
                <a:ea typeface="Calibri"/>
                <a:cs typeface="Calibri"/>
                <a:sym typeface="Calibri"/>
              </a:rPr>
              <a:t>by pain and swelling.There is no history of fall or injury to the knee. Observations show </a:t>
            </a:r>
            <a:r>
              <a:rPr lang="en-GB" sz="1300">
                <a:solidFill>
                  <a:schemeClr val="dk1"/>
                </a:solidFill>
                <a:highlight>
                  <a:srgbClr val="FFFF00"/>
                </a:highlight>
                <a:latin typeface="Calibri"/>
                <a:ea typeface="Calibri"/>
                <a:cs typeface="Calibri"/>
                <a:sym typeface="Calibri"/>
              </a:rPr>
              <a:t>he is febrile</a:t>
            </a:r>
            <a:r>
              <a:rPr lang="en-GB" sz="1300">
                <a:solidFill>
                  <a:schemeClr val="dk1"/>
                </a:solidFill>
                <a:latin typeface="Calibri"/>
                <a:ea typeface="Calibri"/>
                <a:cs typeface="Calibri"/>
                <a:sym typeface="Calibri"/>
              </a:rPr>
              <a:t>. Their past medical history is unremarkable except for </a:t>
            </a:r>
            <a:r>
              <a:rPr lang="en-GB" sz="1300">
                <a:solidFill>
                  <a:schemeClr val="dk1"/>
                </a:solidFill>
                <a:highlight>
                  <a:srgbClr val="FFFF00"/>
                </a:highlight>
                <a:latin typeface="Calibri"/>
                <a:ea typeface="Calibri"/>
                <a:cs typeface="Calibri"/>
                <a:sym typeface="Calibri"/>
              </a:rPr>
              <a:t>total R knee replacement 3 months ago</a:t>
            </a:r>
            <a:endParaRPr sz="1300">
              <a:solidFill>
                <a:schemeClr val="dk1"/>
              </a:solidFill>
            </a:endParaRPr>
          </a:p>
        </p:txBody>
      </p:sp>
      <p:sp>
        <p:nvSpPr>
          <p:cNvPr id="466" name="Google Shape;466;p67"/>
          <p:cNvSpPr txBox="1"/>
          <p:nvPr/>
        </p:nvSpPr>
        <p:spPr>
          <a:xfrm>
            <a:off x="4572000" y="1322150"/>
            <a:ext cx="44136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p:txBody>
      </p:sp>
      <p:pic>
        <p:nvPicPr>
          <p:cNvPr id="467" name="Google Shape;467;p67"/>
          <p:cNvPicPr preferRelativeResize="0"/>
          <p:nvPr/>
        </p:nvPicPr>
        <p:blipFill>
          <a:blip r:embed="rId3">
            <a:alphaModFix/>
          </a:blip>
          <a:stretch>
            <a:fillRect/>
          </a:stretch>
        </p:blipFill>
        <p:spPr>
          <a:xfrm>
            <a:off x="1631300" y="2332775"/>
            <a:ext cx="5881399" cy="2586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8"/>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QnA</a:t>
            </a:r>
            <a:endParaRPr sz="4400">
              <a:solidFill>
                <a:srgbClr val="FFFFFF"/>
              </a:solidFill>
              <a:latin typeface="Calibri"/>
              <a:ea typeface="Calibri"/>
              <a:cs typeface="Calibri"/>
              <a:sym typeface="Calibri"/>
            </a:endParaRPr>
          </a:p>
        </p:txBody>
      </p:sp>
      <p:sp>
        <p:nvSpPr>
          <p:cNvPr id="473" name="Google Shape;473;p68"/>
          <p:cNvSpPr txBox="1"/>
          <p:nvPr/>
        </p:nvSpPr>
        <p:spPr>
          <a:xfrm>
            <a:off x="156000" y="1137150"/>
            <a:ext cx="8599800" cy="147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GB" sz="1500">
                <a:solidFill>
                  <a:schemeClr val="dk1"/>
                </a:solidFill>
                <a:latin typeface="Calibri"/>
                <a:ea typeface="Calibri"/>
                <a:cs typeface="Calibri"/>
                <a:sym typeface="Calibri"/>
              </a:rPr>
              <a:t> A 24 year old man presents to the GP due to pain and stiffness in his back over the last 3 months. He is in good physical shape, but has been feeling increasingly tired lately. He has lacked the motivation to exercise recently,  but finds that on days when he does get out for a jog then his back is less sore the following day.</a:t>
            </a:r>
            <a:endParaRPr sz="15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500">
                <a:solidFill>
                  <a:schemeClr val="dk1"/>
                </a:solidFill>
                <a:latin typeface="Calibri"/>
                <a:ea typeface="Calibri"/>
                <a:cs typeface="Calibri"/>
                <a:sym typeface="Calibri"/>
              </a:rPr>
              <a:t>His past medical history is unremarkable, although on further questioning he remembers an episode of painful red eye some years ago.</a:t>
            </a:r>
            <a:endParaRPr sz="1500">
              <a:solidFill>
                <a:schemeClr val="dk1"/>
              </a:solidFill>
              <a:latin typeface="Calibri"/>
              <a:ea typeface="Calibri"/>
              <a:cs typeface="Calibri"/>
              <a:sym typeface="Calibri"/>
            </a:endParaRPr>
          </a:p>
        </p:txBody>
      </p:sp>
      <p:sp>
        <p:nvSpPr>
          <p:cNvPr id="474" name="Google Shape;474;p68"/>
          <p:cNvSpPr txBox="1"/>
          <p:nvPr/>
        </p:nvSpPr>
        <p:spPr>
          <a:xfrm>
            <a:off x="4572000" y="1322150"/>
            <a:ext cx="44136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p:txBody>
      </p:sp>
      <p:sp>
        <p:nvSpPr>
          <p:cNvPr id="475" name="Google Shape;475;p68"/>
          <p:cNvSpPr txBox="1"/>
          <p:nvPr/>
        </p:nvSpPr>
        <p:spPr>
          <a:xfrm>
            <a:off x="260800" y="2681350"/>
            <a:ext cx="7233000" cy="2211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b="1" lang="en-GB" sz="1500">
                <a:solidFill>
                  <a:schemeClr val="dk1"/>
                </a:solidFill>
                <a:latin typeface="Calibri"/>
                <a:ea typeface="Calibri"/>
                <a:cs typeface="Calibri"/>
                <a:sym typeface="Calibri"/>
              </a:rPr>
              <a:t>Which is of the following is the most likely diagnosis?</a:t>
            </a:r>
            <a:endParaRPr b="1" sz="15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lang="en-GB" sz="1500">
                <a:solidFill>
                  <a:schemeClr val="dk1"/>
                </a:solidFill>
                <a:latin typeface="Calibri"/>
                <a:ea typeface="Calibri"/>
                <a:cs typeface="Calibri"/>
                <a:sym typeface="Calibri"/>
              </a:rPr>
              <a:t>A. Psoriatic arthritis</a:t>
            </a:r>
            <a:endParaRPr sz="15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lang="en-GB" sz="1500">
                <a:solidFill>
                  <a:schemeClr val="dk1"/>
                </a:solidFill>
                <a:latin typeface="Calibri"/>
                <a:ea typeface="Calibri"/>
                <a:cs typeface="Calibri"/>
                <a:sym typeface="Calibri"/>
              </a:rPr>
              <a:t>B. Ankylosing spondylitis</a:t>
            </a:r>
            <a:endParaRPr sz="15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lang="en-GB" sz="1500">
                <a:solidFill>
                  <a:schemeClr val="dk1"/>
                </a:solidFill>
                <a:latin typeface="Calibri"/>
                <a:ea typeface="Calibri"/>
                <a:cs typeface="Calibri"/>
                <a:sym typeface="Calibri"/>
              </a:rPr>
              <a:t>C. Osteoarthritis</a:t>
            </a:r>
            <a:endParaRPr sz="15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lang="en-GB" sz="1500">
                <a:solidFill>
                  <a:schemeClr val="dk1"/>
                </a:solidFill>
                <a:latin typeface="Calibri"/>
                <a:ea typeface="Calibri"/>
                <a:cs typeface="Calibri"/>
                <a:sym typeface="Calibri"/>
              </a:rPr>
              <a:t>D. Reactive arthritis</a:t>
            </a:r>
            <a:endParaRPr sz="15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lang="en-GB" sz="1500">
                <a:solidFill>
                  <a:schemeClr val="dk1"/>
                </a:solidFill>
                <a:latin typeface="Calibri"/>
                <a:ea typeface="Calibri"/>
                <a:cs typeface="Calibri"/>
                <a:sym typeface="Calibri"/>
              </a:rPr>
              <a:t>E. Enteropathic arthritis</a:t>
            </a:r>
            <a:endParaRPr sz="15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69"/>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QnA</a:t>
            </a:r>
            <a:endParaRPr sz="4400">
              <a:solidFill>
                <a:srgbClr val="FFFFFF"/>
              </a:solidFill>
              <a:latin typeface="Calibri"/>
              <a:ea typeface="Calibri"/>
              <a:cs typeface="Calibri"/>
              <a:sym typeface="Calibri"/>
            </a:endParaRPr>
          </a:p>
        </p:txBody>
      </p:sp>
      <p:sp>
        <p:nvSpPr>
          <p:cNvPr id="481" name="Google Shape;481;p69"/>
          <p:cNvSpPr txBox="1"/>
          <p:nvPr/>
        </p:nvSpPr>
        <p:spPr>
          <a:xfrm>
            <a:off x="195275" y="2446700"/>
            <a:ext cx="6534300" cy="2673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Clr>
                <a:schemeClr val="dk1"/>
              </a:buClr>
              <a:buSzPts val="1100"/>
              <a:buFont typeface="Arial"/>
              <a:buNone/>
            </a:pPr>
            <a:r>
              <a:rPr b="1" lang="en-GB" sz="1500">
                <a:solidFill>
                  <a:schemeClr val="dk1"/>
                </a:solidFill>
                <a:latin typeface="Calibri"/>
                <a:ea typeface="Calibri"/>
                <a:cs typeface="Calibri"/>
                <a:sym typeface="Calibri"/>
              </a:rPr>
              <a:t>Which is of the following is the most likely diagnosis?</a:t>
            </a:r>
            <a:endParaRPr b="1" sz="1500">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lang="en-GB" sz="1500">
                <a:solidFill>
                  <a:schemeClr val="dk1"/>
                </a:solidFill>
                <a:latin typeface="Calibri"/>
                <a:ea typeface="Calibri"/>
                <a:cs typeface="Calibri"/>
                <a:sym typeface="Calibri"/>
              </a:rPr>
              <a:t>A. Psoriatic arthritis – </a:t>
            </a:r>
            <a:r>
              <a:rPr i="1" lang="en-GB" sz="1500">
                <a:solidFill>
                  <a:schemeClr val="dk1"/>
                </a:solidFill>
                <a:latin typeface="Calibri"/>
                <a:ea typeface="Calibri"/>
                <a:cs typeface="Calibri"/>
                <a:sym typeface="Calibri"/>
              </a:rPr>
              <a:t>no history of skin lesions classic of psoriasis (scaly, pink)</a:t>
            </a:r>
            <a:endParaRPr i="1" sz="1500">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lang="en-GB" sz="1500">
                <a:solidFill>
                  <a:schemeClr val="dk1"/>
                </a:solidFill>
                <a:latin typeface="Calibri"/>
                <a:ea typeface="Calibri"/>
                <a:cs typeface="Calibri"/>
                <a:sym typeface="Calibri"/>
              </a:rPr>
              <a:t>B. </a:t>
            </a:r>
            <a:r>
              <a:rPr lang="en-GB" sz="1500">
                <a:solidFill>
                  <a:schemeClr val="dk1"/>
                </a:solidFill>
                <a:highlight>
                  <a:srgbClr val="00FF00"/>
                </a:highlight>
                <a:latin typeface="Calibri"/>
                <a:ea typeface="Calibri"/>
                <a:cs typeface="Calibri"/>
                <a:sym typeface="Calibri"/>
              </a:rPr>
              <a:t>Ankylosing spondylitis</a:t>
            </a:r>
            <a:r>
              <a:rPr lang="en-GB" sz="1500">
                <a:solidFill>
                  <a:schemeClr val="dk1"/>
                </a:solidFill>
                <a:latin typeface="Calibri"/>
                <a:ea typeface="Calibri"/>
                <a:cs typeface="Calibri"/>
                <a:sym typeface="Calibri"/>
              </a:rPr>
              <a:t> – </a:t>
            </a:r>
            <a:r>
              <a:rPr i="1" lang="en-GB" sz="1500">
                <a:solidFill>
                  <a:schemeClr val="dk1"/>
                </a:solidFill>
                <a:latin typeface="Calibri"/>
                <a:ea typeface="Calibri"/>
                <a:cs typeface="Calibri"/>
                <a:sym typeface="Calibri"/>
              </a:rPr>
              <a:t>correct age group, classic inflammatory back pain symptoms and hx of uveitis</a:t>
            </a:r>
            <a:endParaRPr i="1" sz="1500">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lang="en-GB" sz="1500">
                <a:solidFill>
                  <a:schemeClr val="dk1"/>
                </a:solidFill>
                <a:latin typeface="Calibri"/>
                <a:ea typeface="Calibri"/>
                <a:cs typeface="Calibri"/>
                <a:sym typeface="Calibri"/>
              </a:rPr>
              <a:t>C. Osteoarthritis – </a:t>
            </a:r>
            <a:r>
              <a:rPr i="1" lang="en-GB" sz="1500">
                <a:solidFill>
                  <a:schemeClr val="dk1"/>
                </a:solidFill>
                <a:latin typeface="Calibri"/>
                <a:ea typeface="Calibri"/>
                <a:cs typeface="Calibri"/>
                <a:sym typeface="Calibri"/>
              </a:rPr>
              <a:t>age group wrong, OA would be exacerbated by physical activity not relieved</a:t>
            </a:r>
            <a:endParaRPr i="1" sz="1500">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lang="en-GB" sz="1500">
                <a:solidFill>
                  <a:schemeClr val="dk1"/>
                </a:solidFill>
                <a:latin typeface="Calibri"/>
                <a:ea typeface="Calibri"/>
                <a:cs typeface="Calibri"/>
                <a:sym typeface="Calibri"/>
              </a:rPr>
              <a:t>D. Reactive arthritis – </a:t>
            </a:r>
            <a:r>
              <a:rPr i="1" lang="en-GB" sz="1500">
                <a:solidFill>
                  <a:schemeClr val="dk1"/>
                </a:solidFill>
                <a:latin typeface="Calibri"/>
                <a:ea typeface="Calibri"/>
                <a:cs typeface="Calibri"/>
                <a:sym typeface="Calibri"/>
              </a:rPr>
              <a:t>no history of new sexual partner in stem, no dysuria</a:t>
            </a:r>
            <a:endParaRPr i="1" sz="1500">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lang="en-GB" sz="1500">
                <a:solidFill>
                  <a:schemeClr val="dk1"/>
                </a:solidFill>
                <a:latin typeface="Calibri"/>
                <a:ea typeface="Calibri"/>
                <a:cs typeface="Calibri"/>
                <a:sym typeface="Calibri"/>
              </a:rPr>
              <a:t>E. Enteropathic arthritis – </a:t>
            </a:r>
            <a:r>
              <a:rPr i="1" lang="en-GB" sz="1500">
                <a:solidFill>
                  <a:schemeClr val="dk1"/>
                </a:solidFill>
                <a:latin typeface="Calibri"/>
                <a:ea typeface="Calibri"/>
                <a:cs typeface="Calibri"/>
                <a:sym typeface="Calibri"/>
              </a:rPr>
              <a:t>no history of inflammatory bowel disease symptoms </a:t>
            </a:r>
            <a:endParaRPr i="1" sz="1500">
              <a:solidFill>
                <a:schemeClr val="dk1"/>
              </a:solidFill>
              <a:latin typeface="Calibri"/>
              <a:ea typeface="Calibri"/>
              <a:cs typeface="Calibri"/>
              <a:sym typeface="Calibri"/>
            </a:endParaRPr>
          </a:p>
        </p:txBody>
      </p:sp>
      <p:sp>
        <p:nvSpPr>
          <p:cNvPr id="482" name="Google Shape;482;p69"/>
          <p:cNvSpPr txBox="1"/>
          <p:nvPr/>
        </p:nvSpPr>
        <p:spPr>
          <a:xfrm>
            <a:off x="4572000" y="1322150"/>
            <a:ext cx="44136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p:txBody>
      </p:sp>
      <p:sp>
        <p:nvSpPr>
          <p:cNvPr id="483" name="Google Shape;483;p69"/>
          <p:cNvSpPr txBox="1"/>
          <p:nvPr/>
        </p:nvSpPr>
        <p:spPr>
          <a:xfrm>
            <a:off x="195275" y="1195000"/>
            <a:ext cx="8308800" cy="91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A </a:t>
            </a:r>
            <a:r>
              <a:rPr lang="en-GB" sz="1300">
                <a:solidFill>
                  <a:schemeClr val="dk1"/>
                </a:solidFill>
                <a:highlight>
                  <a:srgbClr val="FFFF00"/>
                </a:highlight>
                <a:latin typeface="Calibri"/>
                <a:ea typeface="Calibri"/>
                <a:cs typeface="Calibri"/>
                <a:sym typeface="Calibri"/>
              </a:rPr>
              <a:t>24 year old</a:t>
            </a:r>
            <a:r>
              <a:rPr lang="en-GB" sz="1300">
                <a:solidFill>
                  <a:schemeClr val="dk1"/>
                </a:solidFill>
                <a:latin typeface="Calibri"/>
                <a:ea typeface="Calibri"/>
                <a:cs typeface="Calibri"/>
                <a:sym typeface="Calibri"/>
              </a:rPr>
              <a:t> man presents to the GP due to </a:t>
            </a:r>
            <a:r>
              <a:rPr lang="en-GB" sz="1300">
                <a:solidFill>
                  <a:schemeClr val="dk1"/>
                </a:solidFill>
                <a:highlight>
                  <a:srgbClr val="FFFF00"/>
                </a:highlight>
                <a:latin typeface="Calibri"/>
                <a:ea typeface="Calibri"/>
                <a:cs typeface="Calibri"/>
                <a:sym typeface="Calibri"/>
              </a:rPr>
              <a:t>pain and stiffness in his back </a:t>
            </a:r>
            <a:r>
              <a:rPr lang="en-GB" sz="1300">
                <a:solidFill>
                  <a:schemeClr val="dk1"/>
                </a:solidFill>
                <a:latin typeface="Calibri"/>
                <a:ea typeface="Calibri"/>
                <a:cs typeface="Calibri"/>
                <a:sym typeface="Calibri"/>
              </a:rPr>
              <a:t>over the </a:t>
            </a:r>
            <a:r>
              <a:rPr lang="en-GB" sz="1300">
                <a:solidFill>
                  <a:schemeClr val="dk1"/>
                </a:solidFill>
                <a:highlight>
                  <a:srgbClr val="FFFF00"/>
                </a:highlight>
                <a:latin typeface="Calibri"/>
                <a:ea typeface="Calibri"/>
                <a:cs typeface="Calibri"/>
                <a:sym typeface="Calibri"/>
              </a:rPr>
              <a:t>last 3 months</a:t>
            </a:r>
            <a:r>
              <a:rPr lang="en-GB" sz="1300">
                <a:solidFill>
                  <a:schemeClr val="dk1"/>
                </a:solidFill>
                <a:latin typeface="Calibri"/>
                <a:ea typeface="Calibri"/>
                <a:cs typeface="Calibri"/>
                <a:sym typeface="Calibri"/>
              </a:rPr>
              <a:t>. He is in good physical shape, but has been feeling </a:t>
            </a:r>
            <a:r>
              <a:rPr lang="en-GB" sz="1300">
                <a:solidFill>
                  <a:schemeClr val="dk1"/>
                </a:solidFill>
                <a:highlight>
                  <a:srgbClr val="FFFF00"/>
                </a:highlight>
                <a:latin typeface="Calibri"/>
                <a:ea typeface="Calibri"/>
                <a:cs typeface="Calibri"/>
                <a:sym typeface="Calibri"/>
              </a:rPr>
              <a:t>increasingly tired </a:t>
            </a:r>
            <a:r>
              <a:rPr lang="en-GB" sz="1300">
                <a:solidFill>
                  <a:schemeClr val="dk1"/>
                </a:solidFill>
                <a:latin typeface="Calibri"/>
                <a:ea typeface="Calibri"/>
                <a:cs typeface="Calibri"/>
                <a:sym typeface="Calibri"/>
              </a:rPr>
              <a:t>lately. He has lacked the motivation to exercise recently,  but finds that on days when he does get out for a jog then </a:t>
            </a:r>
            <a:r>
              <a:rPr lang="en-GB" sz="1300">
                <a:solidFill>
                  <a:schemeClr val="dk1"/>
                </a:solidFill>
                <a:highlight>
                  <a:srgbClr val="FFFF00"/>
                </a:highlight>
                <a:latin typeface="Calibri"/>
                <a:ea typeface="Calibri"/>
                <a:cs typeface="Calibri"/>
                <a:sym typeface="Calibri"/>
              </a:rPr>
              <a:t>his back is less sore the following day</a:t>
            </a:r>
            <a:r>
              <a:rPr lang="en-GB" sz="1300">
                <a:solidFill>
                  <a:schemeClr val="dk1"/>
                </a:solidFill>
                <a:latin typeface="Calibri"/>
                <a:ea typeface="Calibri"/>
                <a:cs typeface="Calibri"/>
                <a:sym typeface="Calibri"/>
              </a:rPr>
              <a:t>.</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Calibri"/>
                <a:ea typeface="Calibri"/>
                <a:cs typeface="Calibri"/>
                <a:sym typeface="Calibri"/>
              </a:rPr>
              <a:t>His past medical history is unremarkable, although on further questioning he remembers an episode of </a:t>
            </a:r>
            <a:r>
              <a:rPr lang="en-GB" sz="1300">
                <a:solidFill>
                  <a:schemeClr val="dk1"/>
                </a:solidFill>
                <a:highlight>
                  <a:srgbClr val="FFFF00"/>
                </a:highlight>
                <a:latin typeface="Calibri"/>
                <a:ea typeface="Calibri"/>
                <a:cs typeface="Calibri"/>
                <a:sym typeface="Calibri"/>
              </a:rPr>
              <a:t>painful red eye </a:t>
            </a:r>
            <a:r>
              <a:rPr lang="en-GB" sz="1300">
                <a:solidFill>
                  <a:schemeClr val="dk1"/>
                </a:solidFill>
                <a:latin typeface="Calibri"/>
                <a:ea typeface="Calibri"/>
                <a:cs typeface="Calibri"/>
                <a:sym typeface="Calibri"/>
              </a:rPr>
              <a:t>some years ago.</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484" name="Google Shape;484;p69"/>
          <p:cNvPicPr preferRelativeResize="0"/>
          <p:nvPr/>
        </p:nvPicPr>
        <p:blipFill>
          <a:blip r:embed="rId3">
            <a:alphaModFix/>
          </a:blip>
          <a:stretch>
            <a:fillRect/>
          </a:stretch>
        </p:blipFill>
        <p:spPr>
          <a:xfrm>
            <a:off x="6729574" y="2226726"/>
            <a:ext cx="2256025" cy="1750961"/>
          </a:xfrm>
          <a:prstGeom prst="rect">
            <a:avLst/>
          </a:prstGeom>
          <a:noFill/>
          <a:ln>
            <a:noFill/>
          </a:ln>
        </p:spPr>
      </p:pic>
      <p:pic>
        <p:nvPicPr>
          <p:cNvPr id="485" name="Google Shape;485;p69"/>
          <p:cNvPicPr preferRelativeResize="0"/>
          <p:nvPr/>
        </p:nvPicPr>
        <p:blipFill>
          <a:blip r:embed="rId4">
            <a:alphaModFix/>
          </a:blip>
          <a:stretch>
            <a:fillRect/>
          </a:stretch>
        </p:blipFill>
        <p:spPr>
          <a:xfrm>
            <a:off x="6960911" y="4098925"/>
            <a:ext cx="1694840" cy="1014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7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Please fill out the feedback form!!</a:t>
            </a:r>
            <a:endParaRPr/>
          </a:p>
        </p:txBody>
      </p:sp>
      <p:sp>
        <p:nvSpPr>
          <p:cNvPr id="491" name="Google Shape;491;p70"/>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492" name="Google Shape;492;p70"/>
          <p:cNvPicPr preferRelativeResize="0"/>
          <p:nvPr/>
        </p:nvPicPr>
        <p:blipFill>
          <a:blip r:embed="rId3">
            <a:alphaModFix/>
          </a:blip>
          <a:stretch>
            <a:fillRect/>
          </a:stretch>
        </p:blipFill>
        <p:spPr>
          <a:xfrm>
            <a:off x="628638" y="1634550"/>
            <a:ext cx="4257675" cy="2857500"/>
          </a:xfrm>
          <a:prstGeom prst="rect">
            <a:avLst/>
          </a:prstGeom>
          <a:noFill/>
          <a:ln>
            <a:noFill/>
          </a:ln>
        </p:spPr>
      </p:pic>
      <p:pic>
        <p:nvPicPr>
          <p:cNvPr id="493" name="Google Shape;493;p70"/>
          <p:cNvPicPr preferRelativeResize="0"/>
          <p:nvPr/>
        </p:nvPicPr>
        <p:blipFill>
          <a:blip r:embed="rId4">
            <a:alphaModFix/>
          </a:blip>
          <a:stretch>
            <a:fillRect/>
          </a:stretch>
        </p:blipFill>
        <p:spPr>
          <a:xfrm>
            <a:off x="5395925" y="1685950"/>
            <a:ext cx="2476500" cy="2466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0"/>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Osteoarthritis</a:t>
            </a:r>
            <a:endParaRPr sz="4400">
              <a:solidFill>
                <a:srgbClr val="FFFFFF"/>
              </a:solidFill>
              <a:latin typeface="Calibri"/>
              <a:ea typeface="Calibri"/>
              <a:cs typeface="Calibri"/>
              <a:sym typeface="Calibri"/>
            </a:endParaRPr>
          </a:p>
        </p:txBody>
      </p:sp>
      <p:sp>
        <p:nvSpPr>
          <p:cNvPr id="168" name="Google Shape;168;p30"/>
          <p:cNvSpPr txBox="1"/>
          <p:nvPr>
            <p:ph idx="1" type="body"/>
          </p:nvPr>
        </p:nvSpPr>
        <p:spPr>
          <a:xfrm>
            <a:off x="356700" y="1369225"/>
            <a:ext cx="8469000" cy="3659100"/>
          </a:xfrm>
          <a:prstGeom prst="rect">
            <a:avLst/>
          </a:prstGeom>
        </p:spPr>
        <p:txBody>
          <a:bodyPr anchorCtr="0" anchor="t" bIns="34275" lIns="68575" spcFirstLastPara="1" rIns="68575" wrap="square" tIns="34275">
            <a:normAutofit/>
          </a:bodyPr>
          <a:lstStyle/>
          <a:p>
            <a:pPr indent="-336550" lvl="0" marL="457200" rtl="0" algn="l">
              <a:spcBef>
                <a:spcPts val="800"/>
              </a:spcBef>
              <a:spcAft>
                <a:spcPts val="0"/>
              </a:spcAft>
              <a:buSzPts val="1700"/>
              <a:buChar char="-"/>
            </a:pPr>
            <a:r>
              <a:rPr b="1" lang="en-GB" sz="1700"/>
              <a:t>N</a:t>
            </a:r>
            <a:r>
              <a:rPr b="1" lang="en-GB" sz="1700"/>
              <a:t>on-inflammatory, degenerative </a:t>
            </a:r>
            <a:r>
              <a:rPr lang="en-GB" sz="1700"/>
              <a:t>progressive destruction of cartilage from repeated mechanical forces. Disruption of the chondrocytes prevents rebuilding.</a:t>
            </a:r>
            <a:endParaRPr sz="1700"/>
          </a:p>
          <a:p>
            <a:pPr indent="-336550" lvl="0" marL="457200" rtl="0" algn="l">
              <a:spcBef>
                <a:spcPts val="0"/>
              </a:spcBef>
              <a:spcAft>
                <a:spcPts val="0"/>
              </a:spcAft>
              <a:buSzPts val="1700"/>
              <a:buChar char="-"/>
            </a:pPr>
            <a:r>
              <a:rPr b="1" lang="en-GB" sz="1700"/>
              <a:t>RF:</a:t>
            </a:r>
            <a:r>
              <a:rPr lang="en-GB" sz="1700"/>
              <a:t> Older age (50+), women, obesity, occupation/sports</a:t>
            </a:r>
            <a:endParaRPr sz="1700"/>
          </a:p>
          <a:p>
            <a:pPr indent="-336550" lvl="0" marL="457200" rtl="0" algn="l">
              <a:spcBef>
                <a:spcPts val="0"/>
              </a:spcBef>
              <a:spcAft>
                <a:spcPts val="0"/>
              </a:spcAft>
              <a:buSzPts val="1700"/>
              <a:buChar char="-"/>
            </a:pPr>
            <a:r>
              <a:rPr b="1" lang="en-GB" sz="1700"/>
              <a:t>Signs:</a:t>
            </a:r>
            <a:r>
              <a:rPr lang="en-GB" sz="1700"/>
              <a:t> </a:t>
            </a:r>
            <a:r>
              <a:rPr lang="en-GB" sz="1700" u="sng">
                <a:highlight>
                  <a:srgbClr val="FFFF00"/>
                </a:highlight>
              </a:rPr>
              <a:t>Proximal Bouchard nodes </a:t>
            </a:r>
            <a:r>
              <a:rPr lang="en-GB" sz="1700">
                <a:highlight>
                  <a:srgbClr val="FFFF00"/>
                </a:highlight>
              </a:rPr>
              <a:t>(PIP joints), </a:t>
            </a:r>
            <a:r>
              <a:rPr lang="en-GB" sz="1700" u="sng">
                <a:highlight>
                  <a:srgbClr val="FFFF00"/>
                </a:highlight>
              </a:rPr>
              <a:t>Distal Heberden nodes </a:t>
            </a:r>
            <a:r>
              <a:rPr lang="en-GB" sz="1700">
                <a:highlight>
                  <a:srgbClr val="FFFF00"/>
                </a:highlight>
              </a:rPr>
              <a:t>(DIP joints)</a:t>
            </a:r>
            <a:endParaRPr sz="1700">
              <a:highlight>
                <a:srgbClr val="FFFF00"/>
              </a:highlight>
            </a:endParaRPr>
          </a:p>
          <a:p>
            <a:pPr indent="-336550" lvl="0" marL="457200" rtl="0" algn="l">
              <a:spcBef>
                <a:spcPts val="0"/>
              </a:spcBef>
              <a:spcAft>
                <a:spcPts val="0"/>
              </a:spcAft>
              <a:buSzPts val="1700"/>
              <a:buChar char="-"/>
            </a:pPr>
            <a:r>
              <a:rPr b="1" lang="en-GB" sz="1700"/>
              <a:t>Symptoms:</a:t>
            </a:r>
            <a:r>
              <a:rPr lang="en-GB" sz="1700"/>
              <a:t> Painful joints stiff for 30 minutes or less in the morning. Worse throughout the day</a:t>
            </a:r>
            <a:endParaRPr sz="1700"/>
          </a:p>
          <a:p>
            <a:pPr indent="-336550" lvl="0" marL="457200" rtl="0" algn="l">
              <a:spcBef>
                <a:spcPts val="0"/>
              </a:spcBef>
              <a:spcAft>
                <a:spcPts val="0"/>
              </a:spcAft>
              <a:buSzPts val="1700"/>
              <a:buChar char="-"/>
            </a:pPr>
            <a:r>
              <a:rPr b="1" lang="en-GB" sz="1700"/>
              <a:t>Investigations (X-ray):</a:t>
            </a:r>
            <a:r>
              <a:rPr lang="en-GB" sz="1700"/>
              <a:t> </a:t>
            </a:r>
            <a:r>
              <a:rPr b="1" lang="en-GB" sz="1700" u="sng">
                <a:highlight>
                  <a:srgbClr val="FFFF00"/>
                </a:highlight>
              </a:rPr>
              <a:t>LOSS</a:t>
            </a:r>
            <a:r>
              <a:rPr lang="en-GB" sz="1700" u="sng">
                <a:highlight>
                  <a:srgbClr val="FFFF00"/>
                </a:highlight>
              </a:rPr>
              <a:t> </a:t>
            </a:r>
            <a:r>
              <a:rPr b="1" lang="en-GB" sz="1700" u="sng">
                <a:highlight>
                  <a:srgbClr val="FFFF00"/>
                </a:highlight>
              </a:rPr>
              <a:t>- </a:t>
            </a:r>
            <a:r>
              <a:rPr lang="en-GB" sz="1700" u="sng">
                <a:highlight>
                  <a:srgbClr val="FFFF00"/>
                </a:highlight>
              </a:rPr>
              <a:t>(</a:t>
            </a:r>
            <a:r>
              <a:rPr b="1" lang="en-GB" sz="1700" u="sng">
                <a:highlight>
                  <a:srgbClr val="FFFF00"/>
                </a:highlight>
              </a:rPr>
              <a:t>L</a:t>
            </a:r>
            <a:r>
              <a:rPr lang="en-GB" sz="1700" u="sng">
                <a:highlight>
                  <a:srgbClr val="FFFF00"/>
                </a:highlight>
              </a:rPr>
              <a:t>oss of joint space, </a:t>
            </a:r>
            <a:r>
              <a:rPr b="1" lang="en-GB" sz="1700" u="sng">
                <a:highlight>
                  <a:srgbClr val="FFFF00"/>
                </a:highlight>
              </a:rPr>
              <a:t>O</a:t>
            </a:r>
            <a:r>
              <a:rPr lang="en-GB" sz="1700" u="sng">
                <a:highlight>
                  <a:srgbClr val="FFFF00"/>
                </a:highlight>
              </a:rPr>
              <a:t>steophytes, </a:t>
            </a:r>
            <a:r>
              <a:rPr b="1" lang="en-GB" sz="1700" u="sng">
                <a:highlight>
                  <a:srgbClr val="FFFF00"/>
                </a:highlight>
              </a:rPr>
              <a:t>S</a:t>
            </a:r>
            <a:r>
              <a:rPr lang="en-GB" sz="1700" u="sng">
                <a:highlight>
                  <a:srgbClr val="FFFF00"/>
                </a:highlight>
              </a:rPr>
              <a:t>ubchondral sclerosis, </a:t>
            </a:r>
            <a:r>
              <a:rPr b="1" lang="en-GB" sz="1700" u="sng">
                <a:highlight>
                  <a:srgbClr val="FFFF00"/>
                </a:highlight>
              </a:rPr>
              <a:t>S</a:t>
            </a:r>
            <a:r>
              <a:rPr lang="en-GB" sz="1700" u="sng">
                <a:highlight>
                  <a:srgbClr val="FFFF00"/>
                </a:highlight>
              </a:rPr>
              <a:t>ubchondral cysts)</a:t>
            </a:r>
            <a:endParaRPr sz="1700" u="sng">
              <a:highlight>
                <a:srgbClr val="FFFF00"/>
              </a:highlight>
            </a:endParaRPr>
          </a:p>
          <a:p>
            <a:pPr indent="-336550" lvl="0" marL="457200" rtl="0" algn="l">
              <a:spcBef>
                <a:spcPts val="0"/>
              </a:spcBef>
              <a:spcAft>
                <a:spcPts val="0"/>
              </a:spcAft>
              <a:buSzPts val="1700"/>
              <a:buChar char="-"/>
            </a:pPr>
            <a:r>
              <a:rPr b="1" lang="en-GB" sz="1700"/>
              <a:t>Management: </a:t>
            </a:r>
            <a:r>
              <a:rPr lang="en-GB" sz="1700"/>
              <a:t>Lifestyle changes, NSAID, analgesia, surgery (last resort)</a:t>
            </a:r>
            <a:endParaRPr sz="1700"/>
          </a:p>
        </p:txBody>
      </p:sp>
      <p:pic>
        <p:nvPicPr>
          <p:cNvPr id="169" name="Google Shape;169;p30"/>
          <p:cNvPicPr preferRelativeResize="0"/>
          <p:nvPr/>
        </p:nvPicPr>
        <p:blipFill>
          <a:blip r:embed="rId3">
            <a:alphaModFix/>
          </a:blip>
          <a:stretch>
            <a:fillRect/>
          </a:stretch>
        </p:blipFill>
        <p:spPr>
          <a:xfrm>
            <a:off x="7295250" y="3359950"/>
            <a:ext cx="1722175" cy="1668375"/>
          </a:xfrm>
          <a:prstGeom prst="rect">
            <a:avLst/>
          </a:prstGeom>
          <a:noFill/>
          <a:ln>
            <a:noFill/>
          </a:ln>
        </p:spPr>
      </p:pic>
      <p:pic>
        <p:nvPicPr>
          <p:cNvPr id="170" name="Google Shape;170;p30"/>
          <p:cNvPicPr preferRelativeResize="0"/>
          <p:nvPr/>
        </p:nvPicPr>
        <p:blipFill>
          <a:blip r:embed="rId4">
            <a:alphaModFix/>
          </a:blip>
          <a:stretch>
            <a:fillRect/>
          </a:stretch>
        </p:blipFill>
        <p:spPr>
          <a:xfrm>
            <a:off x="856150" y="3656600"/>
            <a:ext cx="1525751" cy="1371725"/>
          </a:xfrm>
          <a:prstGeom prst="rect">
            <a:avLst/>
          </a:prstGeom>
          <a:noFill/>
          <a:ln>
            <a:noFill/>
          </a:ln>
        </p:spPr>
      </p:pic>
      <p:pic>
        <p:nvPicPr>
          <p:cNvPr id="171" name="Google Shape;171;p30"/>
          <p:cNvPicPr preferRelativeResize="0"/>
          <p:nvPr/>
        </p:nvPicPr>
        <p:blipFill>
          <a:blip r:embed="rId5">
            <a:alphaModFix/>
          </a:blip>
          <a:stretch>
            <a:fillRect/>
          </a:stretch>
        </p:blipFill>
        <p:spPr>
          <a:xfrm>
            <a:off x="3786925" y="3656600"/>
            <a:ext cx="2103312" cy="1371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1"/>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600">
                <a:solidFill>
                  <a:srgbClr val="101012"/>
                </a:solidFill>
                <a:latin typeface="Arial"/>
                <a:ea typeface="Arial"/>
                <a:cs typeface="Arial"/>
                <a:sym typeface="Arial"/>
              </a:rPr>
              <a:t> A 65 year old woman with 20 year history of rheumatoid arthritis presents with 3 month history of recurrent sinopulmonary infections. On examination, she has low grade pyrexia of 37.6. Her hands and wrists are severely deformed with presence of rheumatoid nodules on her elbow. A mass is felt in the left upper quadrant of her abdomen. No lymph node was palpable. Blood tests show low neutrophil count, raised ESR and positive Rheumatoid Factor. </a:t>
            </a:r>
            <a:endParaRPr sz="1600">
              <a:solidFill>
                <a:srgbClr val="101012"/>
              </a:solidFill>
              <a:latin typeface="Arial"/>
              <a:ea typeface="Arial"/>
              <a:cs typeface="Arial"/>
              <a:sym typeface="Arial"/>
            </a:endParaRPr>
          </a:p>
          <a:p>
            <a:pPr indent="0" lvl="0" marL="0" rtl="0" algn="l">
              <a:spcBef>
                <a:spcPts val="800"/>
              </a:spcBef>
              <a:spcAft>
                <a:spcPts val="0"/>
              </a:spcAft>
              <a:buNone/>
            </a:pPr>
            <a:r>
              <a:rPr b="1" lang="en-GB" sz="1600">
                <a:solidFill>
                  <a:srgbClr val="101012"/>
                </a:solidFill>
                <a:latin typeface="Arial"/>
                <a:ea typeface="Arial"/>
                <a:cs typeface="Arial"/>
                <a:sym typeface="Arial"/>
              </a:rPr>
              <a:t>What is the most likely diagnosis?</a:t>
            </a:r>
            <a:endParaRPr b="1" sz="1600">
              <a:solidFill>
                <a:srgbClr val="101012"/>
              </a:solidFill>
              <a:latin typeface="Arial"/>
              <a:ea typeface="Arial"/>
              <a:cs typeface="Arial"/>
              <a:sym typeface="Arial"/>
            </a:endParaRPr>
          </a:p>
          <a:p>
            <a:pPr indent="-330200" lvl="0" marL="457200" rtl="0" algn="l">
              <a:spcBef>
                <a:spcPts val="80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Cytomegalovirus Infection</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Chronic Lymphocytic Leukemia (CLL)</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Amyloidosis</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Sarcoidosis</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Felty Syndrome</a:t>
            </a:r>
            <a:endParaRPr sz="1600">
              <a:solidFill>
                <a:srgbClr val="101012"/>
              </a:solidFill>
              <a:latin typeface="Arial"/>
              <a:ea typeface="Arial"/>
              <a:cs typeface="Arial"/>
              <a:sym typeface="Arial"/>
            </a:endParaRPr>
          </a:p>
        </p:txBody>
      </p:sp>
      <p:sp>
        <p:nvSpPr>
          <p:cNvPr id="177" name="Google Shape;177;p31"/>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Question</a:t>
            </a:r>
            <a:endParaRPr sz="4400">
              <a:solidFill>
                <a:srgbClr val="FFFFF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2"/>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600">
                <a:solidFill>
                  <a:srgbClr val="101012"/>
                </a:solidFill>
                <a:latin typeface="Arial"/>
                <a:ea typeface="Arial"/>
                <a:cs typeface="Arial"/>
                <a:sym typeface="Arial"/>
              </a:rPr>
              <a:t> A </a:t>
            </a:r>
            <a:r>
              <a:rPr b="1" lang="en-GB" sz="1600">
                <a:solidFill>
                  <a:srgbClr val="101012"/>
                </a:solidFill>
                <a:latin typeface="Arial"/>
                <a:ea typeface="Arial"/>
                <a:cs typeface="Arial"/>
                <a:sym typeface="Arial"/>
              </a:rPr>
              <a:t>65 year old woman</a:t>
            </a:r>
            <a:r>
              <a:rPr lang="en-GB" sz="1600">
                <a:solidFill>
                  <a:srgbClr val="101012"/>
                </a:solidFill>
                <a:latin typeface="Arial"/>
                <a:ea typeface="Arial"/>
                <a:cs typeface="Arial"/>
                <a:sym typeface="Arial"/>
              </a:rPr>
              <a:t> with </a:t>
            </a:r>
            <a:r>
              <a:rPr b="1" lang="en-GB" sz="1600">
                <a:solidFill>
                  <a:srgbClr val="101012"/>
                </a:solidFill>
                <a:latin typeface="Arial"/>
                <a:ea typeface="Arial"/>
                <a:cs typeface="Arial"/>
                <a:sym typeface="Arial"/>
              </a:rPr>
              <a:t>20 year history </a:t>
            </a:r>
            <a:r>
              <a:rPr lang="en-GB" sz="1600">
                <a:solidFill>
                  <a:srgbClr val="101012"/>
                </a:solidFill>
                <a:latin typeface="Arial"/>
                <a:ea typeface="Arial"/>
                <a:cs typeface="Arial"/>
                <a:sym typeface="Arial"/>
              </a:rPr>
              <a:t>of rheumatoid arthritis presents with </a:t>
            </a:r>
            <a:r>
              <a:rPr b="1" lang="en-GB" sz="1600">
                <a:solidFill>
                  <a:srgbClr val="101012"/>
                </a:solidFill>
                <a:latin typeface="Arial"/>
                <a:ea typeface="Arial"/>
                <a:cs typeface="Arial"/>
                <a:sym typeface="Arial"/>
              </a:rPr>
              <a:t>3 month history of recurrent sinopulmonary infections</a:t>
            </a:r>
            <a:r>
              <a:rPr lang="en-GB" sz="1600">
                <a:solidFill>
                  <a:srgbClr val="101012"/>
                </a:solidFill>
                <a:latin typeface="Arial"/>
                <a:ea typeface="Arial"/>
                <a:cs typeface="Arial"/>
                <a:sym typeface="Arial"/>
              </a:rPr>
              <a:t>. On examination, she has low grade pyrexia of 37.6. Her </a:t>
            </a:r>
            <a:r>
              <a:rPr b="1" lang="en-GB" sz="1600">
                <a:solidFill>
                  <a:srgbClr val="101012"/>
                </a:solidFill>
                <a:latin typeface="Arial"/>
                <a:ea typeface="Arial"/>
                <a:cs typeface="Arial"/>
                <a:sym typeface="Arial"/>
              </a:rPr>
              <a:t>hands and wrists are severely deformed</a:t>
            </a:r>
            <a:r>
              <a:rPr lang="en-GB" sz="1600">
                <a:solidFill>
                  <a:srgbClr val="101012"/>
                </a:solidFill>
                <a:latin typeface="Arial"/>
                <a:ea typeface="Arial"/>
                <a:cs typeface="Arial"/>
                <a:sym typeface="Arial"/>
              </a:rPr>
              <a:t> with presence of </a:t>
            </a:r>
            <a:r>
              <a:rPr b="1" lang="en-GB" sz="1600">
                <a:solidFill>
                  <a:srgbClr val="101012"/>
                </a:solidFill>
                <a:latin typeface="Arial"/>
                <a:ea typeface="Arial"/>
                <a:cs typeface="Arial"/>
                <a:sym typeface="Arial"/>
              </a:rPr>
              <a:t>rheumatoid nodules on her elbow. </a:t>
            </a:r>
            <a:r>
              <a:rPr lang="en-GB" sz="1600">
                <a:solidFill>
                  <a:srgbClr val="101012"/>
                </a:solidFill>
                <a:latin typeface="Arial"/>
                <a:ea typeface="Arial"/>
                <a:cs typeface="Arial"/>
                <a:sym typeface="Arial"/>
              </a:rPr>
              <a:t>A </a:t>
            </a:r>
            <a:r>
              <a:rPr b="1" lang="en-GB" sz="1600">
                <a:solidFill>
                  <a:srgbClr val="101012"/>
                </a:solidFill>
                <a:latin typeface="Arial"/>
                <a:ea typeface="Arial"/>
                <a:cs typeface="Arial"/>
                <a:sym typeface="Arial"/>
              </a:rPr>
              <a:t>mass</a:t>
            </a:r>
            <a:r>
              <a:rPr lang="en-GB" sz="1600">
                <a:solidFill>
                  <a:srgbClr val="101012"/>
                </a:solidFill>
                <a:latin typeface="Arial"/>
                <a:ea typeface="Arial"/>
                <a:cs typeface="Arial"/>
                <a:sym typeface="Arial"/>
              </a:rPr>
              <a:t> is felt in the</a:t>
            </a:r>
            <a:r>
              <a:rPr b="1" lang="en-GB" sz="1600">
                <a:solidFill>
                  <a:srgbClr val="101012"/>
                </a:solidFill>
                <a:latin typeface="Arial"/>
                <a:ea typeface="Arial"/>
                <a:cs typeface="Arial"/>
                <a:sym typeface="Arial"/>
              </a:rPr>
              <a:t> left upper quadrant of her abdomen.</a:t>
            </a:r>
            <a:r>
              <a:rPr lang="en-GB" sz="1600">
                <a:solidFill>
                  <a:srgbClr val="101012"/>
                </a:solidFill>
                <a:latin typeface="Arial"/>
                <a:ea typeface="Arial"/>
                <a:cs typeface="Arial"/>
                <a:sym typeface="Arial"/>
              </a:rPr>
              <a:t> No lymph node was palpable. Blood tests show </a:t>
            </a:r>
            <a:r>
              <a:rPr b="1" lang="en-GB" sz="1600">
                <a:solidFill>
                  <a:srgbClr val="101012"/>
                </a:solidFill>
                <a:latin typeface="Arial"/>
                <a:ea typeface="Arial"/>
                <a:cs typeface="Arial"/>
                <a:sym typeface="Arial"/>
              </a:rPr>
              <a:t>low neutrophil count, raised ESR and positive Rheumatoid Factor. </a:t>
            </a:r>
            <a:endParaRPr b="1" sz="1600">
              <a:solidFill>
                <a:srgbClr val="101012"/>
              </a:solidFill>
              <a:latin typeface="Arial"/>
              <a:ea typeface="Arial"/>
              <a:cs typeface="Arial"/>
              <a:sym typeface="Arial"/>
            </a:endParaRPr>
          </a:p>
          <a:p>
            <a:pPr indent="0" lvl="0" marL="0" rtl="0" algn="l">
              <a:spcBef>
                <a:spcPts val="800"/>
              </a:spcBef>
              <a:spcAft>
                <a:spcPts val="0"/>
              </a:spcAft>
              <a:buNone/>
            </a:pPr>
            <a:r>
              <a:rPr b="1" lang="en-GB" sz="1600">
                <a:solidFill>
                  <a:srgbClr val="101012"/>
                </a:solidFill>
                <a:latin typeface="Arial"/>
                <a:ea typeface="Arial"/>
                <a:cs typeface="Arial"/>
                <a:sym typeface="Arial"/>
              </a:rPr>
              <a:t>What is the most likely diagnosis?</a:t>
            </a:r>
            <a:endParaRPr b="1" sz="1600">
              <a:solidFill>
                <a:srgbClr val="101012"/>
              </a:solidFill>
              <a:latin typeface="Arial"/>
              <a:ea typeface="Arial"/>
              <a:cs typeface="Arial"/>
              <a:sym typeface="Arial"/>
            </a:endParaRPr>
          </a:p>
          <a:p>
            <a:pPr indent="-330200" lvl="0" marL="457200" rtl="0" algn="l">
              <a:spcBef>
                <a:spcPts val="80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Cytomegalovirus Infection</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Chronic Lymphocytic Leukemia (CLL)</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Amyloidosis</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Font typeface="Arial"/>
              <a:buAutoNum type="alphaUcPeriod"/>
            </a:pPr>
            <a:r>
              <a:rPr lang="en-GB" sz="1600">
                <a:solidFill>
                  <a:srgbClr val="101012"/>
                </a:solidFill>
                <a:latin typeface="Arial"/>
                <a:ea typeface="Arial"/>
                <a:cs typeface="Arial"/>
                <a:sym typeface="Arial"/>
              </a:rPr>
              <a:t>Sarcoidosis</a:t>
            </a:r>
            <a:endParaRPr sz="1600">
              <a:solidFill>
                <a:srgbClr val="101012"/>
              </a:solidFill>
              <a:latin typeface="Arial"/>
              <a:ea typeface="Arial"/>
              <a:cs typeface="Arial"/>
              <a:sym typeface="Arial"/>
            </a:endParaRPr>
          </a:p>
          <a:p>
            <a:pPr indent="-330200" lvl="0" marL="457200" rtl="0" algn="l">
              <a:spcBef>
                <a:spcPts val="0"/>
              </a:spcBef>
              <a:spcAft>
                <a:spcPts val="0"/>
              </a:spcAft>
              <a:buClr>
                <a:srgbClr val="101012"/>
              </a:buClr>
              <a:buSzPts val="1600"/>
              <a:buAutoNum type="alphaUcPeriod"/>
            </a:pPr>
            <a:r>
              <a:rPr b="1" lang="en-GB" sz="1600">
                <a:solidFill>
                  <a:srgbClr val="101012"/>
                </a:solidFill>
                <a:highlight>
                  <a:srgbClr val="FFFF00"/>
                </a:highlight>
                <a:latin typeface="Arial"/>
                <a:ea typeface="Arial"/>
                <a:cs typeface="Arial"/>
                <a:sym typeface="Arial"/>
              </a:rPr>
              <a:t>Felty Syndrome</a:t>
            </a:r>
            <a:endParaRPr b="1" sz="1600">
              <a:solidFill>
                <a:srgbClr val="101012"/>
              </a:solidFill>
              <a:highlight>
                <a:srgbClr val="FFFF00"/>
              </a:highlight>
              <a:latin typeface="Arial"/>
              <a:ea typeface="Arial"/>
              <a:cs typeface="Arial"/>
              <a:sym typeface="Arial"/>
            </a:endParaRPr>
          </a:p>
        </p:txBody>
      </p:sp>
      <p:sp>
        <p:nvSpPr>
          <p:cNvPr id="183" name="Google Shape;183;p32"/>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Question</a:t>
            </a:r>
            <a:endParaRPr sz="4400">
              <a:solidFill>
                <a:srgbClr val="FFFFFF"/>
              </a:solidFill>
              <a:latin typeface="Calibri"/>
              <a:ea typeface="Calibri"/>
              <a:cs typeface="Calibri"/>
              <a:sym typeface="Calibri"/>
            </a:endParaRPr>
          </a:p>
        </p:txBody>
      </p:sp>
      <p:sp>
        <p:nvSpPr>
          <p:cNvPr id="184" name="Google Shape;184;p32"/>
          <p:cNvSpPr txBox="1"/>
          <p:nvPr/>
        </p:nvSpPr>
        <p:spPr>
          <a:xfrm>
            <a:off x="4913300" y="2796125"/>
            <a:ext cx="4096500" cy="2214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latin typeface="Calibri"/>
                <a:ea typeface="Calibri"/>
                <a:cs typeface="Calibri"/>
                <a:sym typeface="Calibri"/>
              </a:rPr>
              <a:t>Triad of long standing Rheumatoid Arthritis, idiopathic neutropenia and splenomegaly points towards </a:t>
            </a:r>
            <a:r>
              <a:rPr b="1" lang="en-GB">
                <a:solidFill>
                  <a:schemeClr val="dk1"/>
                </a:solidFill>
                <a:latin typeface="Calibri"/>
                <a:ea typeface="Calibri"/>
                <a:cs typeface="Calibri"/>
                <a:sym typeface="Calibri"/>
              </a:rPr>
              <a:t>Felty Syndrome</a:t>
            </a:r>
            <a:r>
              <a:rPr lang="en-GB">
                <a:solidFill>
                  <a:schemeClr val="dk1"/>
                </a:solidFill>
                <a:latin typeface="Calibri"/>
                <a:ea typeface="Calibri"/>
                <a:cs typeface="Calibri"/>
                <a:sym typeface="Calibri"/>
              </a:rPr>
              <a:t>. It tends to affects patients in their 50s to 70s, who have had longstanding, erosive RA. The typical patient has a history of over 10 years of active disease and is strongly associated with a positive rheumatoid factor</a:t>
            </a:r>
            <a:r>
              <a:rPr lang="en-GB">
                <a:solidFill>
                  <a:schemeClr val="dk1"/>
                </a:solidFill>
                <a:latin typeface="Calibri"/>
                <a:ea typeface="Calibri"/>
                <a:cs typeface="Calibri"/>
                <a:sym typeface="Calibri"/>
              </a:rPr>
              <a:t> and HLA DR4</a:t>
            </a:r>
            <a:r>
              <a:rPr lang="en-GB">
                <a:solidFill>
                  <a:schemeClr val="dk1"/>
                </a:solidFill>
                <a:latin typeface="Calibri"/>
                <a:ea typeface="Calibri"/>
                <a:cs typeface="Calibri"/>
                <a:sym typeface="Calibri"/>
              </a:rPr>
              <a:t>. Management includes DMARDs and corticosteroids initially, followed by anti-TNF biologics if these fail.</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3"/>
          <p:cNvSpPr txBox="1"/>
          <p:nvPr/>
        </p:nvSpPr>
        <p:spPr>
          <a:xfrm>
            <a:off x="356700" y="181000"/>
            <a:ext cx="8469000" cy="1014000"/>
          </a:xfrm>
          <a:prstGeom prst="rect">
            <a:avLst/>
          </a:prstGeom>
          <a:solidFill>
            <a:srgbClr val="293267"/>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GB" sz="4400">
                <a:solidFill>
                  <a:srgbClr val="FFFFFF"/>
                </a:solidFill>
                <a:latin typeface="Calibri"/>
                <a:ea typeface="Calibri"/>
                <a:cs typeface="Calibri"/>
                <a:sym typeface="Calibri"/>
              </a:rPr>
              <a:t>Rheumatoid A</a:t>
            </a:r>
            <a:r>
              <a:rPr lang="en-GB" sz="4400">
                <a:solidFill>
                  <a:srgbClr val="FFFFFF"/>
                </a:solidFill>
                <a:latin typeface="Calibri"/>
                <a:ea typeface="Calibri"/>
                <a:cs typeface="Calibri"/>
                <a:sym typeface="Calibri"/>
              </a:rPr>
              <a:t>rthritis</a:t>
            </a:r>
            <a:endParaRPr sz="4400">
              <a:solidFill>
                <a:srgbClr val="FFFFFF"/>
              </a:solidFill>
              <a:latin typeface="Calibri"/>
              <a:ea typeface="Calibri"/>
              <a:cs typeface="Calibri"/>
              <a:sym typeface="Calibri"/>
            </a:endParaRPr>
          </a:p>
        </p:txBody>
      </p:sp>
      <p:sp>
        <p:nvSpPr>
          <p:cNvPr id="190" name="Google Shape;190;p33"/>
          <p:cNvSpPr txBox="1"/>
          <p:nvPr>
            <p:ph idx="1" type="body"/>
          </p:nvPr>
        </p:nvSpPr>
        <p:spPr>
          <a:xfrm>
            <a:off x="356700" y="1369225"/>
            <a:ext cx="8469000" cy="3659100"/>
          </a:xfrm>
          <a:prstGeom prst="rect">
            <a:avLst/>
          </a:prstGeom>
        </p:spPr>
        <p:txBody>
          <a:bodyPr anchorCtr="0" anchor="t" bIns="34275" lIns="68575" spcFirstLastPara="1" rIns="68575" wrap="square" tIns="34275">
            <a:normAutofit lnSpcReduction="10000"/>
          </a:bodyPr>
          <a:lstStyle/>
          <a:p>
            <a:pPr indent="-336550" lvl="0" marL="457200" rtl="0" algn="l">
              <a:spcBef>
                <a:spcPts val="800"/>
              </a:spcBef>
              <a:spcAft>
                <a:spcPts val="0"/>
              </a:spcAft>
              <a:buSzPts val="1700"/>
              <a:buChar char="-"/>
            </a:pPr>
            <a:r>
              <a:rPr b="1" lang="en-GB" sz="1700"/>
              <a:t>Autoimmune destruction of the synovium.</a:t>
            </a:r>
            <a:r>
              <a:rPr lang="en-GB" sz="1700"/>
              <a:t> Inflammation causes damage to bone cartilage tendons and ligaments. </a:t>
            </a:r>
            <a:endParaRPr sz="1700"/>
          </a:p>
          <a:p>
            <a:pPr indent="-336550" lvl="0" marL="457200" rtl="0" algn="l">
              <a:spcBef>
                <a:spcPts val="0"/>
              </a:spcBef>
              <a:spcAft>
                <a:spcPts val="0"/>
              </a:spcAft>
              <a:buSzPts val="1700"/>
              <a:buChar char="-"/>
            </a:pPr>
            <a:r>
              <a:rPr b="1" lang="en-GB" sz="1700"/>
              <a:t>RF:</a:t>
            </a:r>
            <a:r>
              <a:rPr lang="en-GB" sz="1700"/>
              <a:t> F</a:t>
            </a:r>
            <a:r>
              <a:rPr lang="en-GB" sz="1700"/>
              <a:t>emale, smoking, family history, other autoimmune diseases, HLA DR4 genetic link</a:t>
            </a:r>
            <a:endParaRPr sz="1700"/>
          </a:p>
          <a:p>
            <a:pPr indent="-336550" lvl="0" marL="457200" rtl="0" algn="l">
              <a:spcBef>
                <a:spcPts val="0"/>
              </a:spcBef>
              <a:spcAft>
                <a:spcPts val="0"/>
              </a:spcAft>
              <a:buSzPts val="1700"/>
              <a:buChar char="-"/>
            </a:pPr>
            <a:r>
              <a:rPr b="1" lang="en-GB" sz="1700"/>
              <a:t>Signs:</a:t>
            </a:r>
            <a:r>
              <a:rPr lang="en-GB" sz="1700"/>
              <a:t> </a:t>
            </a:r>
            <a:r>
              <a:rPr lang="en-GB" sz="1700" u="sng">
                <a:highlight>
                  <a:srgbClr val="FFFF00"/>
                </a:highlight>
              </a:rPr>
              <a:t>Swan neck deformity</a:t>
            </a:r>
            <a:r>
              <a:rPr lang="en-GB" sz="1700">
                <a:highlight>
                  <a:srgbClr val="FFFF00"/>
                </a:highlight>
              </a:rPr>
              <a:t>, </a:t>
            </a:r>
            <a:r>
              <a:rPr lang="en-GB" sz="1700" u="sng">
                <a:highlight>
                  <a:srgbClr val="FFFF00"/>
                </a:highlight>
              </a:rPr>
              <a:t>Ulnar deviation</a:t>
            </a:r>
            <a:r>
              <a:rPr lang="en-GB" sz="1700">
                <a:highlight>
                  <a:srgbClr val="FFFF00"/>
                </a:highlight>
              </a:rPr>
              <a:t>, </a:t>
            </a:r>
            <a:r>
              <a:rPr lang="en-GB" sz="1700" u="sng">
                <a:highlight>
                  <a:srgbClr val="FFFF00"/>
                </a:highlight>
              </a:rPr>
              <a:t>Boutonniere deformity</a:t>
            </a:r>
            <a:r>
              <a:rPr lang="en-GB" sz="1700">
                <a:highlight>
                  <a:srgbClr val="FFFF00"/>
                </a:highlight>
              </a:rPr>
              <a:t>, </a:t>
            </a:r>
            <a:r>
              <a:rPr lang="en-GB" sz="1700" u="sng">
                <a:highlight>
                  <a:srgbClr val="FFFF00"/>
                </a:highlight>
              </a:rPr>
              <a:t>Z thumb </a:t>
            </a:r>
            <a:endParaRPr sz="1700" u="sng">
              <a:highlight>
                <a:srgbClr val="FFFF00"/>
              </a:highlight>
            </a:endParaRPr>
          </a:p>
          <a:p>
            <a:pPr indent="-336550" lvl="0" marL="457200" rtl="0" algn="l">
              <a:spcBef>
                <a:spcPts val="0"/>
              </a:spcBef>
              <a:spcAft>
                <a:spcPts val="0"/>
              </a:spcAft>
              <a:buSzPts val="1700"/>
              <a:buChar char="-"/>
            </a:pPr>
            <a:r>
              <a:rPr b="1" lang="en-GB" sz="1700"/>
              <a:t>Symptoms:</a:t>
            </a:r>
            <a:r>
              <a:rPr lang="en-GB" sz="1700"/>
              <a:t> P</a:t>
            </a:r>
            <a:r>
              <a:rPr lang="en-GB" sz="1700"/>
              <a:t>ainful, swollen, stiff joints for more than an hour in the morning, better with movement</a:t>
            </a:r>
            <a:endParaRPr sz="1700"/>
          </a:p>
          <a:p>
            <a:pPr indent="-336550" lvl="0" marL="457200" rtl="0" algn="l">
              <a:spcBef>
                <a:spcPts val="0"/>
              </a:spcBef>
              <a:spcAft>
                <a:spcPts val="0"/>
              </a:spcAft>
              <a:buSzPts val="1700"/>
              <a:buChar char="-"/>
            </a:pPr>
            <a:r>
              <a:rPr b="1" lang="en-GB" sz="1700"/>
              <a:t>Investigations: </a:t>
            </a:r>
            <a:endParaRPr b="1" sz="1700"/>
          </a:p>
          <a:p>
            <a:pPr indent="-336550" lvl="1" marL="914400" rtl="0" algn="l">
              <a:spcBef>
                <a:spcPts val="0"/>
              </a:spcBef>
              <a:spcAft>
                <a:spcPts val="0"/>
              </a:spcAft>
              <a:buSzPts val="1700"/>
              <a:buChar char="-"/>
            </a:pPr>
            <a:r>
              <a:rPr lang="en-GB" sz="1700"/>
              <a:t>Bloods: </a:t>
            </a:r>
            <a:r>
              <a:rPr lang="en-GB" sz="1700" u="sng">
                <a:highlight>
                  <a:srgbClr val="FFFF00"/>
                </a:highlight>
              </a:rPr>
              <a:t>Anti CCP </a:t>
            </a:r>
            <a:r>
              <a:rPr lang="en-GB" sz="1700">
                <a:highlight>
                  <a:srgbClr val="FFFF00"/>
                </a:highlight>
              </a:rPr>
              <a:t>(most sensitive)</a:t>
            </a:r>
            <a:r>
              <a:rPr lang="en-GB" sz="1700"/>
              <a:t>, </a:t>
            </a:r>
            <a:r>
              <a:rPr lang="en-GB" sz="1700" u="sng"/>
              <a:t>rheumatoid factor</a:t>
            </a:r>
            <a:r>
              <a:rPr lang="en-GB" sz="1700"/>
              <a:t>, </a:t>
            </a:r>
            <a:r>
              <a:rPr lang="en-GB" sz="1700" u="sng"/>
              <a:t>raised ESR/CRP </a:t>
            </a:r>
            <a:endParaRPr sz="1700" u="sng"/>
          </a:p>
          <a:p>
            <a:pPr indent="-336550" lvl="1" marL="914400" rtl="0" algn="l">
              <a:spcBef>
                <a:spcPts val="0"/>
              </a:spcBef>
              <a:spcAft>
                <a:spcPts val="0"/>
              </a:spcAft>
              <a:buSzPts val="1700"/>
              <a:buChar char="-"/>
            </a:pPr>
            <a:r>
              <a:rPr lang="en-GB" sz="1700"/>
              <a:t>X ray:</a:t>
            </a:r>
            <a:r>
              <a:rPr b="1" lang="en-GB" sz="1700"/>
              <a:t> </a:t>
            </a:r>
            <a:r>
              <a:rPr b="1" lang="en-GB" sz="1700" u="sng">
                <a:highlight>
                  <a:srgbClr val="FFFF00"/>
                </a:highlight>
              </a:rPr>
              <a:t>LESS</a:t>
            </a:r>
            <a:r>
              <a:rPr lang="en-GB" sz="1700" u="sng">
                <a:highlight>
                  <a:srgbClr val="FFFF00"/>
                </a:highlight>
              </a:rPr>
              <a:t> </a:t>
            </a:r>
            <a:r>
              <a:rPr b="1" lang="en-GB" sz="1700" u="sng">
                <a:highlight>
                  <a:srgbClr val="FFFF00"/>
                </a:highlight>
              </a:rPr>
              <a:t>-</a:t>
            </a:r>
            <a:r>
              <a:rPr lang="en-GB" sz="1700" u="sng">
                <a:highlight>
                  <a:srgbClr val="FFFF00"/>
                </a:highlight>
              </a:rPr>
              <a:t> </a:t>
            </a:r>
            <a:r>
              <a:rPr b="1" lang="en-GB" sz="1700" u="sng">
                <a:highlight>
                  <a:srgbClr val="FFFF00"/>
                </a:highlight>
              </a:rPr>
              <a:t>L</a:t>
            </a:r>
            <a:r>
              <a:rPr lang="en-GB" sz="1700" u="sng">
                <a:highlight>
                  <a:srgbClr val="FFFF00"/>
                </a:highlight>
              </a:rPr>
              <a:t>ost joint space, </a:t>
            </a:r>
            <a:r>
              <a:rPr b="1" lang="en-GB" sz="1700" u="sng">
                <a:highlight>
                  <a:srgbClr val="FFFF00"/>
                </a:highlight>
              </a:rPr>
              <a:t>E</a:t>
            </a:r>
            <a:r>
              <a:rPr lang="en-GB" sz="1700" u="sng">
                <a:highlight>
                  <a:srgbClr val="FFFF00"/>
                </a:highlight>
              </a:rPr>
              <a:t>rosion, </a:t>
            </a:r>
            <a:r>
              <a:rPr b="1" lang="en-GB" sz="1700" u="sng">
                <a:highlight>
                  <a:srgbClr val="FFFF00"/>
                </a:highlight>
              </a:rPr>
              <a:t>S</a:t>
            </a:r>
            <a:r>
              <a:rPr lang="en-GB" sz="1700" u="sng">
                <a:highlight>
                  <a:srgbClr val="FFFF00"/>
                </a:highlight>
              </a:rPr>
              <a:t>oft tissue swelling,</a:t>
            </a:r>
            <a:r>
              <a:rPr b="1" lang="en-GB" sz="1700" u="sng">
                <a:highlight>
                  <a:srgbClr val="FFFF00"/>
                </a:highlight>
              </a:rPr>
              <a:t> S</a:t>
            </a:r>
            <a:r>
              <a:rPr lang="en-GB" sz="1700" u="sng">
                <a:highlight>
                  <a:srgbClr val="FFFF00"/>
                </a:highlight>
              </a:rPr>
              <a:t>oft bones</a:t>
            </a:r>
            <a:endParaRPr sz="1700" u="sng">
              <a:highlight>
                <a:srgbClr val="FFFF00"/>
              </a:highlight>
            </a:endParaRPr>
          </a:p>
          <a:p>
            <a:pPr indent="-336550" lvl="0" marL="457200" rtl="0" algn="l">
              <a:spcBef>
                <a:spcPts val="0"/>
              </a:spcBef>
              <a:spcAft>
                <a:spcPts val="0"/>
              </a:spcAft>
              <a:buSzPts val="1700"/>
              <a:buChar char="-"/>
            </a:pPr>
            <a:r>
              <a:rPr b="1" lang="en-GB" sz="1700"/>
              <a:t>Management: </a:t>
            </a:r>
            <a:endParaRPr b="1" sz="1700"/>
          </a:p>
          <a:p>
            <a:pPr indent="-336550" lvl="1" marL="914400" rtl="0" algn="l">
              <a:spcBef>
                <a:spcPts val="0"/>
              </a:spcBef>
              <a:spcAft>
                <a:spcPts val="0"/>
              </a:spcAft>
              <a:buSzPts val="1700"/>
              <a:buChar char="-"/>
            </a:pPr>
            <a:r>
              <a:rPr lang="en-GB" sz="1700"/>
              <a:t>Ibuprofen/NSAIDS + PPI </a:t>
            </a:r>
            <a:endParaRPr sz="1700"/>
          </a:p>
          <a:p>
            <a:pPr indent="-336550" lvl="1" marL="914400" rtl="0" algn="l">
              <a:spcBef>
                <a:spcPts val="0"/>
              </a:spcBef>
              <a:spcAft>
                <a:spcPts val="0"/>
              </a:spcAft>
              <a:buSzPts val="1700"/>
              <a:buChar char="-"/>
            </a:pPr>
            <a:r>
              <a:rPr lang="en-GB" sz="1700"/>
              <a:t>Steroids - may be used at initial presentation, when initiating a new treatment and during flares to settle the inflammation and control symptoms quickly</a:t>
            </a:r>
            <a:endParaRPr sz="1700"/>
          </a:p>
          <a:p>
            <a:pPr indent="-336550" lvl="1" marL="914400" rtl="0" algn="l">
              <a:spcBef>
                <a:spcPts val="0"/>
              </a:spcBef>
              <a:spcAft>
                <a:spcPts val="0"/>
              </a:spcAft>
              <a:buSzPts val="1700"/>
              <a:buChar char="-"/>
            </a:pPr>
            <a:r>
              <a:rPr b="1" lang="en-GB" sz="1700"/>
              <a:t>DMARDs</a:t>
            </a:r>
            <a:r>
              <a:rPr lang="en-GB" sz="1700"/>
              <a:t> - Methotrexate, leflunomide, sulfasalazine. Hydroxychloroquine (mildest anti rheumatic drug) </a:t>
            </a:r>
            <a:endParaRPr sz="1700"/>
          </a:p>
          <a:p>
            <a:pPr indent="-336550" lvl="2" marL="1371600" rtl="0" algn="l">
              <a:spcBef>
                <a:spcPts val="0"/>
              </a:spcBef>
              <a:spcAft>
                <a:spcPts val="0"/>
              </a:spcAft>
              <a:buSzPts val="1700"/>
              <a:buChar char="-"/>
            </a:pPr>
            <a:r>
              <a:rPr lang="en-GB" sz="1700"/>
              <a:t>2nd line: two of above in combination, 3rd line: methotrexate + TNF inhibitor,  4th line: methotrexate + Rituximab (biologics)</a:t>
            </a:r>
            <a:endParaRPr sz="1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34"/>
          <p:cNvPicPr preferRelativeResize="0"/>
          <p:nvPr/>
        </p:nvPicPr>
        <p:blipFill>
          <a:blip r:embed="rId3">
            <a:alphaModFix/>
          </a:blip>
          <a:stretch>
            <a:fillRect/>
          </a:stretch>
        </p:blipFill>
        <p:spPr>
          <a:xfrm>
            <a:off x="673813" y="152413"/>
            <a:ext cx="3381375" cy="2286000"/>
          </a:xfrm>
          <a:prstGeom prst="rect">
            <a:avLst/>
          </a:prstGeom>
          <a:noFill/>
          <a:ln>
            <a:noFill/>
          </a:ln>
        </p:spPr>
      </p:pic>
      <p:pic>
        <p:nvPicPr>
          <p:cNvPr id="196" name="Google Shape;196;p34"/>
          <p:cNvPicPr preferRelativeResize="0"/>
          <p:nvPr/>
        </p:nvPicPr>
        <p:blipFill rotWithShape="1">
          <a:blip r:embed="rId4">
            <a:alphaModFix/>
          </a:blip>
          <a:srcRect b="11227" l="0" r="0" t="9701"/>
          <a:stretch/>
        </p:blipFill>
        <p:spPr>
          <a:xfrm>
            <a:off x="4426771" y="204488"/>
            <a:ext cx="4140155" cy="2181826"/>
          </a:xfrm>
          <a:prstGeom prst="rect">
            <a:avLst/>
          </a:prstGeom>
          <a:noFill/>
          <a:ln>
            <a:noFill/>
          </a:ln>
        </p:spPr>
      </p:pic>
      <p:pic>
        <p:nvPicPr>
          <p:cNvPr id="197" name="Google Shape;197;p34"/>
          <p:cNvPicPr preferRelativeResize="0"/>
          <p:nvPr/>
        </p:nvPicPr>
        <p:blipFill>
          <a:blip r:embed="rId5">
            <a:alphaModFix/>
          </a:blip>
          <a:stretch>
            <a:fillRect/>
          </a:stretch>
        </p:blipFill>
        <p:spPr>
          <a:xfrm>
            <a:off x="559950" y="2515139"/>
            <a:ext cx="3609095" cy="2452386"/>
          </a:xfrm>
          <a:prstGeom prst="rect">
            <a:avLst/>
          </a:prstGeom>
          <a:noFill/>
          <a:ln>
            <a:noFill/>
          </a:ln>
        </p:spPr>
      </p:pic>
      <p:pic>
        <p:nvPicPr>
          <p:cNvPr id="198" name="Google Shape;198;p34"/>
          <p:cNvPicPr preferRelativeResize="0"/>
          <p:nvPr/>
        </p:nvPicPr>
        <p:blipFill rotWithShape="1">
          <a:blip r:embed="rId6">
            <a:alphaModFix/>
          </a:blip>
          <a:srcRect b="0" l="0" r="0" t="11032"/>
          <a:stretch/>
        </p:blipFill>
        <p:spPr>
          <a:xfrm>
            <a:off x="4803500" y="2515150"/>
            <a:ext cx="3514921" cy="24523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1">
      <a:dk1>
        <a:srgbClr val="000000"/>
      </a:dk1>
      <a:lt1>
        <a:srgbClr val="F8F4E4"/>
      </a:lt1>
      <a:dk2>
        <a:srgbClr val="44546A"/>
      </a:dk2>
      <a:lt2>
        <a:srgbClr val="F8F4E4"/>
      </a:lt2>
      <a:accent1>
        <a:srgbClr val="D7B5C6"/>
      </a:accent1>
      <a:accent2>
        <a:srgbClr val="9A8AFA"/>
      </a:accent2>
      <a:accent3>
        <a:srgbClr val="E9D1F7"/>
      </a:accent3>
      <a:accent4>
        <a:srgbClr val="8496B0"/>
      </a:accent4>
      <a:accent5>
        <a:srgbClr val="48A1FA"/>
      </a:accent5>
      <a:accent6>
        <a:srgbClr val="F7CBAC"/>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