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508535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Thrombosis and Infarction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xfrm>
            <a:off x="1270000" y="5194300"/>
            <a:ext cx="10464800" cy="1130300"/>
          </a:xfrm>
          <a:prstGeom prst="rect">
            <a:avLst/>
          </a:prstGeom>
        </p:spPr>
        <p:txBody>
          <a:bodyPr/>
          <a:lstStyle/>
          <a:p>
            <a:r>
              <a:t>2a Teaching</a:t>
            </a:r>
          </a:p>
          <a:p>
            <a:r>
              <a:t>Rebecca Blanshard and Will White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Arterial Thrombosis 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1159" indent="-391159" defTabSz="514095">
              <a:spcBef>
                <a:spcPts val="3600"/>
              </a:spcBef>
              <a:defRPr sz="3168"/>
            </a:pPr>
            <a:r>
              <a:t>Platelet rich 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t>Occur at high pressure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t>Associated with atheroma </a:t>
            </a:r>
            <a:br/>
            <a:r>
              <a:rPr u="sng"/>
              <a:t>risk factors:</a:t>
            </a:r>
            <a:r>
              <a:t> smoking, obesity, higher bp, increased age and family history 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t>Lead to myocardial infarction (MI), unstable angina, ischaemic stroke and manifestations of peripheral arterial disease. 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t>Treat with anti-platelet medication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r>
              <a:t>ACS- Acute Coronary Syndrome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759930" y="2708869"/>
            <a:ext cx="11484940" cy="6579970"/>
          </a:xfrm>
          <a:prstGeom prst="rect">
            <a:avLst/>
          </a:prstGeom>
        </p:spPr>
        <p:txBody>
          <a:bodyPr/>
          <a:lstStyle/>
          <a:p>
            <a:pPr marL="382270" indent="-382270" defTabSz="502412">
              <a:spcBef>
                <a:spcPts val="3600"/>
              </a:spcBef>
              <a:defRPr sz="3096"/>
            </a:pPr>
            <a:r>
              <a:t>Unstable angina, STEMI, N-STEMI.</a:t>
            </a:r>
          </a:p>
          <a:p>
            <a:pPr marL="764540" lvl="1" indent="-382270" defTabSz="502412">
              <a:spcBef>
                <a:spcPts val="3600"/>
              </a:spcBef>
              <a:defRPr sz="3096"/>
            </a:pPr>
            <a:r>
              <a:t>Presentation </a:t>
            </a:r>
            <a:br/>
            <a:r>
              <a:t>- acute chest pain longer than 15 mins</a:t>
            </a:r>
            <a:br/>
            <a:r>
              <a:t>- occurs at rest</a:t>
            </a:r>
            <a:br/>
            <a:r>
              <a:t>- can radiate to the arms, back or jaw</a:t>
            </a:r>
            <a:br/>
            <a:r>
              <a:t>- associated sweating, nausea, vomiting, fatigue, shortness of breath and palpitations.</a:t>
            </a:r>
          </a:p>
          <a:p>
            <a:pPr marL="382270" indent="-382270" defTabSz="502412">
              <a:spcBef>
                <a:spcPts val="3600"/>
              </a:spcBef>
              <a:defRPr sz="3096"/>
            </a:pPr>
            <a:r>
              <a:t>Differentials:  acute pericarditis, myocarditis, aortic stenosis, aortic dissection, pulmonary embolism, pneumonia, pneumothorax, oesophageal spasm, reflux, acute gastritis, cholecystitis, acute pancreatitis or musculoskeletal chest pain.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xfrm>
            <a:off x="952500" y="863600"/>
            <a:ext cx="11099800" cy="8026400"/>
          </a:xfrm>
          <a:prstGeom prst="rect">
            <a:avLst/>
          </a:prstGeom>
        </p:spPr>
        <p:txBody>
          <a:bodyPr/>
          <a:lstStyle/>
          <a:p>
            <a:pPr marL="395604" indent="-395604" defTabSz="519937">
              <a:spcBef>
                <a:spcPts val="3700"/>
              </a:spcBef>
              <a:defRPr sz="3204"/>
            </a:pPr>
            <a:r>
              <a:t>Investigations: </a:t>
            </a:r>
            <a:br/>
            <a:r>
              <a:t>- </a:t>
            </a:r>
            <a:r>
              <a:rPr u="sng"/>
              <a:t>ECG</a:t>
            </a:r>
            <a:r>
              <a:t> to see if there is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ST-elevation </a:t>
            </a:r>
            <a:r>
              <a:t>(requires immediate thrombolysis). Other abnormalities include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q waves</a:t>
            </a:r>
            <a:r>
              <a:t> (sign of previous ischaemic damage),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wave inversion</a:t>
            </a:r>
            <a:r>
              <a:t> or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ST-segment depression </a:t>
            </a:r>
            <a:r>
              <a:t>(typically associated with unstable angina). </a:t>
            </a:r>
            <a:br/>
            <a:r>
              <a:rPr sz="1691" b="1">
                <a:latin typeface="Helvetica"/>
                <a:ea typeface="Helvetica"/>
                <a:cs typeface="Helvetica"/>
                <a:sym typeface="Helvetica"/>
              </a:rPr>
              <a:t/>
            </a:r>
            <a:br>
              <a:rPr sz="1691" b="1">
                <a:latin typeface="Helvetica"/>
                <a:ea typeface="Helvetica"/>
                <a:cs typeface="Helvetica"/>
                <a:sym typeface="Helvetica"/>
              </a:rPr>
            </a:br>
            <a:r>
              <a:t>-</a:t>
            </a:r>
            <a:r>
              <a:rPr u="sng"/>
              <a:t> Troponin</a:t>
            </a:r>
            <a:r>
              <a:t> I and T become detectable in serum 3-6 hours after infarction, peak at 12-24 hours, and remain raised for up to 14 days.</a:t>
            </a:r>
            <a:br/>
            <a:r>
              <a:rPr sz="1779"/>
              <a:t/>
            </a:r>
            <a:br>
              <a:rPr sz="1779"/>
            </a:br>
            <a:r>
              <a:t>- Other </a:t>
            </a:r>
            <a:r>
              <a:rPr u="sng"/>
              <a:t>bloods</a:t>
            </a:r>
            <a:r>
              <a:t>- FBC for anaemia, CRP for inflammation, blood glucose (hyperglycaemia predicts worse outcomes)</a:t>
            </a:r>
            <a:br/>
            <a:r>
              <a:rPr sz="1779"/>
              <a:t/>
            </a:r>
            <a:br>
              <a:rPr sz="1779"/>
            </a:br>
            <a:r>
              <a:t>-  </a:t>
            </a:r>
            <a:r>
              <a:rPr u="sng"/>
              <a:t>Echocardiography</a:t>
            </a:r>
            <a:r>
              <a:t> often demonstrates wall motion abnormalities</a:t>
            </a:r>
            <a:br/>
            <a:r>
              <a:rPr sz="1779"/>
              <a:t/>
            </a:r>
            <a:br>
              <a:rPr sz="1779"/>
            </a:br>
            <a:r>
              <a:t>- </a:t>
            </a:r>
            <a:r>
              <a:rPr u="sng"/>
              <a:t>CXR</a:t>
            </a:r>
            <a:r>
              <a:t> may show complications of ischaemia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body" idx="1"/>
          </p:nvPr>
        </p:nvSpPr>
        <p:spPr>
          <a:xfrm>
            <a:off x="952500" y="863600"/>
            <a:ext cx="11099800" cy="8026400"/>
          </a:xfrm>
          <a:prstGeom prst="rect">
            <a:avLst/>
          </a:prstGeom>
        </p:spPr>
        <p:txBody>
          <a:bodyPr/>
          <a:lstStyle/>
          <a:p>
            <a:r>
              <a:t>Management:</a:t>
            </a:r>
            <a:br/>
            <a:r>
              <a:t>1) Check O2 stats - O2 if less than 94% </a:t>
            </a:r>
            <a:br/>
            <a:r>
              <a:t>2) Pain killers - GTN/Opioid</a:t>
            </a:r>
            <a:br/>
            <a:r>
              <a:t>3) Anticoagulation - Asprin 1st line, clopidogrel</a:t>
            </a:r>
            <a:br/>
            <a:r>
              <a:t>4) In STEMI consider thrombolysis - streptokinase</a:t>
            </a:r>
            <a:br/>
            <a:r>
              <a:t>5) Consider re-vascularisation:</a:t>
            </a:r>
            <a:br/>
            <a:r>
              <a:t>           - PCI- Percutaneous intervention</a:t>
            </a:r>
            <a:br/>
            <a:r>
              <a:t>           - CABG - Coronary Artery Bypass Graft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Ischaemic Stroke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Caused by atherosclerosis of the carotid arteries. Thrombi can form here and block downstream arteries that supply the brain </a:t>
            </a:r>
          </a:p>
          <a:p>
            <a:r>
              <a:t>Presentation depends on location and size of arteries affected </a:t>
            </a:r>
          </a:p>
          <a:p>
            <a:r>
              <a:t> Can be treated with thrombolysis. 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Venous Thrombosis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0050" indent="-400050" defTabSz="525779">
              <a:spcBef>
                <a:spcPts val="3700"/>
              </a:spcBef>
              <a:defRPr sz="3239"/>
            </a:pPr>
            <a:r>
              <a:t>Fibrin rich, less platelets than arterial thrombus</a:t>
            </a:r>
          </a:p>
          <a:p>
            <a:pPr marL="400050" indent="-400050" defTabSz="525779">
              <a:spcBef>
                <a:spcPts val="3700"/>
              </a:spcBef>
              <a:defRPr sz="3239"/>
            </a:pPr>
            <a:r>
              <a:t>Occur at lower pressure</a:t>
            </a:r>
          </a:p>
          <a:p>
            <a:pPr marL="400050" indent="-400050" defTabSz="525779">
              <a:spcBef>
                <a:spcPts val="3700"/>
              </a:spcBef>
              <a:defRPr sz="3239"/>
            </a:pPr>
            <a:r>
              <a:t>More likely to fragment and form an embolus </a:t>
            </a:r>
            <a:br/>
            <a:r>
              <a:rPr u="sng"/>
              <a:t>risk factors:</a:t>
            </a:r>
            <a:r>
              <a:t> increased age, pregnancy, immobility, dehydration, oestrogen containing medications</a:t>
            </a:r>
            <a:br/>
            <a:r>
              <a:rPr u="sng"/>
              <a:t>exposing factors:</a:t>
            </a:r>
            <a:r>
              <a:t> surgery, cancer treatment, acute illness</a:t>
            </a:r>
          </a:p>
          <a:p>
            <a:pPr marL="400050" indent="-400050" defTabSz="525779">
              <a:spcBef>
                <a:spcPts val="3700"/>
              </a:spcBef>
              <a:defRPr sz="3239"/>
            </a:pPr>
            <a:r>
              <a:t>Most commonly present as DVT and PE</a:t>
            </a:r>
          </a:p>
          <a:p>
            <a:pPr marL="400050" indent="-400050" defTabSz="525779">
              <a:spcBef>
                <a:spcPts val="3700"/>
              </a:spcBef>
              <a:defRPr sz="3239"/>
            </a:pPr>
            <a:r>
              <a:t>Treat with anti-coagulants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r>
              <a:t>DVT - Deep Vein Thrombosis</a:t>
            </a:r>
          </a:p>
        </p:txBody>
      </p:sp>
      <p:sp>
        <p:nvSpPr>
          <p:cNvPr id="162" name="Shape 16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Presentation:</a:t>
            </a:r>
            <a:br/>
            <a:r>
              <a:t>- Pain/tenderness along line of deep veins</a:t>
            </a:r>
            <a:br/>
            <a:r>
              <a:t>- Unilateral calf swelling</a:t>
            </a:r>
            <a:br/>
            <a:r>
              <a:t>- Pitting oedema</a:t>
            </a:r>
            <a:br/>
            <a:r>
              <a:t>- Skin warmth and discolouration </a:t>
            </a:r>
          </a:p>
          <a:p>
            <a:r>
              <a:t>WELLS Score for DVT determines management in OP/emergency setting 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0948" y="603751"/>
            <a:ext cx="11382904" cy="85460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xfrm>
            <a:off x="952500" y="777789"/>
            <a:ext cx="11099800" cy="8198023"/>
          </a:xfrm>
          <a:prstGeom prst="rect">
            <a:avLst/>
          </a:prstGeom>
        </p:spPr>
        <p:txBody>
          <a:bodyPr/>
          <a:lstStyle/>
          <a:p>
            <a:r>
              <a:t>Investigations: </a:t>
            </a:r>
            <a:br/>
            <a:r>
              <a:t>- Proximal leg vein ultrasound </a:t>
            </a:r>
            <a:br/>
            <a:r>
              <a:t>- D-Dimer (if US neg or unavailable)</a:t>
            </a:r>
            <a:br/>
            <a:r>
              <a:t>Duplex US is the gold standard investigation </a:t>
            </a:r>
          </a:p>
          <a:p>
            <a:r>
              <a:t>Management: </a:t>
            </a:r>
            <a:br/>
            <a:r>
              <a:t>- Anti-coagulation - Low molecular weight heparin</a:t>
            </a:r>
            <a:br/>
            <a:r>
              <a:t>- Long term consider Warfarin or NOACs such as rivaroxaban</a:t>
            </a:r>
            <a:br/>
            <a:r>
              <a:t>- If patient cant have anticoagulant then consider IVC filter to prevent PE</a:t>
            </a:r>
            <a:br/>
            <a:r>
              <a:t>- Compression stockings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r>
              <a:t>PE - Pulmonary Embolus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Causes: Thrombus (most common), fat, air</a:t>
            </a:r>
          </a:p>
          <a:p>
            <a:r>
              <a:t>Presentation: </a:t>
            </a:r>
            <a:br/>
            <a:r>
              <a:t>- shortness of breath</a:t>
            </a:r>
            <a:br/>
            <a:r>
              <a:t>- cough and haemoptysis</a:t>
            </a:r>
            <a:br/>
            <a:r>
              <a:t>- pleuritic or retrosternal chest pain</a:t>
            </a:r>
            <a:br/>
            <a:r>
              <a:t>- anxiety, impaired consciousness</a:t>
            </a:r>
            <a:br/>
            <a:r>
              <a:t>- hypotension and shock</a:t>
            </a:r>
          </a:p>
          <a:p>
            <a:r>
              <a:t>Use WELLS Score for PE to determine likelihood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What’s being covered?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is thrombosis and why does it occur</a:t>
            </a:r>
          </a:p>
          <a:p>
            <a:r>
              <a:t>How atherosclerosis predisposes arterial thrombosis</a:t>
            </a:r>
          </a:p>
          <a:p>
            <a:r>
              <a:t>Difference between arterial and venous thrombosis</a:t>
            </a:r>
          </a:p>
          <a:p>
            <a:r>
              <a:t>Clinical significance of thrombosis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7771" y="2023444"/>
            <a:ext cx="12209258" cy="57067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xfrm>
            <a:off x="952500" y="863600"/>
            <a:ext cx="11099800" cy="8026400"/>
          </a:xfrm>
          <a:prstGeom prst="rect">
            <a:avLst/>
          </a:prstGeom>
        </p:spPr>
        <p:txBody>
          <a:bodyPr/>
          <a:lstStyle/>
          <a:p>
            <a:r>
              <a:t>Investigations:</a:t>
            </a:r>
            <a:br/>
            <a:r>
              <a:t>- CT-Pulmonary Angiogram is gold standard </a:t>
            </a:r>
            <a:br/>
            <a:r>
              <a:t>- Ventilation/Perfusion scan (V/Q SPECT) </a:t>
            </a:r>
            <a:br/>
            <a:r>
              <a:t>- D Dimer</a:t>
            </a:r>
            <a:br/>
            <a:r>
              <a:t>- Baseline investigations </a:t>
            </a:r>
          </a:p>
          <a:p>
            <a:r>
              <a:t>Management: </a:t>
            </a:r>
            <a:br/>
            <a:r>
              <a:t>1) Oxygen and pain relief </a:t>
            </a:r>
            <a:br/>
            <a:r>
              <a:t>2) Anti-coagulant - LMWH</a:t>
            </a:r>
            <a:br/>
            <a:r>
              <a:t>3) Long term Warfarin or NOAC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What’s being covered?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</p:spPr>
        <p:txBody>
          <a:bodyPr/>
          <a:lstStyle/>
          <a:p>
            <a:r>
              <a:t>What is thrombosis and why does it occur</a:t>
            </a:r>
          </a:p>
          <a:p>
            <a:r>
              <a:t>How atherosclerosis predisposes arterial thrombosis</a:t>
            </a:r>
          </a:p>
          <a:p>
            <a:r>
              <a:t>Difference between arterial and venous thrombosis</a:t>
            </a:r>
          </a:p>
          <a:p>
            <a:r>
              <a:t>Clinical significance of thrombosis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Haemostasis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sz="half" idx="1"/>
          </p:nvPr>
        </p:nvSpPr>
        <p:spPr>
          <a:xfrm>
            <a:off x="952500" y="2452120"/>
            <a:ext cx="11099800" cy="3438549"/>
          </a:xfrm>
          <a:prstGeom prst="rect">
            <a:avLst/>
          </a:prstGeom>
        </p:spPr>
        <p:txBody>
          <a:bodyPr/>
          <a:lstStyle>
            <a:lvl1pPr marL="444499" indent="-444499">
              <a:defRPr sz="3800"/>
            </a:lvl1pPr>
          </a:lstStyle>
          <a:p>
            <a:r>
              <a:t>The normal balance between keeping blood inside vessels fluid and making blood outside of blood vessels clot. 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is a thrombus?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Solid mass of blood constituents</a:t>
            </a:r>
          </a:p>
          <a:p>
            <a:r>
              <a:t>Formed in life (after death = clot)</a:t>
            </a:r>
          </a:p>
          <a:p>
            <a:r>
              <a:t>Physiological - as part of haemostasis (to prevent bleeding outside vessels)</a:t>
            </a:r>
          </a:p>
          <a:p>
            <a:r>
              <a:t>Pathological - when there is an imbalance in the blood coagulation system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952500" y="457200"/>
            <a:ext cx="11099800" cy="2159000"/>
          </a:xfrm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r>
              <a:t>Factors predisposing thrombosis: Virchows Triad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sz="half" idx="1"/>
          </p:nvPr>
        </p:nvSpPr>
        <p:spPr>
          <a:xfrm>
            <a:off x="1055534" y="3304646"/>
            <a:ext cx="11099801" cy="4487758"/>
          </a:xfrm>
          <a:prstGeom prst="rect">
            <a:avLst/>
          </a:prstGeom>
        </p:spPr>
        <p:txBody>
          <a:bodyPr/>
          <a:lstStyle/>
          <a:p>
            <a:pPr marL="444499" indent="-444499">
              <a:defRPr sz="3900"/>
            </a:pPr>
            <a:r>
              <a:t>Change in vessel wall </a:t>
            </a:r>
          </a:p>
          <a:p>
            <a:pPr marL="444499" indent="-444499">
              <a:defRPr sz="3900"/>
            </a:pPr>
            <a:r>
              <a:t>Change in blood flow</a:t>
            </a:r>
          </a:p>
          <a:p>
            <a:pPr marL="444499" indent="-444499">
              <a:defRPr sz="3900"/>
            </a:pPr>
            <a:r>
              <a:t>Change in blood constituents 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18450" y="516023"/>
            <a:ext cx="14041700" cy="8721554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1755245" y="7628718"/>
            <a:ext cx="2243659" cy="630115"/>
          </a:xfrm>
          <a:prstGeom prst="ellips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Atherosclerosis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xfrm>
            <a:off x="450147" y="2370859"/>
            <a:ext cx="12310576" cy="6764482"/>
          </a:xfrm>
          <a:prstGeom prst="rect">
            <a:avLst/>
          </a:prstGeom>
        </p:spPr>
        <p:txBody>
          <a:bodyPr/>
          <a:lstStyle/>
          <a:p>
            <a:pPr marL="185165" indent="-185165" defTabSz="473201">
              <a:spcBef>
                <a:spcPts val="3400"/>
              </a:spcBef>
              <a:buSzPct val="100000"/>
              <a:buAutoNum type="arabicPeriod"/>
              <a:defRPr sz="2916"/>
            </a:pPr>
            <a:r>
              <a:t> Fatty streak occurs in area of turbulent flow</a:t>
            </a:r>
          </a:p>
          <a:p>
            <a:pPr marL="185165" indent="-185165" defTabSz="473201">
              <a:spcBef>
                <a:spcPts val="3400"/>
              </a:spcBef>
              <a:buSzPct val="100000"/>
              <a:buAutoNum type="arabicPeriod"/>
              <a:defRPr sz="2916"/>
            </a:pPr>
            <a:r>
              <a:t> High levels of LDL in the blood will begin to accumulate in the arterial wall</a:t>
            </a:r>
          </a:p>
          <a:p>
            <a:pPr marL="185165" indent="-185165" defTabSz="473201">
              <a:spcBef>
                <a:spcPts val="3400"/>
              </a:spcBef>
              <a:buSzPct val="100000"/>
              <a:buAutoNum type="arabicPeriod"/>
              <a:defRPr sz="2916"/>
            </a:pPr>
            <a:r>
              <a:t> Phagocytes are attracted to the site of damage and take up lipid to form foam cells</a:t>
            </a:r>
          </a:p>
          <a:p>
            <a:pPr marL="185165" indent="-185165" defTabSz="473201">
              <a:spcBef>
                <a:spcPts val="3400"/>
              </a:spcBef>
              <a:buSzPct val="100000"/>
              <a:buAutoNum type="arabicPeriod"/>
              <a:defRPr sz="2916"/>
            </a:pPr>
            <a:r>
              <a:t> Formation of a lipid core</a:t>
            </a:r>
          </a:p>
          <a:p>
            <a:pPr marL="185165" indent="-185165" defTabSz="473201">
              <a:spcBef>
                <a:spcPts val="3400"/>
              </a:spcBef>
              <a:buSzPct val="100000"/>
              <a:buAutoNum type="arabicPeriod"/>
              <a:defRPr sz="2916"/>
            </a:pPr>
            <a:r>
              <a:t>The activated macrophages will release lots of their own products - cytokines and growth factors</a:t>
            </a:r>
          </a:p>
          <a:p>
            <a:pPr marL="185165" indent="-185165" defTabSz="473201">
              <a:spcBef>
                <a:spcPts val="3400"/>
              </a:spcBef>
              <a:buSzPct val="100000"/>
              <a:buAutoNum type="arabicPeriod"/>
              <a:defRPr sz="2916"/>
            </a:pPr>
            <a:r>
              <a:t>Smooth muscle proliferation around the lipid core and formation of a fibrous cap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2103" y="-1"/>
            <a:ext cx="8880594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r>
              <a:t>Complications of atheroma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xfrm>
            <a:off x="854598" y="2518827"/>
            <a:ext cx="11295605" cy="6468545"/>
          </a:xfrm>
          <a:prstGeom prst="rect">
            <a:avLst/>
          </a:prstGeom>
        </p:spPr>
        <p:txBody>
          <a:bodyPr/>
          <a:lstStyle/>
          <a:p>
            <a:pPr marL="395604" indent="-395604" defTabSz="519937">
              <a:spcBef>
                <a:spcPts val="3700"/>
              </a:spcBef>
              <a:defRPr sz="3204"/>
            </a:pPr>
            <a:r>
              <a:t>Vulnerable plaques - those in areas of high stress - have a thinner fibrous cap prone to rupture</a:t>
            </a:r>
          </a:p>
          <a:p>
            <a:pPr marL="395604" indent="-395604" defTabSz="519937">
              <a:spcBef>
                <a:spcPts val="3700"/>
              </a:spcBef>
              <a:defRPr sz="3204"/>
            </a:pPr>
            <a:r>
              <a:t>When the contents of the plaque become exposed to the lumen, this can trigger thrombus formation.</a:t>
            </a:r>
          </a:p>
          <a:p>
            <a:pPr marL="395604" indent="-395604" defTabSz="519937">
              <a:spcBef>
                <a:spcPts val="3700"/>
              </a:spcBef>
              <a:defRPr sz="3204"/>
            </a:pPr>
            <a:r>
              <a:t>In an artery thrombus can narrow lumen of the vessel and lead to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ischaemia</a:t>
            </a:r>
          </a:p>
          <a:p>
            <a:pPr marL="395604" indent="-395604" defTabSz="519937">
              <a:spcBef>
                <a:spcPts val="3700"/>
              </a:spcBef>
              <a:defRPr sz="3204"/>
            </a:pPr>
            <a:r>
              <a:t>Thrombus can become dislodged and act as an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embolus</a:t>
            </a:r>
          </a:p>
          <a:p>
            <a:pPr marL="395604" indent="-395604" defTabSz="519937">
              <a:spcBef>
                <a:spcPts val="3700"/>
              </a:spcBef>
              <a:defRPr sz="3204"/>
            </a:pPr>
            <a:r>
              <a:t>Plaques can weaken wall of arteries and lead to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aneurysm</a:t>
            </a:r>
            <a:r>
              <a:t/>
            </a:r>
            <a:br/>
            <a:endParaRPr/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Microsoft Office PowerPoint</Application>
  <PresentationFormat>Custom</PresentationFormat>
  <Paragraphs>70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Helvetica</vt:lpstr>
      <vt:lpstr>Helvetica Light</vt:lpstr>
      <vt:lpstr>Helvetica Neue</vt:lpstr>
      <vt:lpstr>White</vt:lpstr>
      <vt:lpstr>Thrombosis and Infarction</vt:lpstr>
      <vt:lpstr>What’s being covered?</vt:lpstr>
      <vt:lpstr>Haemostasis</vt:lpstr>
      <vt:lpstr>What is a thrombus?</vt:lpstr>
      <vt:lpstr>Factors predisposing thrombosis: Virchows Triad</vt:lpstr>
      <vt:lpstr>PowerPoint Presentation</vt:lpstr>
      <vt:lpstr>Atherosclerosis</vt:lpstr>
      <vt:lpstr>PowerPoint Presentation</vt:lpstr>
      <vt:lpstr>Complications of atheroma</vt:lpstr>
      <vt:lpstr>Arterial Thrombosis </vt:lpstr>
      <vt:lpstr>ACS- Acute Coronary Syndrome</vt:lpstr>
      <vt:lpstr>PowerPoint Presentation</vt:lpstr>
      <vt:lpstr>PowerPoint Presentation</vt:lpstr>
      <vt:lpstr>Ischaemic Stroke</vt:lpstr>
      <vt:lpstr>Venous Thrombosis</vt:lpstr>
      <vt:lpstr>DVT - Deep Vein Thrombosis</vt:lpstr>
      <vt:lpstr>PowerPoint Presentation</vt:lpstr>
      <vt:lpstr>PowerPoint Presentation</vt:lpstr>
      <vt:lpstr>PE - Pulmonary Embolus</vt:lpstr>
      <vt:lpstr>PowerPoint Presentation</vt:lpstr>
      <vt:lpstr>PowerPoint Presentation</vt:lpstr>
      <vt:lpstr>What’s being covered?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Thrombosis and Infarction</dc:title>
  <dc:creator>Sona Mistry</dc:creator>
  <cp:lastModifiedBy>Sona Mistry</cp:lastModifiedBy>
  <cp:revision>1</cp:revision>
  <dcterms:modified xsi:type="dcterms:W3CDTF">2016-03-20T20:20:29Z</dcterms:modified>
</cp:coreProperties>
</file>