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60" r:id="rId5"/>
    <p:sldId id="310" r:id="rId6"/>
    <p:sldId id="265" r:id="rId7"/>
    <p:sldId id="261" r:id="rId8"/>
    <p:sldId id="266" r:id="rId9"/>
    <p:sldId id="31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8" r:id="rId21"/>
    <p:sldId id="277" r:id="rId22"/>
    <p:sldId id="279" r:id="rId23"/>
    <p:sldId id="281" r:id="rId24"/>
    <p:sldId id="280" r:id="rId25"/>
    <p:sldId id="282" r:id="rId26"/>
    <p:sldId id="284" r:id="rId27"/>
    <p:sldId id="283" r:id="rId28"/>
    <p:sldId id="285" r:id="rId29"/>
    <p:sldId id="287" r:id="rId30"/>
    <p:sldId id="288" r:id="rId31"/>
    <p:sldId id="289" r:id="rId32"/>
    <p:sldId id="291" r:id="rId33"/>
    <p:sldId id="290" r:id="rId34"/>
    <p:sldId id="292" r:id="rId35"/>
    <p:sldId id="294" r:id="rId36"/>
    <p:sldId id="293" r:id="rId37"/>
    <p:sldId id="296" r:id="rId38"/>
    <p:sldId id="312" r:id="rId39"/>
    <p:sldId id="295" r:id="rId40"/>
    <p:sldId id="298" r:id="rId41"/>
    <p:sldId id="313" r:id="rId42"/>
    <p:sldId id="297" r:id="rId43"/>
    <p:sldId id="300" r:id="rId44"/>
    <p:sldId id="302" r:id="rId45"/>
    <p:sldId id="303" r:id="rId46"/>
    <p:sldId id="301" r:id="rId47"/>
    <p:sldId id="305" r:id="rId48"/>
    <p:sldId id="304" r:id="rId49"/>
    <p:sldId id="306" r:id="rId50"/>
    <p:sldId id="307" r:id="rId51"/>
    <p:sldId id="309" r:id="rId52"/>
    <p:sldId id="308" r:id="rId53"/>
    <p:sldId id="262" r:id="rId54"/>
    <p:sldId id="264" r:id="rId55"/>
    <p:sldId id="26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5"/>
    <a:srgbClr val="FFF2E3"/>
    <a:srgbClr val="29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8"/>
    <p:restoredTop sz="93444"/>
  </p:normalViewPr>
  <p:slideViewPr>
    <p:cSldViewPr snapToGrid="0" snapToObjects="1">
      <p:cViewPr varScale="1">
        <p:scale>
          <a:sx n="67" d="100"/>
          <a:sy n="67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-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09ACD-596E-4741-84D4-E413C87DB0D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2314-A2C0-4E4B-AABE-6785A5D7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GFR will be increased if there is increased blood flow to the glomeruli. Not sure how accurate it is but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imagine having constriction of the efferent arterioles allows the blood to hang around a little longer and be as filtered as possible.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5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6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https://docs.google.com/forms/d/e/1FAIpQLSeEIuqr1hPiPA34Vr22HwI9HnG7MhCvv-whd6oQJUYOLSC5lQ/viewform?vc=0&amp;c=0&amp;w=1&amp;flr=0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Transitional epithelium - in the ureters, bladder and urethra. It usually appears cuboidal when relaxed and squamous when stretched.</a:t>
            </a: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Mucosa folded into rugae.</a:t>
            </a: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Trigone of bladder is smooth walled (due to different embryological origin: it is developed by the integration of two mesonephric ducts at the base of the bladder)</a:t>
            </a: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an external (somatic) and internal (autonomic) urethral sphincter.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2314-A2C0-4E4B-AABE-6785A5D778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5423-4D4D-8842-AE5E-C34E65646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59979-D87F-6C4C-B7D4-18CE6C097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19E9-F950-5A41-888E-461C0E10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9B8A-09B7-2C49-83B6-94C47B1BF555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6D07-F64F-624B-B456-9A451F27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F91BA-E7BC-F046-A93F-69FD97F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851-EF45-FC40-9360-544E35E1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6DA97-EDB6-794C-846C-43960210A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FC605-B1B3-7C4F-A5C2-6798B0E2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03A7-412E-F64B-B7A3-05F670C51E87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4D52-23A0-2140-9CB6-6BE7C25B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347B9-3094-C14A-AD63-970C50D5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396F5D-00D5-1A46-8A79-07C378928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EA9E7-26F6-664B-AACC-49C00E15F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0C6B-E55F-5F45-94D1-9BF9020C6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79DB-A361-C541-A364-19B6A6D86F77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6E98-AD68-DE4D-AAD2-B10C82F4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95E52-8216-2B4D-82BA-D853345A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9BDD-9D0A-024F-BD3D-2FB24967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04D66-DC28-4045-B572-92781CEF0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4931-B6B2-6446-86A5-AF1E651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4601E-4902-7345-8B01-3776FE416E64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A14D-F8B9-6D40-B562-D2C39F2B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4C3FD-8458-5145-875F-A46EEF1E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D30F-8089-7B49-8D85-E755EF69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B8E21-724C-BD42-B57B-63C62935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D0D8-0F60-F340-B453-84326F9C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7447-B65E-2747-AB43-1A050C5F4AD9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4EC43-2DB3-984F-9DE3-E15EE617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3950-BDB5-0D44-943B-16A21DB7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9F8E-E220-1A47-B795-5E79B7B6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2531-B11C-D848-A75F-628A230F8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6DA91-0F45-F145-8D85-6EAB6578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7CBCB-477F-7743-BA1C-976C550D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8F8C-E0FE-1546-AC58-6370688A1F38}" type="datetime1">
              <a:rPr lang="en-GB" smtClean="0"/>
              <a:t>18/10/2022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B70BA-7C88-1E4E-A423-CC32DC7E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3DA39-DF94-C64F-B0B8-2D06AE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7A78-3F5E-094E-B5AA-A0E36BA2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AD093-FBFF-134B-98F0-EC3B03C03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C56C9-943F-8944-BF34-B9E551D2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C6BF5-7130-5349-B854-B54E77C2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1E1E0-92D5-644A-9E39-7CF3187D4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5EB60-5EE5-6443-B8E7-6A416FBF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D9F-CB52-E145-AE8C-20ABAF509280}" type="datetime1">
              <a:rPr lang="en-GB" smtClean="0"/>
              <a:t>18/10/2022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BA470-5EB2-5549-91B1-5680CCE7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E6BA6-9A99-324A-BD46-6A839AF2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F55-B764-F74F-9AB9-EF528C9F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C0E6D-A23A-1445-8059-3481A980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7C73-715A-F24C-8AA0-68CB8FC478D4}" type="datetime1">
              <a:rPr lang="en-GB" smtClean="0"/>
              <a:t>18/10/2022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F6876-20BD-DA41-8EA1-2ACF8943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C8C88-33D9-334B-8D4C-FD2A4931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7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84B71-E77F-8146-91A7-CCAA889D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CFA4-438F-754A-A5D9-A1F6C655DFE1}" type="datetime1">
              <a:rPr lang="en-GB" smtClean="0"/>
              <a:t>18/10/2022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87412-E802-854D-8484-D4B9363C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A368-8685-124B-88A0-DE9EF615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6432-FAD1-4D4C-A1B5-98FADBBC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5FDB-E933-C949-AB77-3D97C544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264B-956E-9B40-BF82-B6467136D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23E39-04D3-1C47-8CD1-454A5034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3DC5-05EF-D24A-A9F8-920AD82CBFE7}" type="datetime1">
              <a:rPr lang="en-GB" smtClean="0"/>
              <a:t>18/10/2022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253EE-D506-D843-944F-9BF53DE9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F2DFF-210A-0842-8D22-3C7FD5FC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DC49-6C47-F84B-8595-5F08C4E0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42E1E-8063-5F49-9012-EA6681F67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12B82-332B-8343-A70F-B3B47D62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92B53-237B-7144-AAEC-26E8F681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89A6-D22C-5547-8AA1-DEBE0EC5111D}" type="datetime1">
              <a:rPr lang="en-GB" smtClean="0"/>
              <a:t>18/10/2022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79D1-B9FA-5D49-A4D8-7A7E5C1C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403F3-2CD0-314B-A677-D91986D3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C5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8E9DB-8C06-A345-A8DD-8470580D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D8126-1398-B44D-A556-A58808C7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8E43-0681-E944-BF43-7606A0BA6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65FE-FABD-5145-8D55-FE801C38A902}" type="datetime1">
              <a:rPr lang="en-GB" smtClean="0"/>
              <a:t>18/10/2022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B6F4-8321-D542-A142-BB24AF913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D364B-B582-3740-8B1B-7C4DCCF16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A35A-F519-6045-A243-17CEE571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84FB75-B91E-6F41-B9A6-CB0B38083953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0FA46-BD00-394C-BEE5-F3203E36CBC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8" name="Picture 4" descr="SHEFFIELD PEER TEACHING SOCIETY">
              <a:extLst>
                <a:ext uri="{FF2B5EF4-FFF2-40B4-BE49-F238E27FC236}">
                  <a16:creationId xmlns:a16="http://schemas.microsoft.com/office/drawing/2014/main" id="{906FFD82-7933-0643-A7F5-EE841E3E3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heffield Medical Society">
              <a:extLst>
                <a:ext uri="{FF2B5EF4-FFF2-40B4-BE49-F238E27FC236}">
                  <a16:creationId xmlns:a16="http://schemas.microsoft.com/office/drawing/2014/main" id="{A6E895D6-B4D2-1544-ADCA-028522041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A3C0D298-47AC-4912-8022-B969E573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6430" y="626107"/>
            <a:ext cx="1128382" cy="847206"/>
            <a:chOff x="5307830" y="325570"/>
            <a:chExt cx="1128382" cy="847206"/>
          </a:xfrm>
        </p:grpSpPr>
        <p:sp>
          <p:nvSpPr>
            <p:cNvPr id="1048" name="Freeform 5">
              <a:extLst>
                <a:ext uri="{FF2B5EF4-FFF2-40B4-BE49-F238E27FC236}">
                  <a16:creationId xmlns:a16="http://schemas.microsoft.com/office/drawing/2014/main" id="{F8ED9F95-2ADE-4C89-BD97-AF7DB8DB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">
              <a:extLst>
                <a:ext uri="{FF2B5EF4-FFF2-40B4-BE49-F238E27FC236}">
                  <a16:creationId xmlns:a16="http://schemas.microsoft.com/office/drawing/2014/main" id="{1DD52534-E915-42C0-890A-5B19A15B5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1" name="Freeform 5">
            <a:extLst>
              <a:ext uri="{FF2B5EF4-FFF2-40B4-BE49-F238E27FC236}">
                <a16:creationId xmlns:a16="http://schemas.microsoft.com/office/drawing/2014/main" id="{01F1CEA4-5DA0-41E1-A743-4F227AE62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8811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3" name="Freeform: Shape 1052">
            <a:extLst>
              <a:ext uri="{FF2B5EF4-FFF2-40B4-BE49-F238E27FC236}">
                <a16:creationId xmlns:a16="http://schemas.microsoft.com/office/drawing/2014/main" id="{07D1A722-B699-4DA0-B7AC-F06CC81A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9502" y="626107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86AEF-DB08-BF42-9E92-1D1C292F5356}"/>
              </a:ext>
            </a:extLst>
          </p:cNvPr>
          <p:cNvSpPr txBox="1"/>
          <p:nvPr/>
        </p:nvSpPr>
        <p:spPr>
          <a:xfrm>
            <a:off x="966430" y="3450865"/>
            <a:ext cx="6006864" cy="1566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GEM SBA-Style Revision Series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2022/23</a:t>
            </a:r>
          </a:p>
        </p:txBody>
      </p:sp>
      <p:pic>
        <p:nvPicPr>
          <p:cNvPr id="1026" name="Picture 2" descr="Sheffield Medical Society">
            <a:extLst>
              <a:ext uri="{FF2B5EF4-FFF2-40B4-BE49-F238E27FC236}">
                <a16:creationId xmlns:a16="http://schemas.microsoft.com/office/drawing/2014/main" id="{564E71FF-F94A-8B4A-8DFF-5E6274FF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859" y="1510852"/>
            <a:ext cx="2617954" cy="15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78C04B-B0BB-2D44-8F41-F410AF0D445B}"/>
              </a:ext>
            </a:extLst>
          </p:cNvPr>
          <p:cNvSpPr/>
          <p:nvPr/>
        </p:nvSpPr>
        <p:spPr>
          <a:xfrm>
            <a:off x="7325813" y="1775638"/>
            <a:ext cx="3899757" cy="38811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E3FE9-947A-1F47-A5D2-5543F71B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pic>
        <p:nvPicPr>
          <p:cNvPr id="1028" name="Picture 4" descr="SHEFFIELD PEER TEACHING SOCIETY">
            <a:extLst>
              <a:ext uri="{FF2B5EF4-FFF2-40B4-BE49-F238E27FC236}">
                <a16:creationId xmlns:a16="http://schemas.microsoft.com/office/drawing/2014/main" id="{BF75F769-5C17-7244-B566-270F596C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1" b="95814" l="1386" r="96767">
                        <a14:foregroundMark x1="76443" y1="31163" x2="61432" y2="20000"/>
                        <a14:foregroundMark x1="61432" y1="20000" x2="38799" y2="17442"/>
                        <a14:foregroundMark x1="38799" y1="17442" x2="26328" y2="23488"/>
                        <a14:foregroundMark x1="26328" y1="23488" x2="21478" y2="33953"/>
                        <a14:foregroundMark x1="21478" y1="33953" x2="24711" y2="56512"/>
                        <a14:foregroundMark x1="24711" y1="56512" x2="34642" y2="73721"/>
                        <a14:foregroundMark x1="34642" y1="73721" x2="41570" y2="80000"/>
                        <a14:foregroundMark x1="41570" y1="80000" x2="49885" y2="82558"/>
                        <a14:foregroundMark x1="49885" y1="82558" x2="59584" y2="81860"/>
                        <a14:foregroundMark x1="59584" y1="81860" x2="69515" y2="74884"/>
                        <a14:foregroundMark x1="69515" y1="74884" x2="83603" y2="41628"/>
                        <a14:foregroundMark x1="42725" y1="21860" x2="67898" y2="29070"/>
                        <a14:foregroundMark x1="67898" y1="29070" x2="42263" y2="18140"/>
                        <a14:foregroundMark x1="42263" y1="18140" x2="33256" y2="16512"/>
                        <a14:foregroundMark x1="33256" y1="16512" x2="49885" y2="15814"/>
                        <a14:foregroundMark x1="49885" y1="15814" x2="59815" y2="17209"/>
                        <a14:foregroundMark x1="59815" y1="17209" x2="42725" y2="15349"/>
                        <a14:foregroundMark x1="42725" y1="15349" x2="66513" y2="19535"/>
                        <a14:foregroundMark x1="66513" y1="19535" x2="78060" y2="31395"/>
                        <a14:foregroundMark x1="78060" y1="31395" x2="70901" y2="20233"/>
                        <a14:foregroundMark x1="70901" y1="20233" x2="77829" y2="31860"/>
                        <a14:foregroundMark x1="77829" y1="31860" x2="71132" y2="22093"/>
                        <a14:foregroundMark x1="71132" y1="22093" x2="76212" y2="30698"/>
                        <a14:foregroundMark x1="76212" y1="30698" x2="76212" y2="31163"/>
                        <a14:foregroundMark x1="24942" y1="23256" x2="18476" y2="29302"/>
                        <a14:foregroundMark x1="18476" y1="29302" x2="25866" y2="22326"/>
                        <a14:foregroundMark x1="25866" y1="22326" x2="17090" y2="32326"/>
                        <a14:foregroundMark x1="34411" y1="16977" x2="22864" y2="18837"/>
                        <a14:foregroundMark x1="22864" y1="18837" x2="16397" y2="24884"/>
                        <a14:foregroundMark x1="16397" y1="24884" x2="12933" y2="33023"/>
                        <a14:foregroundMark x1="12933" y1="33023" x2="13857" y2="53721"/>
                        <a14:foregroundMark x1="13857" y1="53721" x2="23788" y2="75814"/>
                        <a14:foregroundMark x1="23788" y1="75814" x2="34642" y2="84419"/>
                        <a14:foregroundMark x1="34642" y1="84419" x2="46651" y2="87209"/>
                        <a14:foregroundMark x1="46651" y1="87209" x2="57506" y2="83256"/>
                        <a14:foregroundMark x1="57506" y1="83256" x2="73210" y2="66512"/>
                        <a14:foregroundMark x1="73210" y1="66512" x2="80139" y2="46047"/>
                        <a14:foregroundMark x1="80139" y1="46047" x2="80370" y2="30930"/>
                        <a14:foregroundMark x1="80370" y1="30930" x2="75520" y2="19302"/>
                        <a14:foregroundMark x1="75520" y1="19302" x2="64896" y2="13023"/>
                        <a14:foregroundMark x1="64896" y1="13023" x2="56981" y2="10781"/>
                        <a14:foregroundMark x1="40046" y1="11177" x2="35104" y2="12326"/>
                        <a14:foregroundMark x1="35104" y1="12326" x2="17783" y2="29070"/>
                        <a14:foregroundMark x1="17783" y1="29070" x2="15473" y2="56512"/>
                        <a14:foregroundMark x1="15473" y1="56512" x2="17321" y2="67442"/>
                        <a14:foregroundMark x1="17321" y1="67442" x2="22402" y2="76047"/>
                        <a14:foregroundMark x1="22402" y1="76047" x2="30716" y2="82093"/>
                        <a14:foregroundMark x1="30716" y1="82093" x2="43418" y2="85116"/>
                        <a14:foregroundMark x1="43418" y1="85116" x2="54273" y2="84884"/>
                        <a14:foregroundMark x1="54273" y1="84884" x2="76443" y2="74186"/>
                        <a14:foregroundMark x1="76443" y1="74186" x2="82679" y2="66512"/>
                        <a14:foregroundMark x1="82679" y1="66512" x2="86605" y2="56744"/>
                        <a14:foregroundMark x1="86605" y1="56744" x2="87298" y2="39767"/>
                        <a14:foregroundMark x1="87298" y1="39767" x2="80831" y2="20233"/>
                        <a14:foregroundMark x1="94919" y1="52558" x2="94919" y2="52558"/>
                        <a14:foregroundMark x1="9469" y1="64419" x2="9469" y2="64419"/>
                        <a14:foregroundMark x1="45958" y1="92791" x2="45958" y2="92791"/>
                        <a14:foregroundMark x1="6928" y1="50698" x2="6928" y2="50698"/>
                        <a14:foregroundMark x1="49192" y1="3023" x2="49192" y2="3023"/>
                        <a14:foregroundMark x1="40647" y1="91163" x2="56813" y2="90698"/>
                        <a14:foregroundMark x1="56813" y1="90698" x2="69284" y2="81395"/>
                        <a14:foregroundMark x1="26328" y1="26512" x2="37182" y2="25349"/>
                        <a14:foregroundMark x1="37182" y1="25349" x2="27021" y2="28372"/>
                        <a14:foregroundMark x1="27021" y1="28372" x2="41801" y2="16279"/>
                        <a14:foregroundMark x1="41801" y1="16279" x2="35335" y2="24186"/>
                        <a14:foregroundMark x1="35335" y1="24186" x2="30947" y2="26744"/>
                        <a14:foregroundMark x1="1386" y1="50698" x2="1386" y2="50698"/>
                        <a14:foregroundMark x1="96767" y1="50000" x2="96767" y2="50000"/>
                        <a14:backgroundMark x1="693" y1="49302" x2="693" y2="49302"/>
                        <a14:backgroundMark x1="13626" y1="16279" x2="5312" y2="27442"/>
                        <a14:backgroundMark x1="33487" y1="96744" x2="49423" y2="97209"/>
                        <a14:backgroundMark x1="49423" y1="97209" x2="77598" y2="92558"/>
                        <a14:backgroundMark x1="4850" y1="72558" x2="3464" y2="28605"/>
                        <a14:backgroundMark x1="3464" y1="68837" x2="25404" y2="90465"/>
                        <a14:backgroundMark x1="25404" y1="90465" x2="36721" y2="95349"/>
                        <a14:backgroundMark x1="66513" y1="95349" x2="89376" y2="75116"/>
                        <a14:backgroundMark x1="89376" y1="75116" x2="97460" y2="59767"/>
                        <a14:backgroundMark x1="97460" y1="59767" x2="96998" y2="42093"/>
                        <a14:backgroundMark x1="96998" y1="42093" x2="87529" y2="15581"/>
                        <a14:backgroundMark x1="7852" y1="22791" x2="36028" y2="8140"/>
                        <a14:backgroundMark x1="36028" y1="8140" x2="53118" y2="7209"/>
                        <a14:backgroundMark x1="53118" y1="7209" x2="69053" y2="7907"/>
                        <a14:backgroundMark x1="69053" y1="7907" x2="84296" y2="16047"/>
                        <a14:backgroundMark x1="84296" y1="16047" x2="92610" y2="2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21" y="1666738"/>
            <a:ext cx="4300526" cy="42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2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42 year old woman presents to her GP with vision loss. She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 later diagnosed with a pituitary tumour.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Which of the following hormones is produced by the anterior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Pituitary?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– </a:t>
            </a: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prolactin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 – triiodothyronine (thyroid gland)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 – diiodothyronine (thyroid gland)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 – vasopressin (hypothalamus)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– Corticotropin releasing hormone (hypothalamus)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82B6822-725E-E94B-9F2C-DF6DF375FD7C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2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/>
              <a:t>FLAGTOP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FSH</a:t>
            </a:r>
            <a:r>
              <a:rPr lang="en-GB" dirty="0"/>
              <a:t> – Follicle Stimulating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LH</a:t>
            </a:r>
            <a:r>
              <a:rPr lang="en-GB" dirty="0"/>
              <a:t> – Luteinizing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ACTH</a:t>
            </a:r>
            <a:r>
              <a:rPr lang="en-GB" dirty="0"/>
              <a:t> – Adrenocorticotropic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GH</a:t>
            </a:r>
            <a:r>
              <a:rPr lang="en-GB" dirty="0"/>
              <a:t> – Growth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TSH </a:t>
            </a:r>
            <a:r>
              <a:rPr lang="en-GB" dirty="0"/>
              <a:t>– Thyroid Stimulating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O</a:t>
            </a:r>
            <a:r>
              <a:rPr lang="en-GB" dirty="0"/>
              <a:t> – </a:t>
            </a:r>
            <a:r>
              <a:rPr lang="en-GB" dirty="0" err="1"/>
              <a:t>Melan</a:t>
            </a:r>
            <a:r>
              <a:rPr lang="en-GB" b="1" dirty="0" err="1"/>
              <a:t>O</a:t>
            </a:r>
            <a:r>
              <a:rPr lang="en-GB" dirty="0" err="1"/>
              <a:t>cyte</a:t>
            </a:r>
            <a:r>
              <a:rPr lang="en-GB" dirty="0"/>
              <a:t> stimulating hormone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b="1" dirty="0"/>
              <a:t>P</a:t>
            </a:r>
            <a:r>
              <a:rPr lang="en-GB" dirty="0"/>
              <a:t>rolactin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0839F92-AA9B-5749-A052-87A18622136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7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You are attending a renal clinic as a medical student. The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consultant nephrologist asks you to describe the functions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of the kidneys.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Which answer would be incorrect?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– control of plasma Ca</a:t>
            </a:r>
            <a:r>
              <a:rPr lang="en-GB" sz="3200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2+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levels using parathyroid hormone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 – stimulate red blood cell production by producing erythropoietin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 – control of blood pressure by producing atrial natriuretic peptide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 – regulate the acid-base balance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– regulate electrolyte balance and control osmolality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5ED8CB5-C224-D64A-97FB-621C93D13CF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5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06104" y="1758944"/>
            <a:ext cx="11963977" cy="44140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You are attending a renal clinic as a medical student. The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consultant nephrologist asks you to describe the functions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of the kidneys.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Which of the following statements is incorrect regarding kidney function?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– control of plasma Ca</a:t>
            </a:r>
            <a:r>
              <a:rPr lang="en-GB" baseline="30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2+</a:t>
            </a: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levels using parathyroid hormone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 – stimulate red blood cell production by producing erythropoietin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 – </a:t>
            </a:r>
            <a:r>
              <a:rPr lang="en-GB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control of blood pressure by producing atrial natriuretic peptide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 – regulate the acid-base balance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– regulate electrolyte balance and control osmolality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A8A5D48-60FB-D94D-96E6-F635D18ECE02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6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The kidney uses renin to control blood pressure.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ANP is produced by the atria to control blood pressure.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867C434-B561-C247-9A4A-0522FCDF6954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9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90AE-F694-FF45-88C2-048BA9A9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9C55-F1FF-3C48-A910-F8C7A56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10BCB-946F-0B4D-A872-157BBC1F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pic>
        <p:nvPicPr>
          <p:cNvPr id="1026" name="Picture 2" descr="Renin–angiotensin system - Wikipedia">
            <a:extLst>
              <a:ext uri="{FF2B5EF4-FFF2-40B4-BE49-F238E27FC236}">
                <a16:creationId xmlns:a16="http://schemas.microsoft.com/office/drawing/2014/main" id="{7B53DD3F-6E93-6E46-A748-C9C4F77C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79203"/>
            <a:ext cx="889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F3B06F-FC89-D94A-8D9C-9A4D51072CB3}"/>
              </a:ext>
            </a:extLst>
          </p:cNvPr>
          <p:cNvSpPr/>
          <p:nvPr/>
        </p:nvSpPr>
        <p:spPr>
          <a:xfrm>
            <a:off x="3335052" y="5385251"/>
            <a:ext cx="552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en.wikipedia.org</a:t>
            </a:r>
            <a:r>
              <a:rPr lang="en-GB" dirty="0"/>
              <a:t>/wiki/Renin–</a:t>
            </a:r>
            <a:r>
              <a:rPr lang="en-GB" dirty="0" err="1"/>
              <a:t>angiotensin_system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67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90AE-F694-FF45-88C2-048BA9A9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39C55-F1FF-3C48-A910-F8C7A56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10BCB-946F-0B4D-A872-157BBC1F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Peer Teaching and MedSoc are not liable for false or misleading information. This session was created by students, for students, as a revision resource, and any mistakes are unintentional.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2518B8-BCD7-4B4D-B7D9-C28A6B67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2" y="0"/>
            <a:ext cx="4854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1B4674-12A1-3645-AA42-F8E33AF7CEBC}"/>
              </a:ext>
            </a:extLst>
          </p:cNvPr>
          <p:cNvSpPr/>
          <p:nvPr/>
        </p:nvSpPr>
        <p:spPr>
          <a:xfrm>
            <a:off x="-1" y="5943491"/>
            <a:ext cx="329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twitter.com</a:t>
            </a:r>
            <a:r>
              <a:rPr lang="en-GB" dirty="0"/>
              <a:t>/</a:t>
            </a:r>
            <a:r>
              <a:rPr lang="en-GB" dirty="0" err="1"/>
              <a:t>manualomedicine</a:t>
            </a:r>
            <a:r>
              <a:rPr lang="en-GB" dirty="0"/>
              <a:t>/status/1181971312958418947</a:t>
            </a:r>
          </a:p>
        </p:txBody>
      </p:sp>
    </p:spTree>
    <p:extLst>
      <p:ext uri="{BB962C8B-B14F-4D97-AF65-F5344CB8AC3E}">
        <p14:creationId xmlns:p14="http://schemas.microsoft.com/office/powerpoint/2010/main" val="288753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 37 year old lady has developed urinary incontinence after suffering from a spinal cord injury.</a:t>
            </a:r>
          </a:p>
          <a:p>
            <a:pPr marL="0" indent="0">
              <a:buNone/>
            </a:pPr>
            <a:r>
              <a:rPr lang="en-GB" sz="2400" dirty="0"/>
              <a:t>What is the name of the area which when inhibited, reduces sympathetic stimulation to the internal urethral sphincter, and what is the effect of this?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 err="1"/>
              <a:t>Onuf’s</a:t>
            </a:r>
            <a:r>
              <a:rPr lang="en-GB" sz="2400" dirty="0"/>
              <a:t> nucleus, causes internal urethral sphincter relaxation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 err="1"/>
              <a:t>Onuf’s</a:t>
            </a:r>
            <a:r>
              <a:rPr lang="en-GB" sz="2400" dirty="0"/>
              <a:t> nucleus, causes internal urethral sphincter contraction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 err="1"/>
              <a:t>Onuf’s</a:t>
            </a:r>
            <a:r>
              <a:rPr lang="en-GB" sz="2400" dirty="0"/>
              <a:t> nucleus, causes internal urethral sphincter contraction and prevents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Pontine micturition centre, causes internal urethral sphincter relaxation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Pontine micturition centre, causes internal urethral sphincter contraction and prevents micturition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8019693-ABA8-3944-9A0A-FC05F0812E77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8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 37 year old lady has developed urinary incontinence after suffering from a spinal cord injury.</a:t>
            </a:r>
          </a:p>
          <a:p>
            <a:pPr marL="0" indent="0">
              <a:buNone/>
            </a:pPr>
            <a:r>
              <a:rPr lang="en-GB" sz="2400" dirty="0"/>
              <a:t>What is the name of the area which when inhibited, reduces sympathetic stimulation to the internal urethral sphincter, and what is the effect of this?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b="1" dirty="0" err="1"/>
              <a:t>Onuf’s</a:t>
            </a:r>
            <a:r>
              <a:rPr lang="en-GB" sz="2400" b="1" dirty="0"/>
              <a:t> nucleus, causes internal urethral sphincter relaxation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 err="1"/>
              <a:t>Onuf’s</a:t>
            </a:r>
            <a:r>
              <a:rPr lang="en-GB" sz="2400" dirty="0"/>
              <a:t> nucleus, causes internal urethral sphincter contraction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 err="1"/>
              <a:t>Onuf’s</a:t>
            </a:r>
            <a:r>
              <a:rPr lang="en-GB" sz="2400" dirty="0"/>
              <a:t> nucleus, causes internal urethral sphincter contraction and prevents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Pontine micturition centre, causes internal urethral sphincter relaxation and induces micturition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Pontine micturition centre, causes internal urethral sphincter contraction and prevents micturition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653B68B-59C3-7A40-A50F-7C2AA98EC3D8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If its reducing sympathetic stimulation then it must be </a:t>
            </a:r>
            <a:r>
              <a:rPr lang="en-GB" b="1" dirty="0"/>
              <a:t>inducing micturition</a:t>
            </a:r>
            <a:r>
              <a:rPr lang="en-GB" dirty="0"/>
              <a:t> (as micturition is parasympathetic).</a:t>
            </a:r>
          </a:p>
          <a:p>
            <a:pPr marL="0" indent="0">
              <a:buNone/>
            </a:pPr>
            <a:r>
              <a:rPr lang="en-GB" dirty="0"/>
              <a:t>For micturition to occur both the internal and external sphincters must </a:t>
            </a:r>
            <a:r>
              <a:rPr lang="en-GB" b="1" dirty="0"/>
              <a:t>relax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 err="1"/>
              <a:t>Onuf’s</a:t>
            </a:r>
            <a:r>
              <a:rPr lang="en-GB" b="1" dirty="0"/>
              <a:t> nucleus is inhibited by the Pontine Micturition Centre. </a:t>
            </a:r>
            <a:r>
              <a:rPr lang="en-GB" dirty="0"/>
              <a:t>So the PMC does cause all these things but it does so by inhibiting </a:t>
            </a:r>
            <a:r>
              <a:rPr lang="en-GB" dirty="0" err="1"/>
              <a:t>Onuf’s</a:t>
            </a:r>
            <a:r>
              <a:rPr lang="en-GB" dirty="0"/>
              <a:t> nucleus.</a:t>
            </a: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6B4B1DB-9204-3C49-9F30-6BD81A9E3AF7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1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C8C511E-8030-F74B-98BF-60F43D2267FB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UROGENTIAL SBA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3124200" y="3020514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1 Content GEM SBA Revision Session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Abby Todd</a:t>
            </a:r>
          </a:p>
          <a:p>
            <a:pPr marL="342900" indent="-342900" algn="r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10/19/22 </a:t>
            </a: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BA54F4-A429-AE48-B0C9-2C929728FBEB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CBC142CF-F31F-724D-9912-FE8957EB1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92506BE5-8DCD-BB4C-A711-2702197D4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012ED63-BC5E-F142-A199-7F2516FA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</p:spTree>
    <p:extLst>
      <p:ext uri="{BB962C8B-B14F-4D97-AF65-F5344CB8AC3E}">
        <p14:creationId xmlns:p14="http://schemas.microsoft.com/office/powerpoint/2010/main" val="27834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regarding neurological control of the bladder is incorrect?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Hypogastric nerve has the nerve roots T10-L2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Pudendal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Pelvic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Activation of M3 receptors on the detrusor muscle causes it to contract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All of the above are correct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3F2D3DF-B34F-F245-8994-CA1DEE01DCD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3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regarding neurological control of the bladder is incorrect?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Hypogastric nerve has the nerve roots T10-L2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Pudendal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Pelvic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Activation of M3 receptors on the detrusor muscle causes it to contract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All of the above are correct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F8949A0-938B-0F42-A864-206945ADD12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50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regarding neurological control of the bladder is incorrect?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Hypogastric nerve has the nerve roots T10-L2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Pudendal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Pelvic nerve has the nerve roots S2-S4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Activation of </a:t>
            </a:r>
            <a:r>
              <a:rPr lang="en-GB" dirty="0">
                <a:highlight>
                  <a:srgbClr val="FFFF00"/>
                </a:highlight>
              </a:rPr>
              <a:t>M3</a:t>
            </a:r>
            <a:r>
              <a:rPr lang="en-GB" dirty="0"/>
              <a:t> receptors on the </a:t>
            </a:r>
            <a:r>
              <a:rPr lang="en-GB" dirty="0">
                <a:highlight>
                  <a:srgbClr val="FFFF00"/>
                </a:highlight>
              </a:rPr>
              <a:t>detrusor</a:t>
            </a:r>
            <a:r>
              <a:rPr lang="en-GB" dirty="0"/>
              <a:t> muscle causes it to </a:t>
            </a:r>
            <a:r>
              <a:rPr lang="en-GB" dirty="0">
                <a:highlight>
                  <a:srgbClr val="FFFF00"/>
                </a:highlight>
              </a:rPr>
              <a:t>contract </a:t>
            </a:r>
            <a:r>
              <a:rPr lang="en-GB" dirty="0">
                <a:highlight>
                  <a:srgbClr val="FFFF00"/>
                </a:highlight>
                <a:sym typeface="Wingdings" pitchFamily="2" charset="2"/>
              </a:rPr>
              <a:t> parasympathetic</a:t>
            </a:r>
            <a:endParaRPr lang="en-GB" dirty="0">
              <a:highlight>
                <a:srgbClr val="FFFF00"/>
              </a:highlight>
            </a:endParaRP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All of the above are correct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EF8CEA8-60A2-D340-B0DF-7F26DBEE6CF9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9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Approximately at what point of filling do afferent nerves in the bladder wall signal the need to void the bladder?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250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400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550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700mls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F6C10B3-2F02-FD4D-8FE5-47BC05A25A2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3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Approximately at what point of filling do afferent nerves in the bladder wall signal the need to void the bladder?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100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250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400 </a:t>
            </a:r>
            <a:r>
              <a:rPr lang="en-GB" b="1" dirty="0" err="1"/>
              <a:t>mls</a:t>
            </a:r>
            <a:endParaRPr lang="en-GB" b="1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550 </a:t>
            </a:r>
            <a:r>
              <a:rPr lang="en-GB" dirty="0" err="1"/>
              <a:t>mls</a:t>
            </a:r>
            <a:endParaRPr lang="en-GB" dirty="0"/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700mls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A4C78DB-2B21-7340-BB81-EBBDB66FE6E8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91658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b="1" dirty="0"/>
              <a:t>400 </a:t>
            </a:r>
            <a:r>
              <a:rPr lang="en-GB" b="1" dirty="0" err="1"/>
              <a:t>mls</a:t>
            </a:r>
            <a:endParaRPr lang="en-GB" b="1" dirty="0"/>
          </a:p>
          <a:p>
            <a:pPr marL="0" indent="0" fontAlgn="base">
              <a:buNone/>
            </a:pPr>
            <a:r>
              <a:rPr lang="en-GB" dirty="0"/>
              <a:t>A healthy human bladder can hold </a:t>
            </a:r>
            <a:r>
              <a:rPr lang="en-GB" b="1" dirty="0"/>
              <a:t>between 400 to 500 millilitres of urine</a:t>
            </a:r>
            <a:r>
              <a:rPr lang="en-GB" dirty="0"/>
              <a:t> before it reaches capacity. A healthy bladder can stretch and accommodate larger volumes of urine.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B1B4FE6-83D9-804A-98B9-4DF1400B7865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57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7007673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of the following will increase GFR?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Dilation of afferent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Dilation of efferent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Constriction of afferent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Constriction of efferent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None of the above affect GFR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hape 97">
            <a:extLst>
              <a:ext uri="{FF2B5EF4-FFF2-40B4-BE49-F238E27FC236}">
                <a16:creationId xmlns:a16="http://schemas.microsoft.com/office/drawing/2014/main" id="{C7CB77E6-3024-8B4D-9256-AA7B39EE00F6}"/>
              </a:ext>
            </a:extLst>
          </p:cNvPr>
          <p:cNvSpPr txBox="1">
            <a:spLocks/>
          </p:cNvSpPr>
          <p:nvPr/>
        </p:nvSpPr>
        <p:spPr>
          <a:xfrm>
            <a:off x="6572244" y="1915864"/>
            <a:ext cx="5482046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 and 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2 and 3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 and 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3 and 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5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CAD667-6F3D-1442-95CB-19D0C692FD6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38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7007673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of the following will increase GFR?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Dilation of afferent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Dilation of efferent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Constriction of afferent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Constriction of efferent arteriole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None of the above affect GFR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hape 97">
            <a:extLst>
              <a:ext uri="{FF2B5EF4-FFF2-40B4-BE49-F238E27FC236}">
                <a16:creationId xmlns:a16="http://schemas.microsoft.com/office/drawing/2014/main" id="{C7CB77E6-3024-8B4D-9256-AA7B39EE00F6}"/>
              </a:ext>
            </a:extLst>
          </p:cNvPr>
          <p:cNvSpPr txBox="1">
            <a:spLocks/>
          </p:cNvSpPr>
          <p:nvPr/>
        </p:nvSpPr>
        <p:spPr>
          <a:xfrm>
            <a:off x="6572244" y="1915864"/>
            <a:ext cx="5482046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1 and 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2 and 3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 and 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3 and 4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5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BFCA96-37D3-5B44-9CB5-FCE75923B12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520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7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CCDBA0-4352-6141-82E9-F343D4628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3"/>
          <a:stretch/>
        </p:blipFill>
        <p:spPr bwMode="auto">
          <a:xfrm>
            <a:off x="3695701" y="1802674"/>
            <a:ext cx="2518342" cy="42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540E4D6-E4F0-0145-AA1A-BF5F1906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0" r="12358"/>
          <a:stretch/>
        </p:blipFill>
        <p:spPr bwMode="auto">
          <a:xfrm>
            <a:off x="6214043" y="1780425"/>
            <a:ext cx="567021" cy="43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FD050-548C-AD4A-B539-384C563BD963}"/>
              </a:ext>
            </a:extLst>
          </p:cNvPr>
          <p:cNvSpPr/>
          <p:nvPr/>
        </p:nvSpPr>
        <p:spPr>
          <a:xfrm>
            <a:off x="3695701" y="3065319"/>
            <a:ext cx="3085363" cy="72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873BA-CF9A-7243-967F-C39191212AAF}"/>
              </a:ext>
            </a:extLst>
          </p:cNvPr>
          <p:cNvSpPr/>
          <p:nvPr/>
        </p:nvSpPr>
        <p:spPr>
          <a:xfrm>
            <a:off x="3695701" y="5434525"/>
            <a:ext cx="3085363" cy="72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871611-FDEE-B940-BD55-C002D487D382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49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loop of Henle has an ascending and descending limb. Which limb is paired with its corresponding permeability?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Descending limb is permeable to salts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Descending limb is permeable to water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Descending limb is permeable to water and salt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salt and water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water only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E12EACEC-7BBC-804C-A832-55E31697CF0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5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Aims and Objectives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Cover SBA Questions on: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Renal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Urogenital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Some endocrine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small amount of histology and anatomy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0450A8C-76E1-F34A-A7BC-95F5F284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09FE4-55FC-7F47-BCF2-28EC9BF575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F32E0-E072-3F4C-BDEF-54EDBC2D155F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42DE56C-A765-8D42-9622-BD52FD04E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A4EE3FA4-933D-B548-BEF0-9C71E3994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7819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loop of Henle has an ascending and descending limb. Which limb is paired with its corresponding permeability?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Descending limb is permeable to salts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Descending limb is permeable to water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Descending limb is permeable to water and salt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salt and water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water only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C3AEB42-138E-BC41-BFC3-2C5CFFA3ACF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89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8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loop of Henle has an ascending and descending limb. Which limb is paired with its corresponding permeability?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Descending limb is permeable to salts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Descending limb is permeable to water only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Descending limb is permeable to water and salt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salt and water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Ascending limb is permeable to water only </a:t>
            </a:r>
            <a:r>
              <a:rPr lang="en-GB" b="1" dirty="0">
                <a:solidFill>
                  <a:srgbClr val="FF0000"/>
                </a:solidFill>
              </a:rPr>
              <a:t>– salt only</a:t>
            </a:r>
          </a:p>
          <a:p>
            <a:pPr marL="0" indent="0" fontAlgn="base">
              <a:buNone/>
            </a:pPr>
            <a:r>
              <a:rPr lang="en-GB" i="1" dirty="0"/>
              <a:t>NaCl diffuses out of the ascending limb and thus water moves out of the ascending limb by osmosis.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5C7004B-BDB3-6042-B533-DE3B3FFAE3B2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04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9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which cells does vasopressin cause Aquaporin-2 channel insertion?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Intercalated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Parietal epithelial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Principal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Podocytes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Mesangial cells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BE6990B-33F4-A649-8BA8-E488CDAA2169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6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9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which cells does vasopressin cause Aquaporin-2 channel insertion?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Intercalated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Parietal epithelial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Principal cells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Podocytes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Mesangial cells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02AE074-8A44-294C-87D4-678FF902783D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9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Principal cells </a:t>
            </a:r>
            <a:r>
              <a:rPr lang="en-GB" sz="2400" dirty="0"/>
              <a:t>are in the </a:t>
            </a:r>
            <a:r>
              <a:rPr lang="en-GB" sz="2400" b="1" dirty="0"/>
              <a:t>collecting duct</a:t>
            </a:r>
            <a:r>
              <a:rPr lang="en-GB" sz="2400" dirty="0"/>
              <a:t>. ADH causes activates V2 receptors which causes </a:t>
            </a:r>
            <a:r>
              <a:rPr lang="en-GB" sz="2400" b="1" dirty="0"/>
              <a:t>AQP2 channel insertion</a:t>
            </a:r>
            <a:r>
              <a:rPr lang="en-GB" sz="2400" dirty="0"/>
              <a:t> into the principal cells of the collecting duct.</a:t>
            </a:r>
          </a:p>
          <a:p>
            <a:r>
              <a:rPr lang="en-GB" sz="2400" b="1" dirty="0"/>
              <a:t>Intercalated cells </a:t>
            </a:r>
            <a:r>
              <a:rPr lang="en-GB" sz="2400" dirty="0"/>
              <a:t>are in the </a:t>
            </a:r>
            <a:r>
              <a:rPr lang="en-GB" sz="2400" b="1" dirty="0"/>
              <a:t>collecting duct </a:t>
            </a:r>
            <a:r>
              <a:rPr lang="en-GB" sz="2400" dirty="0"/>
              <a:t>as well but </a:t>
            </a:r>
            <a:r>
              <a:rPr lang="en-GB" sz="2400" b="1" dirty="0"/>
              <a:t>regulate acid-base balance</a:t>
            </a:r>
            <a:r>
              <a:rPr lang="en-GB" sz="2400" dirty="0"/>
              <a:t>.</a:t>
            </a:r>
          </a:p>
          <a:p>
            <a:r>
              <a:rPr lang="en-GB" sz="2400" b="1" dirty="0"/>
              <a:t>Parietal epithelial cells </a:t>
            </a:r>
            <a:r>
              <a:rPr lang="en-GB" sz="2400" dirty="0"/>
              <a:t>are </a:t>
            </a:r>
            <a:r>
              <a:rPr lang="en-GB" sz="2400" b="1" dirty="0"/>
              <a:t>squamous</a:t>
            </a:r>
            <a:r>
              <a:rPr lang="en-GB" sz="2400" dirty="0"/>
              <a:t> cells that make up the </a:t>
            </a:r>
            <a:r>
              <a:rPr lang="en-GB" sz="2400" b="1" dirty="0"/>
              <a:t>structure of the Bowman’s capsule.</a:t>
            </a:r>
          </a:p>
          <a:p>
            <a:r>
              <a:rPr lang="en-GB" sz="2400" b="1" dirty="0"/>
              <a:t>Podocytes</a:t>
            </a:r>
            <a:r>
              <a:rPr lang="en-GB" sz="2400" dirty="0"/>
              <a:t> </a:t>
            </a:r>
            <a:r>
              <a:rPr lang="en-GB" sz="2400" b="1" dirty="0"/>
              <a:t>prevent plasma proteins from entering the urinary ultrafiltrate</a:t>
            </a:r>
            <a:r>
              <a:rPr lang="en-GB" sz="2400" dirty="0"/>
              <a:t> in the </a:t>
            </a:r>
            <a:r>
              <a:rPr lang="en-GB" sz="2400" b="1" dirty="0"/>
              <a:t>Bowman’s capsule</a:t>
            </a:r>
          </a:p>
          <a:p>
            <a:r>
              <a:rPr lang="en-GB" sz="2400" b="1" dirty="0"/>
              <a:t>Mesangial cells </a:t>
            </a:r>
            <a:r>
              <a:rPr lang="en-GB" sz="2400" dirty="0"/>
              <a:t>are mesenchymal cells that </a:t>
            </a:r>
            <a:r>
              <a:rPr lang="en-GB" sz="2400" b="1" dirty="0"/>
              <a:t>support the glomerular capillary tuft </a:t>
            </a:r>
            <a:r>
              <a:rPr lang="en-GB" sz="2400" dirty="0"/>
              <a:t>and participate in hemodynamic control. MC contraction induces </a:t>
            </a:r>
            <a:r>
              <a:rPr lang="en-GB" sz="2400" b="1" dirty="0"/>
              <a:t>capillary constric</a:t>
            </a:r>
            <a:r>
              <a:rPr lang="en-GB" sz="2400" dirty="0"/>
              <a:t>tion and </a:t>
            </a:r>
            <a:r>
              <a:rPr lang="en-GB" sz="2400" b="1" dirty="0"/>
              <a:t>reduction of glomerular filtration surface area</a:t>
            </a:r>
            <a:r>
              <a:rPr lang="en-GB" sz="2400" dirty="0"/>
              <a:t>.</a:t>
            </a: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11BE878-2CB5-3141-B95F-BB2F5EB5C702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50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10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value is the most ‘normal’ eGFR?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30ml/minute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75ml/minute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100ml/minute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180ml/minute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0.5L/minute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4D1654D-657E-234B-A6DF-3D96A4C56D2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79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10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value is the most ‘normal’ eGFR?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30ml/minute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75ml/minute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100ml/minute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180ml/minute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0.5L/minute</a:t>
            </a:r>
          </a:p>
          <a:p>
            <a:pPr marL="0" indent="0" fontAlgn="base">
              <a:buNone/>
            </a:pPr>
            <a:r>
              <a:rPr lang="en-GB" i="1" dirty="0"/>
              <a:t>90-120/125 is normal. 180 is abnormally high and so is 500ml a minute. A and B would imply kidney disease.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F77F815-980D-3E4A-9CB8-D49BDF7CC791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9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is true regarding the bladder?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mucosa of the bladder is folded into villi to allow bladder expansion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outermost layer of the bladder is the muscularis propria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</a:t>
            </a:r>
            <a:r>
              <a:rPr lang="en-GB" dirty="0" err="1"/>
              <a:t>bigone</a:t>
            </a:r>
            <a:r>
              <a:rPr lang="en-GB" dirty="0"/>
              <a:t> of the bladder is smooth walled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It is lined by transitional epithelium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There is a superior and inferior urethral sphincter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02F5CBF-BDA7-254A-A30C-FF05445B0CDD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68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is true regarding the bladder?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mucosa of the bladder is folded into villi to allow bladder expansion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outermost layer of the bladder is the muscularis propria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</a:t>
            </a:r>
            <a:r>
              <a:rPr lang="en-GB" dirty="0" err="1"/>
              <a:t>bigone</a:t>
            </a:r>
            <a:r>
              <a:rPr lang="en-GB" dirty="0"/>
              <a:t> of the bladder is smooth walled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It is lined by transitional epithelium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There is a superior and inferior urethral sphincter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8D8CD0D-1924-5B49-9503-9D74700DD12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86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statement is true regarding the bladder?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mucosa of the bladder is folded into </a:t>
            </a:r>
            <a:r>
              <a:rPr lang="en-GB" strike="sngStrike" dirty="0"/>
              <a:t>villi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rugae</a:t>
            </a:r>
            <a:r>
              <a:rPr lang="en-GB" dirty="0"/>
              <a:t> to allow bladder expansion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outermost layer of the bladder is the </a:t>
            </a:r>
            <a:r>
              <a:rPr lang="en-GB" strike="sngStrike" dirty="0"/>
              <a:t>muscularis propria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adventitia</a:t>
            </a:r>
            <a:endParaRPr lang="en-GB" b="1" strike="sngStrike" dirty="0">
              <a:solidFill>
                <a:srgbClr val="FF0000"/>
              </a:solidFill>
            </a:endParaRP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</a:t>
            </a:r>
            <a:r>
              <a:rPr lang="en-GB" strike="sngStrike" dirty="0"/>
              <a:t>bygone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trigone</a:t>
            </a:r>
            <a:r>
              <a:rPr lang="en-GB" dirty="0"/>
              <a:t> of the bladder is smooth walled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It is lined by transitional epithelium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There is a </a:t>
            </a:r>
            <a:r>
              <a:rPr lang="en-GB" strike="sngStrike" dirty="0"/>
              <a:t>superior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external</a:t>
            </a:r>
            <a:r>
              <a:rPr lang="en-GB" dirty="0"/>
              <a:t> and </a:t>
            </a:r>
            <a:r>
              <a:rPr lang="en-GB" strike="sngStrike" dirty="0"/>
              <a:t>inferior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internal</a:t>
            </a:r>
            <a:r>
              <a:rPr lang="en-GB" dirty="0"/>
              <a:t> urethral sphincter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717D630-7BF2-9947-8570-4D4D9BE8AEA1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27 year old man presents to the fertility clinic experiencing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problems with his fertility.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is the site of sperm maturation?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testis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epididymis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prostate gland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vans deferens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seminiferous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tubulus</a:t>
            </a: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AF9FB7F-870A-BC4E-8817-8EF912CE3D9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62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cases of severe kidney cancer, a nephrectomy may be indicated. Which statement best describes the anatomy of the kidneys?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are immediately superior to the adrenal glands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lie within the peritoneal cavity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extend from T9-T12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renal pelvis attaches to the urethra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have a fibrous outer layer named the renal capsule.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10D3C20-3A3A-6644-8BAD-346D8CCD6B5B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94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cases of severe kidney cancer, a nephrectomy may be indicated. Which statement best describes the anatomy of the kidneys?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are immediately superior to the adrenal glands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lie within the peritoneal cavity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extend from T9-T12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renal pelvis attaches to the urethra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They have a fibrous outer layer named the renal capsule.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F09533C-563F-9F4A-B052-EF1D7B28DF10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8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cases of severe kidney cancer, a nephrectomy may be indicated. Which statement best describes the anatomy of the kidneys?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are immediately </a:t>
            </a:r>
            <a:r>
              <a:rPr lang="en-GB" strike="sngStrike" dirty="0"/>
              <a:t>superior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inferior</a:t>
            </a:r>
            <a:r>
              <a:rPr lang="en-GB" dirty="0"/>
              <a:t> to the adrenal glands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They lie </a:t>
            </a:r>
            <a:r>
              <a:rPr lang="en-GB" strike="sngStrike" dirty="0"/>
              <a:t>within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outside of</a:t>
            </a:r>
            <a:r>
              <a:rPr lang="en-GB" dirty="0"/>
              <a:t> the peritoneal cavity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They extend from </a:t>
            </a:r>
            <a:r>
              <a:rPr lang="en-GB" strike="sngStrike" dirty="0"/>
              <a:t>T9-T12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T12-L3</a:t>
            </a:r>
            <a:r>
              <a:rPr lang="en-GB" dirty="0"/>
              <a:t>, although the right kidney is often situated slightly lower due to the presence of the liver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The renal pelvis attaches to the </a:t>
            </a:r>
            <a:r>
              <a:rPr lang="en-GB" strike="sngStrike" dirty="0"/>
              <a:t>urethra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ureter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They have a fibrous outer layer named the renal capsule.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A312064-D072-8D49-8632-4EB793B08CC9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47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Kidney Anatomy - Renal - Medbullets Step 1">
            <a:extLst>
              <a:ext uri="{FF2B5EF4-FFF2-40B4-BE49-F238E27FC236}">
                <a16:creationId xmlns:a16="http://schemas.microsoft.com/office/drawing/2014/main" id="{8B71EBB0-296C-1C40-A497-E5686194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68" y="1698373"/>
            <a:ext cx="7237135" cy="41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1CC518-C651-B445-9094-E3B581322F45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35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word best describes the osmolar concentration of plasma and is proportional to the number of particles per litre of solution expressed as mmol/L?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Osmolality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Osmolarity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Osmotic pressure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Oncotic pressure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Serum concentration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3BF29E30-7BDE-524F-9019-6AE0922B2FC4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57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word best describes the osmolar concentration of plasma and is proportional to the number of particles per litre of solution expressed as mmol/L?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Osmolality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Osmolarity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Osmotic pressure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Oncotic pressure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Serum concentration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D007B75-5FC0-2844-B078-D10A0D45BCA4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13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13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What word best describes the osmolar concentration of plasma and is proportional to the number of particles per litre of solution expressed as mmol/L?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000" dirty="0"/>
              <a:t>Osmolality: an estimation of the osmolar concentration of plasma and is proportional to the number of particles per kilogram of solvent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000" b="1" dirty="0"/>
              <a:t>Osmolarity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000" dirty="0"/>
              <a:t>Osmotic pressure: the minimum pressure which needs to be applied to a solution to prevent the inward flow of its pure solvent across a semipermeable membrane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000" dirty="0"/>
              <a:t>Oncotic pressure: or colloid osmotic-pressure, is a form of osmotic pressure induced by the proteins, notably albumin, in a blood vessel's plasma (blood/liquid) that causes a pull on fluid back into the capillary.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000" dirty="0"/>
              <a:t>Serum concentration: the amount of a compound in the circulation, both bound to proteins and unbound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FD31A29-54E0-D74B-AC58-C3EBFB62FF89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78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of the following would be an abnormal finding in analysis of someone’s urine?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High Na+ concentration in someone who is dehydrated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Detectable glucose in someone who has not been fasting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Undetectable levels of protein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Urea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Creatinine 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BDF07BB9-258B-FE4C-9121-4C5C5423D968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78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14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Which of the following would be an abnormal finding in analysis of someone’s urine?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High Na+ concentration in someone who is dehydrated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b="1" dirty="0"/>
              <a:t>Detectable glucose in someone who has not been fasting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Undetectable levels of protein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Urea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dirty="0"/>
              <a:t>Creatinine 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090D0F8-CD17-B541-93BC-DA6A5F23173A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05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Where does most of the sodium reabsorption occur in the kidneys?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Bowman’s capsule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Proximal tubules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Loop of Henle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Distal tubules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Collecting duct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2A306A0-33A6-A84D-AF64-C627F18D03FF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6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27 year old man presents to the fertility clinic experiencing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problems with his fertility.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is the site of sperm maturation?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testis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</a:t>
            </a: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epididymis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prostate gland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vans deferens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seminiferous </a:t>
            </a:r>
            <a:r>
              <a:rPr lang="en-GB" sz="3200" dirty="0" err="1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tubulus</a:t>
            </a: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7A6192BE-BA76-AF44-BF72-6E044BD82547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08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15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Where does most of the sodium reabsorption occur in the kidneys?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Bowman’s capsule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b="1" dirty="0"/>
              <a:t>Proximal tubules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Loop of Henle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Distal tubules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Collecting duct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GB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iuretics | Basicmedical Key">
            <a:extLst>
              <a:ext uri="{FF2B5EF4-FFF2-40B4-BE49-F238E27FC236}">
                <a16:creationId xmlns:a16="http://schemas.microsoft.com/office/drawing/2014/main" id="{085FE72D-9A8C-7B42-8803-A283AEEE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20" y="2352739"/>
            <a:ext cx="5668764" cy="42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3D27089-A351-2E42-87B8-EDA99C585869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69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What best describes the distribution of water in the body?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1/3 of the water is intracellular and 2/3 of the water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2/3 of the water is intracellular and 1/3 of the water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40% of the water is intracellular and 20% of it is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20% of the water is intracellular and 40% of it is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it is evenly distributed between intracellular and extracellular compartments</a:t>
            </a: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75C6BF1-F3BC-C842-B5E0-32C06B927B21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99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16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137710" y="1881052"/>
            <a:ext cx="1121609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What best describes the distribution of water in the body?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1/3 of the water is intracellular and 2/3 of the water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b="1" dirty="0"/>
              <a:t>60% of the body’s weight is water: 2/3 of the water is intracellular and 1/3 of the water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40% </a:t>
            </a:r>
            <a:r>
              <a:rPr lang="en-GB" sz="2400" u="sng" dirty="0"/>
              <a:t>of the water </a:t>
            </a:r>
            <a:r>
              <a:rPr lang="en-GB" sz="2400" dirty="0"/>
              <a:t>is intracellular and 20% of it is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20% of the water is intracellular and 40% of it is extracellular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GB" sz="2400" dirty="0"/>
              <a:t>60% of the body’s weight is water: it is evenly distributed between intracellular and extracellular compartments</a:t>
            </a:r>
            <a:br>
              <a:rPr lang="en-GB" sz="2400" dirty="0"/>
            </a:br>
            <a:br>
              <a:rPr lang="en-GB" sz="2400" dirty="0"/>
            </a:br>
            <a:endParaRPr lang="en-GB"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6165352"/>
            <a:ext cx="12070081" cy="714513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DC95AD4-B0A6-7144-833B-147EC0A777F8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11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7EDA81-4CAB-1D4F-804A-98D2D498F676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hape 97">
            <a:extLst>
              <a:ext uri="{FF2B5EF4-FFF2-40B4-BE49-F238E27FC236}">
                <a16:creationId xmlns:a16="http://schemas.microsoft.com/office/drawing/2014/main" id="{6CAE9247-385D-0440-B76D-AB2BEC93028C}"/>
              </a:ext>
            </a:extLst>
          </p:cNvPr>
          <p:cNvSpPr txBox="1">
            <a:spLocks/>
          </p:cNvSpPr>
          <p:nvPr/>
        </p:nvSpPr>
        <p:spPr>
          <a:xfrm>
            <a:off x="990600" y="1832220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We have covered SBA Questions on: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Renal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Urogenital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Some endocrine physiology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small amount of histology and anatomy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endParaRPr lang="en-GB" sz="3200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  <a:buFontTx/>
              <a:buChar char="-"/>
            </a:pPr>
            <a:r>
              <a:rPr lang="en-GB" sz="16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ajtodd1@Sheffield.ac.uk</a:t>
            </a: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6165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B087FB0-78CF-7C49-AA35-700EEB7E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95B550-7B0C-B141-9DA9-2CA94980BAAF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AC7441-033A-2645-A0C3-30E87FEDDAFC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2C7F9F3B-3546-6849-9F8E-5491EC9C7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749FE35D-BA8A-214D-9B10-5A44A776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3CA860-B565-805C-F22A-F65D6D315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539" y="2628405"/>
            <a:ext cx="2786062" cy="28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0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AA16BFF-7FE6-BA49-B003-40ECFA80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28" y="355382"/>
            <a:ext cx="5606144" cy="582079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7796EC2-992B-7943-BA26-0F3B92FC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CABB5D-189F-B040-9760-07D103540E1A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0B3866-D3D5-1A48-B678-1E03CA39CC63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11" name="Picture 4" descr="SHEFFIELD PEER TEACHING SOCIETY">
              <a:extLst>
                <a:ext uri="{FF2B5EF4-FFF2-40B4-BE49-F238E27FC236}">
                  <a16:creationId xmlns:a16="http://schemas.microsoft.com/office/drawing/2014/main" id="{E6268015-95F0-3A41-817B-9F6F71E08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heffield Medical Society">
              <a:extLst>
                <a:ext uri="{FF2B5EF4-FFF2-40B4-BE49-F238E27FC236}">
                  <a16:creationId xmlns:a16="http://schemas.microsoft.com/office/drawing/2014/main" id="{03C3FD55-CF56-3A47-B604-3E2FFA714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740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27 year old man presents to the fertility clinic experiencing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problems with his fertility.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Where is the site of sperm maturation?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 – testis (not specific enough)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</a:t>
            </a: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epididymis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C – prostate gland (produces seminal fluid)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 – vans deferens (transportation)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25000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E – seminiferous tubules (site of production)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AD0E53-7C5C-A14F-9980-0CB4F341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442BA4-4209-724A-A942-FC70F7AB7A32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2140D-D47C-1944-A9AE-F0B86BD206D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756BA6DE-3C99-BD42-AB91-68D3A1842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96ADA7C3-3F09-9349-9EB3-5AE8C0962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A6759B6-575B-4F45-8239-B3C84DADB3B6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 – the site of sperm maturation is the epididymis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A0D8C5-8731-394E-8753-C8D1A4E7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400C03-690A-6C48-BA94-4B1955B22A1C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643C6-EC1D-1849-88DB-8C0144BF55A6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A697176A-443D-5D46-8638-4152E7E17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5787B413-83AE-FA42-8F83-1E709FB8F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5DFCC7A-C49D-B343-AA4B-EA3D31462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71" y="2458357"/>
            <a:ext cx="4600484" cy="3596205"/>
          </a:xfrm>
          <a:prstGeom prst="rect">
            <a:avLst/>
          </a:prstGeom>
        </p:spPr>
      </p:pic>
      <p:pic>
        <p:nvPicPr>
          <p:cNvPr id="7170" name="Picture 2" descr="The Testes and Epididymus - Structure - Vasculature - TeachMeAnatomy">
            <a:extLst>
              <a:ext uri="{FF2B5EF4-FFF2-40B4-BE49-F238E27FC236}">
                <a16:creationId xmlns:a16="http://schemas.microsoft.com/office/drawing/2014/main" id="{3E382255-6032-1043-AB65-C84E3FD92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57" y="2424587"/>
            <a:ext cx="4105569" cy="36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BD3D20B-1A8C-244C-97FF-A4184CC5FFA3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3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42 year old woman presents to her GP with vision loss. She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 later diagnosed with a pituitary tumour.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Which of the following hormones is produced by the anterior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Pituitary?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– prolactin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 – triiodothyronine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 – diiodothyronine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 – vasopressin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– Corticotropin releasing hormone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090E95A-BD56-3540-95BD-4CE6536B2B3D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5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2DFE-41DF-354C-8D55-8F46204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93267"/>
          </a:solidFill>
          <a:ln>
            <a:solidFill>
              <a:srgbClr val="29326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" name="Shape 97">
            <a:extLst>
              <a:ext uri="{FF2B5EF4-FFF2-40B4-BE49-F238E27FC236}">
                <a16:creationId xmlns:a16="http://schemas.microsoft.com/office/drawing/2014/main" id="{6D7A6F5B-6327-4844-BD16-4BB44595B27A}"/>
              </a:ext>
            </a:extLst>
          </p:cNvPr>
          <p:cNvSpPr txBox="1">
            <a:spLocks/>
          </p:cNvSpPr>
          <p:nvPr/>
        </p:nvSpPr>
        <p:spPr>
          <a:xfrm>
            <a:off x="838200" y="1881052"/>
            <a:ext cx="10515600" cy="4284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42 year old woman presents to her GP with vision loss. She 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 later diagnosed with a pituitary tumour.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Which of the following hormones is produced by the anterior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Pituitary?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</a:t>
            </a:r>
            <a:r>
              <a:rPr lang="en-GB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– prolactin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 – triiodothyronine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 – diiodothyronine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 – vasopressin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 – Corticotropin releasing hormone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EF94BD2-11B2-FF46-848B-5A218966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1" y="6173037"/>
            <a:ext cx="9335310" cy="550159"/>
          </a:xfrm>
        </p:spPr>
        <p:txBody>
          <a:bodyPr/>
          <a:lstStyle/>
          <a:p>
            <a:pPr algn="l"/>
            <a:r>
              <a:rPr lang="en-US" dirty="0"/>
              <a:t>The Peer Teaching and MedSoc are not liable for false or misleading information. This session was created by students, for students, as a revision resource, therefore any resemblance to university questions is purely coincidental. Content has not been reviewed by and is therefore unaffiliated with Sheffield Medical School.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5AEC9E-2D03-7E4A-83D5-1586C37CAC44}"/>
              </a:ext>
            </a:extLst>
          </p:cNvPr>
          <p:cNvSpPr/>
          <p:nvPr/>
        </p:nvSpPr>
        <p:spPr>
          <a:xfrm>
            <a:off x="137710" y="5650746"/>
            <a:ext cx="1089552" cy="1172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883BB-5BF1-1447-B232-0BAB32A5C5EE}"/>
              </a:ext>
            </a:extLst>
          </p:cNvPr>
          <p:cNvGrpSpPr/>
          <p:nvPr/>
        </p:nvGrpSpPr>
        <p:grpSpPr>
          <a:xfrm>
            <a:off x="0" y="5582490"/>
            <a:ext cx="12070081" cy="1297375"/>
            <a:chOff x="0" y="5582490"/>
            <a:chExt cx="12070081" cy="1297375"/>
          </a:xfrm>
        </p:grpSpPr>
        <p:pic>
          <p:nvPicPr>
            <p:cNvPr id="7" name="Picture 4" descr="SHEFFIELD PEER TEACHING SOCIETY">
              <a:extLst>
                <a:ext uri="{FF2B5EF4-FFF2-40B4-BE49-F238E27FC236}">
                  <a16:creationId xmlns:a16="http://schemas.microsoft.com/office/drawing/2014/main" id="{6DC64038-20AB-7745-90E6-5F69034F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91" b="95814" l="1386" r="96767">
                          <a14:foregroundMark x1="76443" y1="31163" x2="61432" y2="20000"/>
                          <a14:foregroundMark x1="61432" y1="20000" x2="38799" y2="17442"/>
                          <a14:foregroundMark x1="38799" y1="17442" x2="26328" y2="23488"/>
                          <a14:foregroundMark x1="26328" y1="23488" x2="21478" y2="33953"/>
                          <a14:foregroundMark x1="21478" y1="33953" x2="24711" y2="56512"/>
                          <a14:foregroundMark x1="24711" y1="56512" x2="34642" y2="73721"/>
                          <a14:foregroundMark x1="34642" y1="73721" x2="41570" y2="80000"/>
                          <a14:foregroundMark x1="41570" y1="80000" x2="49885" y2="82558"/>
                          <a14:foregroundMark x1="49885" y1="82558" x2="59584" y2="81860"/>
                          <a14:foregroundMark x1="59584" y1="81860" x2="69515" y2="74884"/>
                          <a14:foregroundMark x1="69515" y1="74884" x2="83603" y2="41628"/>
                          <a14:foregroundMark x1="42725" y1="21860" x2="67898" y2="29070"/>
                          <a14:foregroundMark x1="67898" y1="29070" x2="42263" y2="18140"/>
                          <a14:foregroundMark x1="42263" y1="18140" x2="33256" y2="16512"/>
                          <a14:foregroundMark x1="33256" y1="16512" x2="49885" y2="15814"/>
                          <a14:foregroundMark x1="49885" y1="15814" x2="59815" y2="17209"/>
                          <a14:foregroundMark x1="59815" y1="17209" x2="42725" y2="15349"/>
                          <a14:foregroundMark x1="42725" y1="15349" x2="66513" y2="19535"/>
                          <a14:foregroundMark x1="66513" y1="19535" x2="78060" y2="31395"/>
                          <a14:foregroundMark x1="78060" y1="31395" x2="70901" y2="20233"/>
                          <a14:foregroundMark x1="70901" y1="20233" x2="77829" y2="31860"/>
                          <a14:foregroundMark x1="77829" y1="31860" x2="71132" y2="22093"/>
                          <a14:foregroundMark x1="71132" y1="22093" x2="76212" y2="30698"/>
                          <a14:foregroundMark x1="76212" y1="30698" x2="76212" y2="31163"/>
                          <a14:foregroundMark x1="24942" y1="23256" x2="18476" y2="29302"/>
                          <a14:foregroundMark x1="18476" y1="29302" x2="25866" y2="22326"/>
                          <a14:foregroundMark x1="25866" y1="22326" x2="17090" y2="32326"/>
                          <a14:foregroundMark x1="34411" y1="16977" x2="22864" y2="18837"/>
                          <a14:foregroundMark x1="22864" y1="18837" x2="16397" y2="24884"/>
                          <a14:foregroundMark x1="16397" y1="24884" x2="12933" y2="33023"/>
                          <a14:foregroundMark x1="12933" y1="33023" x2="13857" y2="53721"/>
                          <a14:foregroundMark x1="13857" y1="53721" x2="23788" y2="75814"/>
                          <a14:foregroundMark x1="23788" y1="75814" x2="34642" y2="84419"/>
                          <a14:foregroundMark x1="34642" y1="84419" x2="46651" y2="87209"/>
                          <a14:foregroundMark x1="46651" y1="87209" x2="57506" y2="83256"/>
                          <a14:foregroundMark x1="57506" y1="83256" x2="73210" y2="66512"/>
                          <a14:foregroundMark x1="73210" y1="66512" x2="80139" y2="46047"/>
                          <a14:foregroundMark x1="80139" y1="46047" x2="80370" y2="30930"/>
                          <a14:foregroundMark x1="80370" y1="30930" x2="75520" y2="19302"/>
                          <a14:foregroundMark x1="75520" y1="19302" x2="64896" y2="13023"/>
                          <a14:foregroundMark x1="64896" y1="13023" x2="56981" y2="10781"/>
                          <a14:foregroundMark x1="40046" y1="11177" x2="35104" y2="12326"/>
                          <a14:foregroundMark x1="35104" y1="12326" x2="17783" y2="29070"/>
                          <a14:foregroundMark x1="17783" y1="29070" x2="15473" y2="56512"/>
                          <a14:foregroundMark x1="15473" y1="56512" x2="17321" y2="67442"/>
                          <a14:foregroundMark x1="17321" y1="67442" x2="22402" y2="76047"/>
                          <a14:foregroundMark x1="22402" y1="76047" x2="30716" y2="82093"/>
                          <a14:foregroundMark x1="30716" y1="82093" x2="43418" y2="85116"/>
                          <a14:foregroundMark x1="43418" y1="85116" x2="54273" y2="84884"/>
                          <a14:foregroundMark x1="54273" y1="84884" x2="76443" y2="74186"/>
                          <a14:foregroundMark x1="76443" y1="74186" x2="82679" y2="66512"/>
                          <a14:foregroundMark x1="82679" y1="66512" x2="86605" y2="56744"/>
                          <a14:foregroundMark x1="86605" y1="56744" x2="87298" y2="39767"/>
                          <a14:foregroundMark x1="87298" y1="39767" x2="80831" y2="20233"/>
                          <a14:foregroundMark x1="94919" y1="52558" x2="94919" y2="52558"/>
                          <a14:foregroundMark x1="9469" y1="64419" x2="9469" y2="64419"/>
                          <a14:foregroundMark x1="45958" y1="92791" x2="45958" y2="92791"/>
                          <a14:foregroundMark x1="6928" y1="50698" x2="6928" y2="50698"/>
                          <a14:foregroundMark x1="49192" y1="3023" x2="49192" y2="3023"/>
                          <a14:foregroundMark x1="40647" y1="91163" x2="56813" y2="90698"/>
                          <a14:foregroundMark x1="56813" y1="90698" x2="69284" y2="81395"/>
                          <a14:foregroundMark x1="26328" y1="26512" x2="37182" y2="25349"/>
                          <a14:foregroundMark x1="37182" y1="25349" x2="27021" y2="28372"/>
                          <a14:foregroundMark x1="27021" y1="28372" x2="41801" y2="16279"/>
                          <a14:foregroundMark x1="41801" y1="16279" x2="35335" y2="24186"/>
                          <a14:foregroundMark x1="35335" y1="24186" x2="30947" y2="26744"/>
                          <a14:foregroundMark x1="1386" y1="50698" x2="1386" y2="50698"/>
                          <a14:foregroundMark x1="96767" y1="50000" x2="96767" y2="50000"/>
                          <a14:backgroundMark x1="693" y1="49302" x2="693" y2="49302"/>
                          <a14:backgroundMark x1="13626" y1="16279" x2="5312" y2="27442"/>
                          <a14:backgroundMark x1="33487" y1="96744" x2="49423" y2="97209"/>
                          <a14:backgroundMark x1="49423" y1="97209" x2="77598" y2="92558"/>
                          <a14:backgroundMark x1="4850" y1="72558" x2="3464" y2="28605"/>
                          <a14:backgroundMark x1="3464" y1="68837" x2="25404" y2="90465"/>
                          <a14:backgroundMark x1="25404" y1="90465" x2="36721" y2="95349"/>
                          <a14:backgroundMark x1="66513" y1="95349" x2="89376" y2="75116"/>
                          <a14:backgroundMark x1="89376" y1="75116" x2="97460" y2="59767"/>
                          <a14:backgroundMark x1="97460" y1="59767" x2="96998" y2="42093"/>
                          <a14:backgroundMark x1="96998" y1="42093" x2="87529" y2="15581"/>
                          <a14:backgroundMark x1="7852" y1="22791" x2="36028" y2="8140"/>
                          <a14:backgroundMark x1="36028" y1="8140" x2="53118" y2="7209"/>
                          <a14:backgroundMark x1="53118" y1="7209" x2="69053" y2="7907"/>
                          <a14:backgroundMark x1="69053" y1="7907" x2="84296" y2="16047"/>
                          <a14:backgroundMark x1="84296" y1="16047" x2="92610" y2="26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82490"/>
              <a:ext cx="1306426" cy="129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heffield Medical Society">
              <a:extLst>
                <a:ext uri="{FF2B5EF4-FFF2-40B4-BE49-F238E27FC236}">
                  <a16:creationId xmlns:a16="http://schemas.microsoft.com/office/drawing/2014/main" id="{2A88FC12-9D37-0F4C-B762-BDC5ABC50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63655" y="6054562"/>
              <a:ext cx="1306426" cy="76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F11E7139-9C4B-1C49-ABBD-59F421554AA2}"/>
              </a:ext>
            </a:extLst>
          </p:cNvPr>
          <p:cNvSpPr/>
          <p:nvPr/>
        </p:nvSpPr>
        <p:spPr>
          <a:xfrm>
            <a:off x="10141528" y="734291"/>
            <a:ext cx="622128" cy="6234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1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31211</TotalTime>
  <Words>5786</Words>
  <Application>Microsoft Office PowerPoint</Application>
  <PresentationFormat>Widescreen</PresentationFormat>
  <Paragraphs>456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UROGENTIAL SBA</vt:lpstr>
      <vt:lpstr>Aims and Objectives</vt:lpstr>
      <vt:lpstr>Question 1</vt:lpstr>
      <vt:lpstr>Question 1</vt:lpstr>
      <vt:lpstr>Question 1</vt:lpstr>
      <vt:lpstr>Question 1</vt:lpstr>
      <vt:lpstr>Question 2</vt:lpstr>
      <vt:lpstr>Question 2</vt:lpstr>
      <vt:lpstr>Question 2</vt:lpstr>
      <vt:lpstr>Question 2</vt:lpstr>
      <vt:lpstr>Question 3</vt:lpstr>
      <vt:lpstr>Question 3</vt:lpstr>
      <vt:lpstr>Question 3</vt:lpstr>
      <vt:lpstr>PowerPoint Presentation</vt:lpstr>
      <vt:lpstr>PowerPoint Presentation</vt:lpstr>
      <vt:lpstr>Question 4</vt:lpstr>
      <vt:lpstr>Question 4</vt:lpstr>
      <vt:lpstr>Question 4</vt:lpstr>
      <vt:lpstr>Question 5</vt:lpstr>
      <vt:lpstr>Question 5</vt:lpstr>
      <vt:lpstr>Question 5</vt:lpstr>
      <vt:lpstr>Question 6</vt:lpstr>
      <vt:lpstr>Question 6</vt:lpstr>
      <vt:lpstr>Question 6</vt:lpstr>
      <vt:lpstr>Question 7</vt:lpstr>
      <vt:lpstr>Question 7</vt:lpstr>
      <vt:lpstr>Question 7</vt:lpstr>
      <vt:lpstr>Question 8</vt:lpstr>
      <vt:lpstr>Question 8</vt:lpstr>
      <vt:lpstr>Question 8</vt:lpstr>
      <vt:lpstr>Question 9</vt:lpstr>
      <vt:lpstr>Question 9</vt:lpstr>
      <vt:lpstr>Question 9</vt:lpstr>
      <vt:lpstr>Question 10</vt:lpstr>
      <vt:lpstr>Question 10</vt:lpstr>
      <vt:lpstr>Question 11</vt:lpstr>
      <vt:lpstr>Question 11</vt:lpstr>
      <vt:lpstr>Question 11</vt:lpstr>
      <vt:lpstr>Question 12</vt:lpstr>
      <vt:lpstr>Question 12</vt:lpstr>
      <vt:lpstr>Question 12</vt:lpstr>
      <vt:lpstr>Question 12</vt:lpstr>
      <vt:lpstr>Question 13</vt:lpstr>
      <vt:lpstr>Question 13</vt:lpstr>
      <vt:lpstr>Question 13</vt:lpstr>
      <vt:lpstr>Question 14</vt:lpstr>
      <vt:lpstr>Question 14</vt:lpstr>
      <vt:lpstr>Question 15</vt:lpstr>
      <vt:lpstr>Question 15</vt:lpstr>
      <vt:lpstr>Question 16</vt:lpstr>
      <vt:lpstr>Question 16</vt:lpstr>
      <vt:lpstr>Conclusion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Richards</dc:creator>
  <cp:lastModifiedBy>Raneem Alhalabi</cp:lastModifiedBy>
  <cp:revision>6</cp:revision>
  <dcterms:created xsi:type="dcterms:W3CDTF">2022-09-14T19:42:53Z</dcterms:created>
  <dcterms:modified xsi:type="dcterms:W3CDTF">2022-10-18T08:10:48Z</dcterms:modified>
</cp:coreProperties>
</file>