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Lst>
  <p:sldSz cy="6858000" cx="12192000"/>
  <p:notesSz cx="6858000" cy="9144000"/>
  <p:embeddedFontLst>
    <p:embeddedFont>
      <p:font typeface="Roboto"/>
      <p:regular r:id="rId69"/>
      <p:bold r:id="rId70"/>
      <p:italic r:id="rId71"/>
      <p:boldItalic r:id="rId72"/>
    </p:embeddedFont>
    <p:embeddedFont>
      <p:font typeface="Radley"/>
      <p:regular r:id="rId73"/>
      <p: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Radley-regular.fntdata"/><Relationship Id="rId72" Type="http://schemas.openxmlformats.org/officeDocument/2006/relationships/font" Target="fonts/Roboto-boldItalic.fntdata"/><Relationship Id="rId31" Type="http://schemas.openxmlformats.org/officeDocument/2006/relationships/slide" Target="slides/slide27.xml"/><Relationship Id="rId30" Type="http://schemas.openxmlformats.org/officeDocument/2006/relationships/slide" Target="slides/slide26.xml"/><Relationship Id="rId74" Type="http://schemas.openxmlformats.org/officeDocument/2006/relationships/font" Target="fonts/Radley-italic.fntdata"/><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Roboto-italic.fntdata"/><Relationship Id="rId70" Type="http://schemas.openxmlformats.org/officeDocument/2006/relationships/font" Target="fonts/Roboto-bold.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Roboto-regular.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2" y="0"/>
            <a:ext cx="2971799"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799"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ks.nice.org.uk/topics/luts-in-men/diagnosis/assessment/#urinary-frequency-volume-chart"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e41236a99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76" name="Google Shape;176;g2be41236a99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be41236a99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87" name="Google Shape;187;g2be41236a99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be41236a99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6" name="Google Shape;196;g2be41236a99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be41236a99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07" name="Google Shape;207;g2be41236a99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be71dfb09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16" name="Google Shape;216;g2be71dfb09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be71dfb09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25" name="Google Shape;225;g2be71dfb09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be71dfb09d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34" name="Google Shape;234;g2be71dfb09d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becd2e1ca7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43" name="Google Shape;243;g2becd2e1ca7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be71dfb09d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52" name="Google Shape;252;g2be71dfb09d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be71dfb09d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1" name="Google Shape;261;g2be71dfb09d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3: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95" name="Google Shape;95;p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be71dfb09d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70" name="Google Shape;270;g2be71dfb09d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be71dfb09d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79" name="Google Shape;279;g2be71dfb09d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be71dfb09d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88" name="Google Shape;288;g2be71dfb09d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be71dfb09d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97" name="Google Shape;297;g2be71dfb09d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be71dfb09d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06" name="Google Shape;306;g2be71dfb09d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be71dfb09d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15" name="Google Shape;315;g2be71dfb09d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becd2e1ca7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24" name="Google Shape;324;g2becd2e1ca7_0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bfeded23f1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33" name="Google Shape;333;g2bfeded23f1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bfeded23f1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42" name="Google Shape;342;g2bfeded23f1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bfeded23f1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1" name="Google Shape;351;g2bfeded23f1_0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5" name="Google Shape;10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bfeded23f1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4325" lvl="0" marL="457200" rtl="0" algn="l">
              <a:lnSpc>
                <a:spcPct val="115000"/>
              </a:lnSpc>
              <a:spcBef>
                <a:spcPts val="300"/>
              </a:spcBef>
              <a:spcAft>
                <a:spcPts val="0"/>
              </a:spcAft>
              <a:buClr>
                <a:srgbClr val="0E0E0E"/>
              </a:buClr>
              <a:buSzPts val="1350"/>
              <a:buFont typeface="Roboto"/>
              <a:buChar char="●"/>
            </a:pPr>
            <a:r>
              <a:rPr lang="en-US" sz="1350">
                <a:solidFill>
                  <a:srgbClr val="0E0E0E"/>
                </a:solidFill>
                <a:highlight>
                  <a:srgbClr val="FBFAF8"/>
                </a:highlight>
                <a:latin typeface="Roboto"/>
                <a:ea typeface="Roboto"/>
                <a:cs typeface="Roboto"/>
                <a:sym typeface="Roboto"/>
              </a:rPr>
              <a:t>Examine the abdomen for signs of a distended bladder, such as abdominal distention and suprapubic dullness on percussion.</a:t>
            </a:r>
            <a:endParaRPr sz="1350">
              <a:solidFill>
                <a:srgbClr val="0E0E0E"/>
              </a:solidFill>
              <a:highlight>
                <a:srgbClr val="FBFAF8"/>
              </a:highlight>
              <a:latin typeface="Roboto"/>
              <a:ea typeface="Roboto"/>
              <a:cs typeface="Roboto"/>
              <a:sym typeface="Roboto"/>
            </a:endParaRPr>
          </a:p>
          <a:p>
            <a:pPr indent="-314325" lvl="0" marL="457200" rtl="0" algn="l">
              <a:lnSpc>
                <a:spcPct val="115000"/>
              </a:lnSpc>
              <a:spcBef>
                <a:spcPts val="0"/>
              </a:spcBef>
              <a:spcAft>
                <a:spcPts val="0"/>
              </a:spcAft>
              <a:buClr>
                <a:srgbClr val="0E0E0E"/>
              </a:buClr>
              <a:buSzPts val="1350"/>
              <a:buFont typeface="Roboto"/>
              <a:buChar char="●"/>
            </a:pPr>
            <a:r>
              <a:rPr lang="en-US" sz="1350">
                <a:solidFill>
                  <a:srgbClr val="0E0E0E"/>
                </a:solidFill>
                <a:highlight>
                  <a:srgbClr val="FBFAF8"/>
                </a:highlight>
                <a:latin typeface="Roboto"/>
                <a:ea typeface="Roboto"/>
                <a:cs typeface="Roboto"/>
                <a:sym typeface="Roboto"/>
              </a:rPr>
              <a:t>Check the external genitalia to identify conditions that may cause or contribute to LUTS, for example phimosis, meatal stenosis, or penile cancer.</a:t>
            </a:r>
            <a:endParaRPr sz="1350">
              <a:solidFill>
                <a:srgbClr val="0E0E0E"/>
              </a:solidFill>
              <a:highlight>
                <a:srgbClr val="FBFAF8"/>
              </a:highlight>
              <a:latin typeface="Roboto"/>
              <a:ea typeface="Roboto"/>
              <a:cs typeface="Roboto"/>
              <a:sym typeface="Roboto"/>
            </a:endParaRPr>
          </a:p>
          <a:p>
            <a:pPr indent="-314325" lvl="0" marL="457200" rtl="0" algn="l">
              <a:lnSpc>
                <a:spcPct val="115000"/>
              </a:lnSpc>
              <a:spcBef>
                <a:spcPts val="0"/>
              </a:spcBef>
              <a:spcAft>
                <a:spcPts val="0"/>
              </a:spcAft>
              <a:buClr>
                <a:srgbClr val="0E0E0E"/>
              </a:buClr>
              <a:buSzPts val="1350"/>
              <a:buFont typeface="Roboto"/>
              <a:buChar char="●"/>
            </a:pPr>
            <a:r>
              <a:rPr lang="en-US" sz="1350">
                <a:solidFill>
                  <a:srgbClr val="0E0E0E"/>
                </a:solidFill>
                <a:highlight>
                  <a:srgbClr val="FBFAF8"/>
                </a:highlight>
                <a:latin typeface="Roboto"/>
                <a:ea typeface="Roboto"/>
                <a:cs typeface="Roboto"/>
                <a:sym typeface="Roboto"/>
              </a:rPr>
              <a:t>Perform a digital rectal examination to assess the prostate for size, consistency, nodules, and tenderness.</a:t>
            </a:r>
            <a:endParaRPr sz="1350">
              <a:solidFill>
                <a:srgbClr val="0E0E0E"/>
              </a:solidFill>
              <a:highlight>
                <a:srgbClr val="FBFAF8"/>
              </a:highlight>
              <a:latin typeface="Roboto"/>
              <a:ea typeface="Roboto"/>
              <a:cs typeface="Roboto"/>
              <a:sym typeface="Roboto"/>
            </a:endParaRPr>
          </a:p>
          <a:p>
            <a:pPr indent="-314325" lvl="0" marL="457200" rtl="0" algn="l">
              <a:lnSpc>
                <a:spcPct val="115000"/>
              </a:lnSpc>
              <a:spcBef>
                <a:spcPts val="0"/>
              </a:spcBef>
              <a:spcAft>
                <a:spcPts val="0"/>
              </a:spcAft>
              <a:buClr>
                <a:srgbClr val="0E0E0E"/>
              </a:buClr>
              <a:buSzPts val="1350"/>
              <a:buFont typeface="Roboto"/>
              <a:buChar char="●"/>
            </a:pPr>
            <a:r>
              <a:rPr lang="en-US" sz="1350">
                <a:solidFill>
                  <a:srgbClr val="0E0E0E"/>
                </a:solidFill>
                <a:highlight>
                  <a:srgbClr val="FBFAF8"/>
                </a:highlight>
                <a:latin typeface="Roboto"/>
                <a:ea typeface="Roboto"/>
                <a:cs typeface="Roboto"/>
                <a:sym typeface="Roboto"/>
              </a:rPr>
              <a:t>Examine the perineum and/or lower limbs to evaluate motor and sensory function.</a:t>
            </a:r>
            <a:endParaRPr sz="1350">
              <a:solidFill>
                <a:srgbClr val="0E0E0E"/>
              </a:solidFill>
              <a:highlight>
                <a:srgbClr val="FBFAF8"/>
              </a:highlight>
              <a:latin typeface="Roboto"/>
              <a:ea typeface="Roboto"/>
              <a:cs typeface="Roboto"/>
              <a:sym typeface="Roboto"/>
            </a:endParaRPr>
          </a:p>
          <a:p>
            <a:pPr indent="-314325" lvl="0" marL="457200" rtl="0" algn="l">
              <a:lnSpc>
                <a:spcPct val="115000"/>
              </a:lnSpc>
              <a:spcBef>
                <a:spcPts val="0"/>
              </a:spcBef>
              <a:spcAft>
                <a:spcPts val="0"/>
              </a:spcAft>
              <a:buClr>
                <a:srgbClr val="0E0E0E"/>
              </a:buClr>
              <a:buSzPts val="1350"/>
              <a:buFont typeface="Roboto"/>
              <a:buChar char="●"/>
            </a:pPr>
            <a:r>
              <a:rPr lang="en-US" sz="1350">
                <a:solidFill>
                  <a:srgbClr val="0E0E0E"/>
                </a:solidFill>
                <a:highlight>
                  <a:srgbClr val="FBFAF8"/>
                </a:highlight>
                <a:latin typeface="Roboto"/>
                <a:ea typeface="Roboto"/>
                <a:cs typeface="Roboto"/>
                <a:sym typeface="Roboto"/>
              </a:rPr>
              <a:t>Ask men with bothersome LUTS to complete a </a:t>
            </a:r>
            <a:r>
              <a:rPr lang="en-US" sz="1350" u="sng">
                <a:solidFill>
                  <a:srgbClr val="005EA5"/>
                </a:solidFill>
                <a:highlight>
                  <a:srgbClr val="FBFAF8"/>
                </a:highlight>
                <a:latin typeface="Roboto"/>
                <a:ea typeface="Roboto"/>
                <a:cs typeface="Roboto"/>
                <a:sym typeface="Roboto"/>
                <a:hlinkClick r:id="rId2">
                  <a:extLst>
                    <a:ext uri="{A12FA001-AC4F-418D-AE19-62706E023703}">
                      <ahyp:hlinkClr val="tx"/>
                    </a:ext>
                  </a:extLst>
                </a:hlinkClick>
              </a:rPr>
              <a:t>urinary frequency-volume chart</a:t>
            </a:r>
            <a:r>
              <a:rPr lang="en-US" sz="1350">
                <a:solidFill>
                  <a:srgbClr val="0E0E0E"/>
                </a:solidFill>
                <a:highlight>
                  <a:srgbClr val="FBFAF8"/>
                </a:highlight>
                <a:latin typeface="Roboto"/>
                <a:ea typeface="Roboto"/>
                <a:cs typeface="Roboto"/>
                <a:sym typeface="Roboto"/>
              </a:rPr>
              <a:t> for at least 3 days, to distinguish between urinary frequency, polyuria, nocturia, and nocturnal polyuria.</a:t>
            </a:r>
            <a:endParaRPr sz="1350">
              <a:solidFill>
                <a:srgbClr val="0E0E0E"/>
              </a:solidFill>
              <a:highlight>
                <a:srgbClr val="FBFAF8"/>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60" name="Google Shape;360;g2bfeded23f1_0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bfeded23f1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69" name="Google Shape;369;g2bfeded23f1_0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bfeded23f1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78" name="Google Shape;378;g2bfeded23f1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bfeded23f1_0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88" name="Google Shape;388;g2bfeded23f1_0_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8ee7f91b9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97" name="Google Shape;397;g28ee7f91b9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be71dfb09d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07" name="Google Shape;407;g2be71dfb09d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be71dfb09d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17" name="Google Shape;417;g2be71dfb09d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becd2e1ca7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27" name="Google Shape;427;g2becd2e1ca7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be71dfb09d_0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37" name="Google Shape;437;g2be71dfb09d_0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be71dfb09d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47" name="Google Shape;447;g2be71dfb09d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be41236a9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4" name="Google Shape;114;g2be41236a9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be71dfb09d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57" name="Google Shape;457;g2be71dfb09d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be71dfb09d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67" name="Google Shape;467;g2be71dfb09d_0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bfeded23f1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77" name="Google Shape;477;g2bfeded23f1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becd2e1ca7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87" name="Google Shape;487;g2becd2e1ca7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bfeded23f1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99" name="Google Shape;499;g2bfeded23f1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bfeded23f1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11" name="Google Shape;511;g2bfeded23f1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bfeded23f1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23" name="Google Shape;523;g2bfeded23f1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bfeded23f1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35" name="Google Shape;535;g2bfeded23f1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bfeded23f1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47" name="Google Shape;547;g2bfeded23f1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bfeded23f1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59" name="Google Shape;559;g2bfeded23f1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be41236a99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23" name="Google Shape;123;g2be41236a99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bfeded23f1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69" name="Google Shape;569;g2bfeded23f1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becd2e1ca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81" name="Google Shape;581;g2becd2e1ca7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becd2e1ca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91" name="Google Shape;591;g2becd2e1ca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becd2e1ca7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01" name="Google Shape;601;g2becd2e1ca7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becd2e1ca7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11" name="Google Shape;611;g2becd2e1ca7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becd2e1ca7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21" name="Google Shape;621;g2becd2e1ca7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becd2e1ca7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31" name="Google Shape;631;g2becd2e1ca7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becd2e1ca7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41" name="Google Shape;641;g2becd2e1ca7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2becd2e1ca7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51" name="Google Shape;651;g2becd2e1ca7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becd2e1ca7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61" name="Google Shape;661;g2becd2e1ca7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be41236a99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32" name="Google Shape;132;g2be41236a99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bfeded23f1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71" name="Google Shape;671;g2bfeded23f1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81" name="Google Shape;68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be71dfb09d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90" name="Google Shape;690;g2be71dfb09d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99" name="Google Shape;6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708" name="Google Shape;70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be41236a99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44" name="Google Shape;144;g2be41236a99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e41236a99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53" name="Google Shape;153;g2be41236a99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be41236a99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67" name="Google Shape;167;g2be41236a99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jp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jp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jp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jp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jp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jp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jp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hyperlink" Target="https://teachmesurgery.com/urology/genital-tract/testicular-torsion/" TargetMode="External"/><Relationship Id="rId4" Type="http://schemas.openxmlformats.org/officeDocument/2006/relationships/hyperlink" Target="https://www.nhs.uk/conditions/bladder-cancer/" TargetMode="External"/><Relationship Id="rId5" Type="http://schemas.openxmlformats.org/officeDocument/2006/relationships/hyperlink" Target="https://cks.nice.org.uk/topics/urological-cancers-recognition-referral/" TargetMode="External"/><Relationship Id="rId6" Type="http://schemas.openxmlformats.org/officeDocument/2006/relationships/hyperlink" Target="https://www.osmosis.org/answers/Prehns-sign#" TargetMode="External"/><Relationship Id="rId7" Type="http://schemas.openxmlformats.org/officeDocument/2006/relationships/hyperlink" Target="https://cks.nice.org.uk/topics/incontinence-urinary-in-women/" TargetMode="External"/><Relationship Id="rId8" Type="http://schemas.openxmlformats.org/officeDocument/2006/relationships/image" Target="../media/image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3.jp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nvSpPr>
        <p:spPr>
          <a:xfrm>
            <a:off x="5401733" y="5046132"/>
            <a:ext cx="1744133" cy="62939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600" u="none" cap="none" strike="noStrike">
              <a:solidFill>
                <a:schemeClr val="dk1"/>
              </a:solidFill>
              <a:latin typeface="Radley"/>
              <a:ea typeface="Radley"/>
              <a:cs typeface="Radley"/>
              <a:sym typeface="Radley"/>
            </a:endParaRPr>
          </a:p>
        </p:txBody>
      </p:sp>
      <p:sp>
        <p:nvSpPr>
          <p:cNvPr id="89" name="Google Shape;89;p13"/>
          <p:cNvSpPr txBox="1"/>
          <p:nvPr/>
        </p:nvSpPr>
        <p:spPr>
          <a:xfrm>
            <a:off x="5061475" y="5930880"/>
            <a:ext cx="27345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293267"/>
                </a:solidFill>
                <a:latin typeface="Calibri"/>
                <a:ea typeface="Calibri"/>
                <a:cs typeface="Calibri"/>
                <a:sym typeface="Calibri"/>
              </a:rPr>
              <a:t>202</a:t>
            </a:r>
            <a:r>
              <a:rPr b="1" lang="en-US" sz="3600">
                <a:solidFill>
                  <a:srgbClr val="293267"/>
                </a:solidFill>
                <a:latin typeface="Calibri"/>
                <a:ea typeface="Calibri"/>
                <a:cs typeface="Calibri"/>
                <a:sym typeface="Calibri"/>
              </a:rPr>
              <a:t>3</a:t>
            </a:r>
            <a:r>
              <a:rPr b="1" i="0" lang="en-US" sz="3600" u="none" cap="none" strike="noStrike">
                <a:solidFill>
                  <a:srgbClr val="293267"/>
                </a:solidFill>
                <a:latin typeface="Calibri"/>
                <a:ea typeface="Calibri"/>
                <a:cs typeface="Calibri"/>
                <a:sym typeface="Calibri"/>
              </a:rPr>
              <a:t>/202</a:t>
            </a:r>
            <a:r>
              <a:rPr b="1" lang="en-US" sz="3600">
                <a:solidFill>
                  <a:srgbClr val="293267"/>
                </a:solidFill>
                <a:latin typeface="Calibri"/>
                <a:ea typeface="Calibri"/>
                <a:cs typeface="Calibri"/>
                <a:sym typeface="Calibri"/>
              </a:rPr>
              <a:t>4</a:t>
            </a:r>
            <a:endParaRPr b="1" i="0" sz="3200" u="none" cap="none" strike="noStrike">
              <a:solidFill>
                <a:srgbClr val="293267"/>
              </a:solidFill>
              <a:latin typeface="Calibri"/>
              <a:ea typeface="Calibri"/>
              <a:cs typeface="Calibri"/>
              <a:sym typeface="Calibri"/>
            </a:endParaRPr>
          </a:p>
        </p:txBody>
      </p:sp>
      <p:pic>
        <p:nvPicPr>
          <p:cNvPr id="90" name="Google Shape;90;p13"/>
          <p:cNvPicPr preferRelativeResize="0"/>
          <p:nvPr/>
        </p:nvPicPr>
        <p:blipFill rotWithShape="1">
          <a:blip r:embed="rId3">
            <a:alphaModFix/>
          </a:blip>
          <a:srcRect b="0" l="0" r="0" t="0"/>
          <a:stretch/>
        </p:blipFill>
        <p:spPr>
          <a:xfrm>
            <a:off x="3999633" y="450064"/>
            <a:ext cx="4192731" cy="4192731"/>
          </a:xfrm>
          <a:prstGeom prst="rect">
            <a:avLst/>
          </a:prstGeom>
          <a:noFill/>
          <a:ln>
            <a:noFill/>
          </a:ln>
        </p:spPr>
      </p:pic>
      <p:pic>
        <p:nvPicPr>
          <p:cNvPr descr="A picture containing text&#10;&#10;Description automatically generated" id="91" name="Google Shape;91;p13"/>
          <p:cNvPicPr preferRelativeResize="0"/>
          <p:nvPr/>
        </p:nvPicPr>
        <p:blipFill rotWithShape="1">
          <a:blip r:embed="rId4">
            <a:alphaModFix/>
          </a:blip>
          <a:srcRect b="11473" l="0" r="0" t="0"/>
          <a:stretch/>
        </p:blipFill>
        <p:spPr>
          <a:xfrm>
            <a:off x="2358025" y="-587025"/>
            <a:ext cx="7475949" cy="6618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600">
                <a:latin typeface="Arial"/>
                <a:ea typeface="Arial"/>
                <a:cs typeface="Arial"/>
                <a:sym typeface="Arial"/>
              </a:rPr>
              <a:t>Javid is a 44 year old doctor, who takes himself down to A&amp;E with severe pain in his left side radiating down towards his groin, that has come on in waves. He also has some blood in his urine. He admits that sometimes he can go a full 12 hour shift on AMU without more than a few sips of water. When you ask what he thinks the problem is, he suggests renal stones. </a:t>
            </a:r>
            <a:endParaRPr sz="1600">
              <a:latin typeface="Arial"/>
              <a:ea typeface="Arial"/>
              <a:cs typeface="Arial"/>
              <a:sym typeface="Arial"/>
            </a:endParaRPr>
          </a:p>
          <a:p>
            <a:pPr indent="0" lvl="0" marL="0" rtl="0" algn="l">
              <a:lnSpc>
                <a:spcPct val="115000"/>
              </a:lnSpc>
              <a:spcBef>
                <a:spcPts val="0"/>
              </a:spcBef>
              <a:spcAft>
                <a:spcPts val="0"/>
              </a:spcAft>
              <a:buNone/>
            </a:pPr>
            <a:r>
              <a:t/>
            </a:r>
            <a:endParaRPr sz="1100">
              <a:solidFill>
                <a:srgbClr val="FF0000"/>
              </a:solidFill>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Name 2 other differentials for haematuria?</a:t>
            </a:r>
            <a:r>
              <a:rPr lang="en-US" sz="2000">
                <a:latin typeface="Arial"/>
                <a:ea typeface="Arial"/>
                <a:cs typeface="Arial"/>
                <a:sym typeface="Arial"/>
              </a:rPr>
              <a:t> [2 marks] </a:t>
            </a:r>
            <a:endParaRPr sz="2000">
              <a:solidFill>
                <a:srgbClr val="FF0000"/>
              </a:solidFill>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Bladder cancer / renal cancer / prostate cancer</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BPH</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UTI / pyelonephritis / Schistosomiasis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Trauma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Radiation cystitis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Glomerulonephritis / nephritic syndrome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Instrumentation / iatrogenic / catheterisation / cystoscopy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179" name="Google Shape;179;p22"/>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80" name="Google Shape;180;p22"/>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1" name="Google Shape;181;p22"/>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1: Renal Stones</a:t>
            </a:r>
            <a:endParaRPr b="0" i="0" sz="1800" u="none" cap="none" strike="noStrike">
              <a:solidFill>
                <a:schemeClr val="dk1"/>
              </a:solidFill>
              <a:latin typeface="Calibri"/>
              <a:ea typeface="Calibri"/>
              <a:cs typeface="Calibri"/>
              <a:sym typeface="Calibri"/>
            </a:endParaRPr>
          </a:p>
        </p:txBody>
      </p:sp>
      <p:pic>
        <p:nvPicPr>
          <p:cNvPr id="182" name="Google Shape;182;p22"/>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pic>
        <p:nvPicPr>
          <p:cNvPr id="183" name="Google Shape;183;p22"/>
          <p:cNvPicPr preferRelativeResize="0"/>
          <p:nvPr/>
        </p:nvPicPr>
        <p:blipFill>
          <a:blip r:embed="rId4">
            <a:alphaModFix/>
          </a:blip>
          <a:stretch>
            <a:fillRect/>
          </a:stretch>
        </p:blipFill>
        <p:spPr>
          <a:xfrm>
            <a:off x="8681925" y="2567625"/>
            <a:ext cx="3192075" cy="4040376"/>
          </a:xfrm>
          <a:prstGeom prst="rect">
            <a:avLst/>
          </a:prstGeom>
          <a:noFill/>
          <a:ln>
            <a:noFill/>
          </a:ln>
        </p:spPr>
      </p:pic>
      <p:sp>
        <p:nvSpPr>
          <p:cNvPr id="184" name="Google Shape;184;p22"/>
          <p:cNvSpPr txBox="1"/>
          <p:nvPr/>
        </p:nvSpPr>
        <p:spPr>
          <a:xfrm>
            <a:off x="8605725" y="6531800"/>
            <a:ext cx="3192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https://mindthebleep.com/haematuria/</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Javid is a 44 year old doctor, who takes himself down to A&amp;E with severe pain in his left side radiating down towards his groin, that has come on in waves. He also has some blood in his urine. He admits that sometimes he can go a full 12 hour shift on AMU without more than a few sips of water. When you ask what he thinks the problem is, he suggests renal stones.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solidFill>
                <a:srgbClr val="FF0000"/>
              </a:solidFill>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What is the gold standard imaging for diagnosis of renal stones? </a:t>
            </a:r>
            <a:r>
              <a:rPr lang="en-US" sz="2000">
                <a:latin typeface="Arial"/>
                <a:ea typeface="Arial"/>
                <a:cs typeface="Arial"/>
                <a:sym typeface="Arial"/>
              </a:rPr>
              <a:t>[1 mark]</a:t>
            </a:r>
            <a:endParaRPr sz="2000">
              <a:solidFill>
                <a:srgbClr val="FF0000"/>
              </a:solidFill>
              <a:latin typeface="Arial"/>
              <a:ea typeface="Arial"/>
              <a:cs typeface="Arial"/>
              <a:sym typeface="Arial"/>
            </a:endParaRPr>
          </a:p>
          <a:p>
            <a:pPr indent="0" lvl="0" marL="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190" name="Google Shape;190;p23"/>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91" name="Google Shape;191;p23"/>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2" name="Google Shape;192;p23"/>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1: Renal Stones</a:t>
            </a:r>
            <a:endParaRPr b="0" i="0" sz="1800" u="none" cap="none" strike="noStrike">
              <a:solidFill>
                <a:schemeClr val="dk1"/>
              </a:solidFill>
              <a:latin typeface="Calibri"/>
              <a:ea typeface="Calibri"/>
              <a:cs typeface="Calibri"/>
              <a:sym typeface="Calibri"/>
            </a:endParaRPr>
          </a:p>
        </p:txBody>
      </p:sp>
      <p:pic>
        <p:nvPicPr>
          <p:cNvPr id="193" name="Google Shape;193;p23"/>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4"/>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Javid is a 44 year old doctor, who takes himself down to A&amp;E with severe pain in his left side radiating down towards his groin, that has come on in waves. He also has some blood in his urine. He admits that sometimes he can go a full 12 hour shift on AMU without more than a few sips of water. When you ask what he thinks the problem is, he suggests renal stones.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solidFill>
                <a:srgbClr val="FF0000"/>
              </a:solidFill>
              <a:latin typeface="Arial"/>
              <a:ea typeface="Arial"/>
              <a:cs typeface="Arial"/>
              <a:sym typeface="Arial"/>
            </a:endParaRPr>
          </a:p>
          <a:p>
            <a:pPr indent="0" lvl="0" marL="0" rtl="0" algn="l">
              <a:lnSpc>
                <a:spcPct val="115000"/>
              </a:lnSpc>
              <a:spcBef>
                <a:spcPts val="0"/>
              </a:spcBef>
              <a:spcAft>
                <a:spcPts val="0"/>
              </a:spcAft>
              <a:buNone/>
            </a:pPr>
            <a:r>
              <a:rPr b="1" lang="en-US" sz="1800">
                <a:latin typeface="Arial"/>
                <a:ea typeface="Arial"/>
                <a:cs typeface="Arial"/>
                <a:sym typeface="Arial"/>
              </a:rPr>
              <a:t>What is the gold standard imaging for diagnosis of renal stones?</a:t>
            </a:r>
            <a:r>
              <a:rPr lang="en-US" sz="1800">
                <a:latin typeface="Arial"/>
                <a:ea typeface="Arial"/>
                <a:cs typeface="Arial"/>
                <a:sym typeface="Arial"/>
              </a:rPr>
              <a:t>[1 mark]</a:t>
            </a:r>
            <a:endParaRPr sz="1800">
              <a:solidFill>
                <a:srgbClr val="FF0000"/>
              </a:solidFill>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FF9900"/>
                </a:solidFill>
                <a:latin typeface="Arial"/>
                <a:ea typeface="Arial"/>
                <a:cs typeface="Arial"/>
                <a:sym typeface="Arial"/>
              </a:rPr>
              <a:t>CT Kidney Ureter Bladder</a:t>
            </a:r>
            <a:endParaRPr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i="1" lang="en-US" sz="1800">
                <a:solidFill>
                  <a:srgbClr val="FF9900"/>
                </a:solidFill>
                <a:latin typeface="Arial"/>
                <a:ea typeface="Arial"/>
                <a:cs typeface="Arial"/>
                <a:sym typeface="Arial"/>
              </a:rPr>
              <a:t>Why not USS?</a:t>
            </a:r>
            <a:endParaRPr i="1"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i="1" lang="en-US" sz="1800">
                <a:solidFill>
                  <a:srgbClr val="FF9900"/>
                </a:solidFill>
                <a:latin typeface="Arial"/>
                <a:ea typeface="Arial"/>
                <a:cs typeface="Arial"/>
                <a:sym typeface="Arial"/>
              </a:rPr>
              <a:t>Why not xray? </a:t>
            </a:r>
            <a:endParaRPr i="1" sz="1800">
              <a:solidFill>
                <a:srgbClr val="FF99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199" name="Google Shape;199;p24"/>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00" name="Google Shape;200;p24"/>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1" name="Google Shape;201;p24"/>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1: Renal Stones</a:t>
            </a:r>
            <a:endParaRPr b="0" i="0" sz="1800" u="none" cap="none" strike="noStrike">
              <a:solidFill>
                <a:schemeClr val="dk1"/>
              </a:solidFill>
              <a:latin typeface="Calibri"/>
              <a:ea typeface="Calibri"/>
              <a:cs typeface="Calibri"/>
              <a:sym typeface="Calibri"/>
            </a:endParaRPr>
          </a:p>
        </p:txBody>
      </p:sp>
      <p:pic>
        <p:nvPicPr>
          <p:cNvPr id="202" name="Google Shape;202;p24"/>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pic>
        <p:nvPicPr>
          <p:cNvPr id="203" name="Google Shape;203;p24"/>
          <p:cNvPicPr preferRelativeResize="0"/>
          <p:nvPr/>
        </p:nvPicPr>
        <p:blipFill>
          <a:blip r:embed="rId4">
            <a:alphaModFix/>
          </a:blip>
          <a:stretch>
            <a:fillRect/>
          </a:stretch>
        </p:blipFill>
        <p:spPr>
          <a:xfrm>
            <a:off x="8524775" y="3121775"/>
            <a:ext cx="3349225" cy="3349225"/>
          </a:xfrm>
          <a:prstGeom prst="rect">
            <a:avLst/>
          </a:prstGeom>
          <a:noFill/>
          <a:ln>
            <a:noFill/>
          </a:ln>
        </p:spPr>
      </p:pic>
      <p:sp>
        <p:nvSpPr>
          <p:cNvPr id="204" name="Google Shape;204;p24"/>
          <p:cNvSpPr txBox="1"/>
          <p:nvPr/>
        </p:nvSpPr>
        <p:spPr>
          <a:xfrm>
            <a:off x="8448575" y="6471000"/>
            <a:ext cx="3440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t>https://radiopaedia.org/cases/renal-pelvic-calculus</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3000">
                <a:latin typeface="Arial"/>
                <a:ea typeface="Arial"/>
                <a:cs typeface="Arial"/>
                <a:sym typeface="Arial"/>
              </a:rPr>
              <a:t>Javid is a 44 year old doctor, who takes himself down to A&amp;E with </a:t>
            </a:r>
            <a:r>
              <a:rPr b="1" lang="en-US" sz="3000">
                <a:latin typeface="Arial"/>
                <a:ea typeface="Arial"/>
                <a:cs typeface="Arial"/>
                <a:sym typeface="Arial"/>
              </a:rPr>
              <a:t>severe pain in his left side radiating down towards his groin</a:t>
            </a:r>
            <a:r>
              <a:rPr lang="en-US" sz="3000">
                <a:latin typeface="Arial"/>
                <a:ea typeface="Arial"/>
                <a:cs typeface="Arial"/>
                <a:sym typeface="Arial"/>
              </a:rPr>
              <a:t>, that has come on in </a:t>
            </a:r>
            <a:r>
              <a:rPr b="1" lang="en-US" sz="3000">
                <a:latin typeface="Arial"/>
                <a:ea typeface="Arial"/>
                <a:cs typeface="Arial"/>
                <a:sym typeface="Arial"/>
              </a:rPr>
              <a:t>waves</a:t>
            </a:r>
            <a:r>
              <a:rPr lang="en-US" sz="3000">
                <a:latin typeface="Arial"/>
                <a:ea typeface="Arial"/>
                <a:cs typeface="Arial"/>
                <a:sym typeface="Arial"/>
              </a:rPr>
              <a:t>. He also has some </a:t>
            </a:r>
            <a:r>
              <a:rPr b="1" lang="en-US" sz="3000">
                <a:latin typeface="Arial"/>
                <a:ea typeface="Arial"/>
                <a:cs typeface="Arial"/>
                <a:sym typeface="Arial"/>
              </a:rPr>
              <a:t>blood in his urine</a:t>
            </a:r>
            <a:r>
              <a:rPr lang="en-US" sz="3000">
                <a:latin typeface="Arial"/>
                <a:ea typeface="Arial"/>
                <a:cs typeface="Arial"/>
                <a:sym typeface="Arial"/>
              </a:rPr>
              <a:t>. He admits that sometimes he can go a full 12 hour shift on AMU without more than </a:t>
            </a:r>
            <a:r>
              <a:rPr b="1" lang="en-US" sz="3000">
                <a:latin typeface="Arial"/>
                <a:ea typeface="Arial"/>
                <a:cs typeface="Arial"/>
                <a:sym typeface="Arial"/>
              </a:rPr>
              <a:t>a few sips of water</a:t>
            </a:r>
            <a:r>
              <a:rPr lang="en-US" sz="3000">
                <a:latin typeface="Arial"/>
                <a:ea typeface="Arial"/>
                <a:cs typeface="Arial"/>
                <a:sym typeface="Arial"/>
              </a:rPr>
              <a:t>. When you ask what he thinks the problem is, he suggests renal stones. </a:t>
            </a:r>
            <a:endParaRPr sz="3000">
              <a:latin typeface="Arial"/>
              <a:ea typeface="Arial"/>
              <a:cs typeface="Arial"/>
              <a:sym typeface="Arial"/>
            </a:endParaRPr>
          </a:p>
          <a:p>
            <a:pPr indent="-342900" lvl="0" marL="342900" rtl="0" algn="l">
              <a:lnSpc>
                <a:spcPct val="90000"/>
              </a:lnSpc>
              <a:spcBef>
                <a:spcPts val="0"/>
              </a:spcBef>
              <a:spcAft>
                <a:spcPts val="0"/>
              </a:spcAft>
              <a:buClr>
                <a:schemeClr val="dk1"/>
              </a:buClr>
              <a:buSzPts val="2800"/>
              <a:buNone/>
            </a:pPr>
            <a:r>
              <a:t/>
            </a:r>
            <a:endParaRPr/>
          </a:p>
        </p:txBody>
      </p:sp>
      <p:sp>
        <p:nvSpPr>
          <p:cNvPr id="210" name="Google Shape;210;p25"/>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11" name="Google Shape;211;p25"/>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2" name="Google Shape;212;p25"/>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1: Renal Stones</a:t>
            </a:r>
            <a:endParaRPr b="0" i="0" sz="1800" u="none" cap="none" strike="noStrike">
              <a:solidFill>
                <a:schemeClr val="dk1"/>
              </a:solidFill>
              <a:latin typeface="Calibri"/>
              <a:ea typeface="Calibri"/>
              <a:cs typeface="Calibri"/>
              <a:sym typeface="Calibri"/>
            </a:endParaRPr>
          </a:p>
        </p:txBody>
      </p:sp>
      <p:pic>
        <p:nvPicPr>
          <p:cNvPr id="213" name="Google Shape;213;p25"/>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6"/>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000">
                <a:latin typeface="Arial"/>
                <a:ea typeface="Arial"/>
                <a:cs typeface="Arial"/>
                <a:sym typeface="Arial"/>
              </a:rPr>
              <a:t>Steven is a 56 year old man who visits his GP complaining of red-coloured urine. The urine is dipped which is positive for blood but otherwise normal. He is referred on a 2-week-wait to urology.</a:t>
            </a:r>
            <a:endParaRPr sz="3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3000">
              <a:latin typeface="Arial"/>
              <a:ea typeface="Arial"/>
              <a:cs typeface="Arial"/>
              <a:sym typeface="Arial"/>
            </a:endParaRPr>
          </a:p>
          <a:p>
            <a:pPr indent="-342900" lvl="0" marL="342900" rtl="0" algn="l">
              <a:lnSpc>
                <a:spcPct val="90000"/>
              </a:lnSpc>
              <a:spcBef>
                <a:spcPts val="0"/>
              </a:spcBef>
              <a:spcAft>
                <a:spcPts val="0"/>
              </a:spcAft>
              <a:buClr>
                <a:schemeClr val="dk1"/>
              </a:buClr>
              <a:buSzPts val="2800"/>
              <a:buNone/>
            </a:pPr>
            <a:r>
              <a:t/>
            </a:r>
            <a:endParaRPr/>
          </a:p>
        </p:txBody>
      </p:sp>
      <p:sp>
        <p:nvSpPr>
          <p:cNvPr id="219" name="Google Shape;219;p26"/>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20" name="Google Shape;220;p26"/>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1" name="Google Shape;221;p26"/>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2: Haematuria</a:t>
            </a:r>
            <a:endParaRPr b="0" i="0" sz="1800" u="none" cap="none" strike="noStrike">
              <a:solidFill>
                <a:schemeClr val="dk1"/>
              </a:solidFill>
              <a:latin typeface="Calibri"/>
              <a:ea typeface="Calibri"/>
              <a:cs typeface="Calibri"/>
              <a:sym typeface="Calibri"/>
            </a:endParaRPr>
          </a:p>
        </p:txBody>
      </p:sp>
      <p:pic>
        <p:nvPicPr>
          <p:cNvPr id="222" name="Google Shape;222;p26"/>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Steven is a 56 year old man who visits his GP complaining of red-coloured urine. The urine is dipped which is positive for blood but otherwise normal. He has no other symptoms. He is referred on a 2-week-wait to urology.</a:t>
            </a:r>
            <a:endParaRPr sz="1000">
              <a:latin typeface="Arial"/>
              <a:ea typeface="Arial"/>
              <a:cs typeface="Arial"/>
              <a:sym typeface="Arial"/>
            </a:endParaRPr>
          </a:p>
          <a:p>
            <a:pPr indent="0" lvl="0" marL="0" rtl="0" algn="l">
              <a:lnSpc>
                <a:spcPct val="115000"/>
              </a:lnSpc>
              <a:spcBef>
                <a:spcPts val="0"/>
              </a:spcBef>
              <a:spcAft>
                <a:spcPts val="0"/>
              </a:spcAft>
              <a:buNone/>
            </a:pPr>
            <a:r>
              <a:t/>
            </a:r>
            <a:endParaRPr b="1" sz="1200">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What condition is the GP worried about that has prompted this referral?</a:t>
            </a:r>
            <a:r>
              <a:rPr lang="en-US" sz="2000">
                <a:latin typeface="Arial"/>
                <a:ea typeface="Arial"/>
                <a:cs typeface="Arial"/>
                <a:sym typeface="Arial"/>
              </a:rPr>
              <a:t> </a:t>
            </a:r>
            <a:r>
              <a:rPr lang="en-US" sz="2000">
                <a:latin typeface="Arial"/>
                <a:ea typeface="Arial"/>
                <a:cs typeface="Arial"/>
                <a:sym typeface="Arial"/>
              </a:rPr>
              <a:t>[1 mark]</a:t>
            </a:r>
            <a:endParaRPr sz="2000">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228" name="Google Shape;228;p27"/>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29" name="Google Shape;229;p27"/>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0" name="Google Shape;230;p27"/>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2: Haematuria</a:t>
            </a:r>
            <a:endParaRPr b="0" i="0" sz="1800" u="none" cap="none" strike="noStrike">
              <a:solidFill>
                <a:schemeClr val="dk1"/>
              </a:solidFill>
              <a:latin typeface="Calibri"/>
              <a:ea typeface="Calibri"/>
              <a:cs typeface="Calibri"/>
              <a:sym typeface="Calibri"/>
            </a:endParaRPr>
          </a:p>
        </p:txBody>
      </p:sp>
      <p:pic>
        <p:nvPicPr>
          <p:cNvPr id="231" name="Google Shape;231;p27"/>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Steven is a 56 year old man who visits his GP complaining of red-coloured urine. The urine is dipped which is positive for blood but otherwise normal. He has no other symptoms. He is referred on a 2-week-wait to urology.</a:t>
            </a:r>
            <a:endParaRPr sz="1000">
              <a:latin typeface="Arial"/>
              <a:ea typeface="Arial"/>
              <a:cs typeface="Arial"/>
              <a:sym typeface="Arial"/>
            </a:endParaRPr>
          </a:p>
          <a:p>
            <a:pPr indent="0" lvl="0" marL="0" rtl="0" algn="l">
              <a:lnSpc>
                <a:spcPct val="115000"/>
              </a:lnSpc>
              <a:spcBef>
                <a:spcPts val="0"/>
              </a:spcBef>
              <a:spcAft>
                <a:spcPts val="0"/>
              </a:spcAft>
              <a:buNone/>
            </a:pPr>
            <a:r>
              <a:t/>
            </a:r>
            <a:endParaRPr b="1" sz="1200">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What condition is the GP worried about that has prompted this referral?</a:t>
            </a:r>
            <a:r>
              <a:rPr lang="en-US" sz="2000">
                <a:latin typeface="Arial"/>
                <a:ea typeface="Arial"/>
                <a:cs typeface="Arial"/>
                <a:sym typeface="Arial"/>
              </a:rPr>
              <a:t> [1 mark]</a:t>
            </a:r>
            <a:endParaRPr sz="2000">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Bladder Cancer</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237" name="Google Shape;237;p28"/>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38" name="Google Shape;238;p28"/>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9" name="Google Shape;239;p28"/>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2: Haematuria</a:t>
            </a:r>
            <a:endParaRPr b="0" i="0" sz="1800" u="none" cap="none" strike="noStrike">
              <a:solidFill>
                <a:schemeClr val="dk1"/>
              </a:solidFill>
              <a:latin typeface="Calibri"/>
              <a:ea typeface="Calibri"/>
              <a:cs typeface="Calibri"/>
              <a:sym typeface="Calibri"/>
            </a:endParaRPr>
          </a:p>
        </p:txBody>
      </p:sp>
      <p:pic>
        <p:nvPicPr>
          <p:cNvPr id="240" name="Google Shape;240;p28"/>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Steven is a 56 year old man who visits his GP complaining of red-coloured urine. The urine is dipped which is positive for blood but otherwise normal. He has no other symptoms. He is referred on a 2-week-wait to urology.</a:t>
            </a:r>
            <a:endParaRPr sz="1000">
              <a:latin typeface="Arial"/>
              <a:ea typeface="Arial"/>
              <a:cs typeface="Arial"/>
              <a:sym typeface="Arial"/>
            </a:endParaRPr>
          </a:p>
          <a:p>
            <a:pPr indent="0" lvl="0" marL="0" rtl="0" algn="l">
              <a:lnSpc>
                <a:spcPct val="115000"/>
              </a:lnSpc>
              <a:spcBef>
                <a:spcPts val="0"/>
              </a:spcBef>
              <a:spcAft>
                <a:spcPts val="0"/>
              </a:spcAft>
              <a:buNone/>
            </a:pPr>
            <a:r>
              <a:t/>
            </a:r>
            <a:endParaRPr b="1" sz="1200">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What condition is the GP worried about that has prompted this referral?</a:t>
            </a:r>
            <a:r>
              <a:rPr lang="en-US" sz="2000">
                <a:latin typeface="Arial"/>
                <a:ea typeface="Arial"/>
                <a:cs typeface="Arial"/>
                <a:sym typeface="Arial"/>
              </a:rPr>
              <a:t> [1 mark]</a:t>
            </a:r>
            <a:endParaRPr sz="2000">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Bladder Cancer - 2 WW referral for 45 years + with unexplained visible haematuria without UTI or that persists/recurs after UTI treatment</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0E0E0E"/>
              </a:solidFill>
              <a:latin typeface="Roboto"/>
              <a:ea typeface="Roboto"/>
              <a:cs typeface="Roboto"/>
              <a:sym typeface="Roboto"/>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246" name="Google Shape;246;p29"/>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47" name="Google Shape;247;p29"/>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8" name="Google Shape;248;p29"/>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2: Haematuria</a:t>
            </a:r>
            <a:endParaRPr b="0" i="0" sz="1800" u="none" cap="none" strike="noStrike">
              <a:solidFill>
                <a:schemeClr val="dk1"/>
              </a:solidFill>
              <a:latin typeface="Calibri"/>
              <a:ea typeface="Calibri"/>
              <a:cs typeface="Calibri"/>
              <a:sym typeface="Calibri"/>
            </a:endParaRPr>
          </a:p>
        </p:txBody>
      </p:sp>
      <p:pic>
        <p:nvPicPr>
          <p:cNvPr id="249" name="Google Shape;249;p29"/>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0"/>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Steven is a 56 year old man who visits his GP complaining of red-coloured urine. The urine is dipped which is positive for blood but otherwise normal. He has no other symptoms. He is referred on a 2-week-wait to urology.</a:t>
            </a:r>
            <a:endParaRPr sz="1000">
              <a:latin typeface="Arial"/>
              <a:ea typeface="Arial"/>
              <a:cs typeface="Arial"/>
              <a:sym typeface="Arial"/>
            </a:endParaRPr>
          </a:p>
          <a:p>
            <a:pPr indent="0" lvl="0" marL="0" rtl="0" algn="l">
              <a:lnSpc>
                <a:spcPct val="115000"/>
              </a:lnSpc>
              <a:spcBef>
                <a:spcPts val="0"/>
              </a:spcBef>
              <a:spcAft>
                <a:spcPts val="0"/>
              </a:spcAft>
              <a:buNone/>
            </a:pPr>
            <a:r>
              <a:t/>
            </a:r>
            <a:endParaRPr b="1" sz="1200">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What is the most common type of bladder cancer in the uk</a:t>
            </a:r>
            <a:r>
              <a:rPr b="1" lang="en-US" sz="2000">
                <a:latin typeface="Arial"/>
                <a:ea typeface="Arial"/>
                <a:cs typeface="Arial"/>
                <a:sym typeface="Arial"/>
              </a:rPr>
              <a:t>?</a:t>
            </a:r>
            <a:r>
              <a:rPr lang="en-US" sz="2000">
                <a:latin typeface="Arial"/>
                <a:ea typeface="Arial"/>
                <a:cs typeface="Arial"/>
                <a:sym typeface="Arial"/>
              </a:rPr>
              <a:t> [1 mark]</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255" name="Google Shape;255;p30"/>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56" name="Google Shape;256;p30"/>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7" name="Google Shape;257;p30"/>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2: Haematuria</a:t>
            </a:r>
            <a:endParaRPr b="0" i="0" sz="1800" u="none" cap="none" strike="noStrike">
              <a:solidFill>
                <a:schemeClr val="dk1"/>
              </a:solidFill>
              <a:latin typeface="Calibri"/>
              <a:ea typeface="Calibri"/>
              <a:cs typeface="Calibri"/>
              <a:sym typeface="Calibri"/>
            </a:endParaRPr>
          </a:p>
        </p:txBody>
      </p:sp>
      <p:pic>
        <p:nvPicPr>
          <p:cNvPr id="258" name="Google Shape;258;p30"/>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1"/>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Steven is a 56 year old man who visits his GP complaining of red-coloured urine. The urine is dipped which is positive for blood but otherwise normal. He has no other symptoms. He is referred on a 2-week-wait to urology.</a:t>
            </a:r>
            <a:endParaRPr sz="1000">
              <a:latin typeface="Arial"/>
              <a:ea typeface="Arial"/>
              <a:cs typeface="Arial"/>
              <a:sym typeface="Arial"/>
            </a:endParaRPr>
          </a:p>
          <a:p>
            <a:pPr indent="0" lvl="0" marL="0" rtl="0" algn="l">
              <a:lnSpc>
                <a:spcPct val="115000"/>
              </a:lnSpc>
              <a:spcBef>
                <a:spcPts val="0"/>
              </a:spcBef>
              <a:spcAft>
                <a:spcPts val="0"/>
              </a:spcAft>
              <a:buNone/>
            </a:pPr>
            <a:r>
              <a:t/>
            </a:r>
            <a:endParaRPr b="1" sz="1200">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What is the most common type of bladder cancer in the uk?</a:t>
            </a:r>
            <a:r>
              <a:rPr lang="en-US" sz="2000">
                <a:latin typeface="Arial"/>
                <a:ea typeface="Arial"/>
                <a:cs typeface="Arial"/>
                <a:sym typeface="Arial"/>
              </a:rPr>
              <a:t> [1 mark]</a:t>
            </a:r>
            <a:endParaRPr sz="2000">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transitional cell carcinoma</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264" name="Google Shape;264;p31"/>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65" name="Google Shape;265;p31"/>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6" name="Google Shape;266;p31"/>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2: Haematuria</a:t>
            </a:r>
            <a:endParaRPr b="0" i="0" sz="1800" u="none" cap="none" strike="noStrike">
              <a:solidFill>
                <a:schemeClr val="dk1"/>
              </a:solidFill>
              <a:latin typeface="Calibri"/>
              <a:ea typeface="Calibri"/>
              <a:cs typeface="Calibri"/>
              <a:sym typeface="Calibri"/>
            </a:endParaRPr>
          </a:p>
        </p:txBody>
      </p:sp>
      <p:pic>
        <p:nvPicPr>
          <p:cNvPr id="267" name="Google Shape;267;p31"/>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1981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Calibri"/>
              <a:buNone/>
            </a:pPr>
            <a:r>
              <a:rPr lang="en-US"/>
              <a:t>     </a:t>
            </a:r>
            <a:endParaRPr/>
          </a:p>
        </p:txBody>
      </p:sp>
      <p:sp>
        <p:nvSpPr>
          <p:cNvPr id="98" name="Google Shape;98;p14"/>
          <p:cNvSpPr txBox="1"/>
          <p:nvPr>
            <p:ph idx="1" type="body"/>
          </p:nvPr>
        </p:nvSpPr>
        <p:spPr>
          <a:xfrm>
            <a:off x="1981200" y="2981326"/>
            <a:ext cx="8229600" cy="3144837"/>
          </a:xfrm>
          <a:prstGeom prst="rect">
            <a:avLst/>
          </a:prstGeom>
          <a:noFill/>
          <a:ln>
            <a:noFill/>
          </a:ln>
        </p:spPr>
        <p:txBody>
          <a:bodyPr anchorCtr="0" anchor="t" bIns="45700" lIns="91425" spcFirstLastPara="1" rIns="91425" wrap="square" tIns="45700">
            <a:noAutofit/>
          </a:bodyPr>
          <a:lstStyle/>
          <a:p>
            <a:pPr indent="-342900" lvl="0" marL="342900" rtl="0" algn="r">
              <a:lnSpc>
                <a:spcPct val="90000"/>
              </a:lnSpc>
              <a:spcBef>
                <a:spcPts val="0"/>
              </a:spcBef>
              <a:spcAft>
                <a:spcPts val="0"/>
              </a:spcAft>
              <a:buClr>
                <a:schemeClr val="dk1"/>
              </a:buClr>
              <a:buSzPts val="800"/>
              <a:buNone/>
            </a:pPr>
            <a:r>
              <a:rPr lang="en-US"/>
              <a:t>Phase 2A Revision Session</a:t>
            </a:r>
            <a:endParaRPr/>
          </a:p>
          <a:p>
            <a:pPr indent="-342900" lvl="0" marL="342900" rtl="0" algn="r">
              <a:lnSpc>
                <a:spcPct val="90000"/>
              </a:lnSpc>
              <a:spcBef>
                <a:spcPts val="1000"/>
              </a:spcBef>
              <a:spcAft>
                <a:spcPts val="0"/>
              </a:spcAft>
              <a:buClr>
                <a:schemeClr val="dk1"/>
              </a:buClr>
              <a:buSzPts val="800"/>
              <a:buNone/>
            </a:pPr>
            <a:r>
              <a:t/>
            </a:r>
            <a:endParaRPr/>
          </a:p>
          <a:p>
            <a:pPr indent="-342900" lvl="0" marL="342900" rtl="0" algn="r">
              <a:lnSpc>
                <a:spcPct val="90000"/>
              </a:lnSpc>
              <a:spcBef>
                <a:spcPts val="1000"/>
              </a:spcBef>
              <a:spcAft>
                <a:spcPts val="0"/>
              </a:spcAft>
              <a:buClr>
                <a:schemeClr val="dk1"/>
              </a:buClr>
              <a:buSzPts val="800"/>
              <a:buNone/>
            </a:pPr>
            <a:r>
              <a:rPr lang="en-US"/>
              <a:t>Emily Finbow &amp; Abby Todd</a:t>
            </a:r>
            <a:endParaRPr/>
          </a:p>
          <a:p>
            <a:pPr indent="-342900" lvl="0" marL="342900" rtl="0" algn="r">
              <a:lnSpc>
                <a:spcPct val="90000"/>
              </a:lnSpc>
              <a:spcBef>
                <a:spcPts val="1000"/>
              </a:spcBef>
              <a:spcAft>
                <a:spcPts val="0"/>
              </a:spcAft>
              <a:buClr>
                <a:schemeClr val="dk1"/>
              </a:buClr>
              <a:buSzPts val="800"/>
              <a:buNone/>
            </a:pPr>
            <a:r>
              <a:rPr lang="en-US"/>
              <a:t>07/03/24: 6:30pm</a:t>
            </a:r>
            <a:endParaRPr/>
          </a:p>
        </p:txBody>
      </p:sp>
      <p:sp>
        <p:nvSpPr>
          <p:cNvPr id="99" name="Google Shape;99;p14"/>
          <p:cNvSpPr txBox="1"/>
          <p:nvPr/>
        </p:nvSpPr>
        <p:spPr>
          <a:xfrm>
            <a:off x="424069" y="475985"/>
            <a:ext cx="11383617" cy="1505214"/>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0" name="Google Shape;100;p14"/>
          <p:cNvSpPr txBox="1"/>
          <p:nvPr/>
        </p:nvSpPr>
        <p:spPr>
          <a:xfrm>
            <a:off x="2402947" y="605271"/>
            <a:ext cx="7386107" cy="22467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7000">
                <a:solidFill>
                  <a:schemeClr val="lt1"/>
                </a:solidFill>
                <a:latin typeface="Calibri"/>
                <a:ea typeface="Calibri"/>
                <a:cs typeface="Calibri"/>
                <a:sym typeface="Calibri"/>
              </a:rPr>
              <a:t>Urology Wrap Up</a:t>
            </a:r>
            <a:endParaRPr b="0" i="0" sz="1800" u="none" cap="none" strike="noStrike">
              <a:solidFill>
                <a:schemeClr val="dk1"/>
              </a:solidFill>
              <a:latin typeface="Calibri"/>
              <a:ea typeface="Calibri"/>
              <a:cs typeface="Calibri"/>
              <a:sym typeface="Calibri"/>
            </a:endParaRPr>
          </a:p>
        </p:txBody>
      </p:sp>
      <p:sp>
        <p:nvSpPr>
          <p:cNvPr id="101" name="Google Shape;101;p14"/>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02" name="Google Shape;102;p14"/>
          <p:cNvPicPr preferRelativeResize="0"/>
          <p:nvPr/>
        </p:nvPicPr>
        <p:blipFill rotWithShape="1">
          <a:blip r:embed="rId3">
            <a:alphaModFix/>
          </a:blip>
          <a:srcRect b="5246" l="22560" r="28848" t="8879"/>
          <a:stretch/>
        </p:blipFill>
        <p:spPr>
          <a:xfrm>
            <a:off x="-11" y="5352775"/>
            <a:ext cx="1514137" cy="1505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2"/>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Steven is a 56 year old man who visits his GP complaining of red-coloured urine. The urine is dipped which is positive for blood but otherwise normal. He has no other symptoms. He is referred on a 2-week-wait to urology.</a:t>
            </a:r>
            <a:endParaRPr sz="1000">
              <a:latin typeface="Arial"/>
              <a:ea typeface="Arial"/>
              <a:cs typeface="Arial"/>
              <a:sym typeface="Arial"/>
            </a:endParaRPr>
          </a:p>
          <a:p>
            <a:pPr indent="0" lvl="0" marL="0" rtl="0" algn="l">
              <a:lnSpc>
                <a:spcPct val="115000"/>
              </a:lnSpc>
              <a:spcBef>
                <a:spcPts val="0"/>
              </a:spcBef>
              <a:spcAft>
                <a:spcPts val="0"/>
              </a:spcAft>
              <a:buNone/>
            </a:pPr>
            <a:r>
              <a:t/>
            </a:r>
            <a:endParaRPr b="1" sz="1200">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Name 3 risk factors of bladder cancer</a:t>
            </a:r>
            <a:r>
              <a:rPr lang="en-US" sz="2000">
                <a:latin typeface="Arial"/>
                <a:ea typeface="Arial"/>
                <a:cs typeface="Arial"/>
                <a:sym typeface="Arial"/>
              </a:rPr>
              <a:t> [3 marks]</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273" name="Google Shape;273;p32"/>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74" name="Google Shape;274;p32"/>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5" name="Google Shape;275;p32"/>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2: Haematuria</a:t>
            </a:r>
            <a:endParaRPr b="0" i="0" sz="1800" u="none" cap="none" strike="noStrike">
              <a:solidFill>
                <a:schemeClr val="dk1"/>
              </a:solidFill>
              <a:latin typeface="Calibri"/>
              <a:ea typeface="Calibri"/>
              <a:cs typeface="Calibri"/>
              <a:sym typeface="Calibri"/>
            </a:endParaRPr>
          </a:p>
        </p:txBody>
      </p:sp>
      <p:pic>
        <p:nvPicPr>
          <p:cNvPr id="276" name="Google Shape;276;p32"/>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3"/>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Steven is a 56 year old man who visits his GP complaining of red-coloured urine. The urine is dipped which is positive for blood but otherwise normal. He has no other symptoms. He is referred on a 2-week-wait to urology.</a:t>
            </a:r>
            <a:endParaRPr sz="1000">
              <a:latin typeface="Arial"/>
              <a:ea typeface="Arial"/>
              <a:cs typeface="Arial"/>
              <a:sym typeface="Arial"/>
            </a:endParaRPr>
          </a:p>
          <a:p>
            <a:pPr indent="0" lvl="0" marL="0" rtl="0" algn="l">
              <a:lnSpc>
                <a:spcPct val="115000"/>
              </a:lnSpc>
              <a:spcBef>
                <a:spcPts val="0"/>
              </a:spcBef>
              <a:spcAft>
                <a:spcPts val="0"/>
              </a:spcAft>
              <a:buNone/>
            </a:pPr>
            <a:r>
              <a:t/>
            </a:r>
            <a:endParaRPr b="1" sz="1200">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Name 3 risk factors of bladder cancer</a:t>
            </a:r>
            <a:r>
              <a:rPr lang="en-US" sz="2000">
                <a:latin typeface="Arial"/>
                <a:ea typeface="Arial"/>
                <a:cs typeface="Arial"/>
                <a:sym typeface="Arial"/>
              </a:rPr>
              <a:t> [3 marks]</a:t>
            </a:r>
            <a:endParaRPr sz="2000">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Male sex (2.5 x more common in men)</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Age 50 + years (rare before this)</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Smoking (biggest risk factor)</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rPr lang="en-US" sz="1900">
                <a:solidFill>
                  <a:srgbClr val="FF9900"/>
                </a:solidFill>
                <a:latin typeface="Arial"/>
                <a:ea typeface="Arial"/>
                <a:cs typeface="Arial"/>
                <a:sym typeface="Arial"/>
              </a:rPr>
              <a:t>Occupation/increased chemical exposure - working with dyes, textiles, rubbers, paints, plastics, leather tanning</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282" name="Google Shape;282;p33"/>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83" name="Google Shape;283;p33"/>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4" name="Google Shape;284;p33"/>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2: Haematuria</a:t>
            </a:r>
            <a:endParaRPr b="0" i="0" sz="1800" u="none" cap="none" strike="noStrike">
              <a:solidFill>
                <a:schemeClr val="dk1"/>
              </a:solidFill>
              <a:latin typeface="Calibri"/>
              <a:ea typeface="Calibri"/>
              <a:cs typeface="Calibri"/>
              <a:sym typeface="Calibri"/>
            </a:endParaRPr>
          </a:p>
        </p:txBody>
      </p:sp>
      <p:pic>
        <p:nvPicPr>
          <p:cNvPr id="285" name="Google Shape;285;p33"/>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4"/>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Steven is a 56 year old man who visits his GP complaining of red-coloured urine. The urine is dipped which is positive for blood but otherwise normal. He has no other symptoms. He is referred on a 2-week-wait to urology.</a:t>
            </a:r>
            <a:endParaRPr sz="1000">
              <a:latin typeface="Arial"/>
              <a:ea typeface="Arial"/>
              <a:cs typeface="Arial"/>
              <a:sym typeface="Arial"/>
            </a:endParaRPr>
          </a:p>
          <a:p>
            <a:pPr indent="0" lvl="0" marL="0" rtl="0" algn="l">
              <a:lnSpc>
                <a:spcPct val="115000"/>
              </a:lnSpc>
              <a:spcBef>
                <a:spcPts val="0"/>
              </a:spcBef>
              <a:spcAft>
                <a:spcPts val="0"/>
              </a:spcAft>
              <a:buNone/>
            </a:pPr>
            <a:r>
              <a:t/>
            </a:r>
            <a:endParaRPr b="1" sz="1200">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What is the initial investigation Steven will undergo with the urology team?</a:t>
            </a:r>
            <a:r>
              <a:rPr lang="en-US" sz="2000">
                <a:latin typeface="Arial"/>
                <a:ea typeface="Arial"/>
                <a:cs typeface="Arial"/>
                <a:sym typeface="Arial"/>
              </a:rPr>
              <a:t> [1 marks]</a:t>
            </a:r>
            <a:endParaRPr sz="2000">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291" name="Google Shape;291;p34"/>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92" name="Google Shape;292;p34"/>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3" name="Google Shape;293;p34"/>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2: Haematuria</a:t>
            </a:r>
            <a:endParaRPr b="0" i="0" sz="1800" u="none" cap="none" strike="noStrike">
              <a:solidFill>
                <a:schemeClr val="dk1"/>
              </a:solidFill>
              <a:latin typeface="Calibri"/>
              <a:ea typeface="Calibri"/>
              <a:cs typeface="Calibri"/>
              <a:sym typeface="Calibri"/>
            </a:endParaRPr>
          </a:p>
        </p:txBody>
      </p:sp>
      <p:pic>
        <p:nvPicPr>
          <p:cNvPr id="294" name="Google Shape;294;p34"/>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5"/>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Steven is a 56 year old man who visits his GP complaining of red-coloured urine. The urine is dipped which is positive for blood but otherwise normal. He has no other symptoms. He is referred on a 2-week-wait to urology.</a:t>
            </a:r>
            <a:endParaRPr sz="1000">
              <a:latin typeface="Arial"/>
              <a:ea typeface="Arial"/>
              <a:cs typeface="Arial"/>
              <a:sym typeface="Arial"/>
            </a:endParaRPr>
          </a:p>
          <a:p>
            <a:pPr indent="0" lvl="0" marL="0" rtl="0" algn="l">
              <a:lnSpc>
                <a:spcPct val="115000"/>
              </a:lnSpc>
              <a:spcBef>
                <a:spcPts val="0"/>
              </a:spcBef>
              <a:spcAft>
                <a:spcPts val="0"/>
              </a:spcAft>
              <a:buNone/>
            </a:pPr>
            <a:r>
              <a:t/>
            </a:r>
            <a:endParaRPr b="1" sz="1200">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What is the initial investigation Steven will undergo with the urology team?</a:t>
            </a:r>
            <a:r>
              <a:rPr lang="en-US" sz="2000">
                <a:latin typeface="Arial"/>
                <a:ea typeface="Arial"/>
                <a:cs typeface="Arial"/>
                <a:sym typeface="Arial"/>
              </a:rPr>
              <a:t> [1 marks]</a:t>
            </a:r>
            <a:endParaRPr sz="2000">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Flexible cystoscopy.</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i="1" lang="en-US" sz="1900">
                <a:solidFill>
                  <a:srgbClr val="FF9900"/>
                </a:solidFill>
                <a:latin typeface="Arial"/>
                <a:ea typeface="Arial"/>
                <a:cs typeface="Arial"/>
                <a:sym typeface="Arial"/>
              </a:rPr>
              <a:t>(USS KUB are sometimes used in low risk patients as safer but less sensitive</a:t>
            </a:r>
            <a:endParaRPr i="1"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i="1" lang="en-US" sz="1900">
                <a:solidFill>
                  <a:srgbClr val="FF9900"/>
                </a:solidFill>
                <a:latin typeface="Arial"/>
                <a:ea typeface="Arial"/>
                <a:cs typeface="Arial"/>
                <a:sym typeface="Arial"/>
              </a:rPr>
              <a:t>CT urogram can be used. It is more sensitive but ionizing.)</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300" name="Google Shape;300;p35"/>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301" name="Google Shape;301;p35"/>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2" name="Google Shape;302;p35"/>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2: Haematuria</a:t>
            </a:r>
            <a:endParaRPr b="0" i="0" sz="1800" u="none" cap="none" strike="noStrike">
              <a:solidFill>
                <a:schemeClr val="dk1"/>
              </a:solidFill>
              <a:latin typeface="Calibri"/>
              <a:ea typeface="Calibri"/>
              <a:cs typeface="Calibri"/>
              <a:sym typeface="Calibri"/>
            </a:endParaRPr>
          </a:p>
        </p:txBody>
      </p:sp>
      <p:pic>
        <p:nvPicPr>
          <p:cNvPr id="303" name="Google Shape;303;p35"/>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6"/>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Steven is a 56 year old man who visits his GP complaining of red-coloured urine. The urine is dipped which is positive for blood but otherwise normal. He has no other symptoms. He is referred on a 2-week-wait to urology.</a:t>
            </a:r>
            <a:endParaRPr sz="1000">
              <a:latin typeface="Arial"/>
              <a:ea typeface="Arial"/>
              <a:cs typeface="Arial"/>
              <a:sym typeface="Arial"/>
            </a:endParaRPr>
          </a:p>
          <a:p>
            <a:pPr indent="0" lvl="0" marL="0" rtl="0" algn="l">
              <a:lnSpc>
                <a:spcPct val="115000"/>
              </a:lnSpc>
              <a:spcBef>
                <a:spcPts val="0"/>
              </a:spcBef>
              <a:spcAft>
                <a:spcPts val="0"/>
              </a:spcAft>
              <a:buNone/>
            </a:pPr>
            <a:r>
              <a:t/>
            </a:r>
            <a:endParaRPr b="1" sz="1200">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Name 2 treatments for bladder cancer?</a:t>
            </a:r>
            <a:r>
              <a:rPr lang="en-US" sz="2000">
                <a:latin typeface="Arial"/>
                <a:ea typeface="Arial"/>
                <a:cs typeface="Arial"/>
                <a:sym typeface="Arial"/>
              </a:rPr>
              <a:t> [2 marks]</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309" name="Google Shape;309;p36"/>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310" name="Google Shape;310;p36"/>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1" name="Google Shape;311;p36"/>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2: Haematuria</a:t>
            </a:r>
            <a:endParaRPr b="0" i="0" sz="1800" u="none" cap="none" strike="noStrike">
              <a:solidFill>
                <a:schemeClr val="dk1"/>
              </a:solidFill>
              <a:latin typeface="Calibri"/>
              <a:ea typeface="Calibri"/>
              <a:cs typeface="Calibri"/>
              <a:sym typeface="Calibri"/>
            </a:endParaRPr>
          </a:p>
        </p:txBody>
      </p:sp>
      <p:pic>
        <p:nvPicPr>
          <p:cNvPr id="312" name="Google Shape;312;p36"/>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7"/>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Steven is a 56 year old man who visits his GP complaining of red-coloured urine. The urine is dipped which is positive for blood but otherwise normal. He has no other symptoms. He is referred on a 2-week-wait to urology.</a:t>
            </a:r>
            <a:endParaRPr sz="1000">
              <a:latin typeface="Arial"/>
              <a:ea typeface="Arial"/>
              <a:cs typeface="Arial"/>
              <a:sym typeface="Arial"/>
            </a:endParaRPr>
          </a:p>
          <a:p>
            <a:pPr indent="0" lvl="0" marL="0" rtl="0" algn="l">
              <a:lnSpc>
                <a:spcPct val="115000"/>
              </a:lnSpc>
              <a:spcBef>
                <a:spcPts val="0"/>
              </a:spcBef>
              <a:spcAft>
                <a:spcPts val="0"/>
              </a:spcAft>
              <a:buNone/>
            </a:pPr>
            <a:r>
              <a:t/>
            </a:r>
            <a:endParaRPr b="1" sz="1200">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Name 2 treatments for bladder cancer</a:t>
            </a:r>
            <a:r>
              <a:rPr b="1" lang="en-US" sz="2000">
                <a:latin typeface="Arial"/>
                <a:ea typeface="Arial"/>
                <a:cs typeface="Arial"/>
                <a:sym typeface="Arial"/>
              </a:rPr>
              <a:t>?</a:t>
            </a:r>
            <a:r>
              <a:rPr lang="en-US" sz="2000">
                <a:latin typeface="Arial"/>
                <a:ea typeface="Arial"/>
                <a:cs typeface="Arial"/>
                <a:sym typeface="Arial"/>
              </a:rPr>
              <a:t> [2 marks]</a:t>
            </a:r>
            <a:endParaRPr sz="2000">
              <a:latin typeface="Arial"/>
              <a:ea typeface="Arial"/>
              <a:cs typeface="Arial"/>
              <a:sym typeface="Arial"/>
            </a:endParaRPr>
          </a:p>
          <a:p>
            <a:pPr indent="0" lvl="0" marL="0" rtl="0" algn="l">
              <a:lnSpc>
                <a:spcPct val="115000"/>
              </a:lnSpc>
              <a:spcBef>
                <a:spcPts val="0"/>
              </a:spcBef>
              <a:spcAft>
                <a:spcPts val="0"/>
              </a:spcAft>
              <a:buNone/>
            </a:pPr>
            <a:r>
              <a:rPr b="1" lang="en-US" sz="1900">
                <a:solidFill>
                  <a:srgbClr val="FF9900"/>
                </a:solidFill>
                <a:latin typeface="Arial"/>
                <a:ea typeface="Arial"/>
                <a:cs typeface="Arial"/>
                <a:sym typeface="Arial"/>
              </a:rPr>
              <a:t>Transurethral resection of bladder tumour (TURBT) - most common </a:t>
            </a:r>
            <a:endParaRPr b="1"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b="1" lang="en-US" sz="1900">
                <a:solidFill>
                  <a:srgbClr val="FF9900"/>
                </a:solidFill>
                <a:latin typeface="Arial"/>
                <a:ea typeface="Arial"/>
                <a:cs typeface="Arial"/>
                <a:sym typeface="Arial"/>
              </a:rPr>
              <a:t>Chemotherapy</a:t>
            </a:r>
            <a:endParaRPr b="1"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BCG treatment (uses a variant of the BCG vaccine)</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Cystectomy</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900">
                <a:solidFill>
                  <a:srgbClr val="FF9900"/>
                </a:solidFill>
                <a:latin typeface="Arial"/>
                <a:ea typeface="Arial"/>
                <a:cs typeface="Arial"/>
                <a:sym typeface="Arial"/>
              </a:rPr>
              <a:t>Radiotherapy</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i="1"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i="1" lang="en-US" sz="1900">
                <a:solidFill>
                  <a:srgbClr val="FF9900"/>
                </a:solidFill>
                <a:latin typeface="Arial"/>
                <a:ea typeface="Arial"/>
                <a:cs typeface="Arial"/>
                <a:sym typeface="Arial"/>
              </a:rPr>
              <a:t>								NHS website has good info on this.</a:t>
            </a:r>
            <a:endParaRPr i="1"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318" name="Google Shape;318;p37"/>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319" name="Google Shape;319;p37"/>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20" name="Google Shape;320;p37"/>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2: Haematuria</a:t>
            </a:r>
            <a:endParaRPr b="0" i="0" sz="1800" u="none" cap="none" strike="noStrike">
              <a:solidFill>
                <a:schemeClr val="dk1"/>
              </a:solidFill>
              <a:latin typeface="Calibri"/>
              <a:ea typeface="Calibri"/>
              <a:cs typeface="Calibri"/>
              <a:sym typeface="Calibri"/>
            </a:endParaRPr>
          </a:p>
        </p:txBody>
      </p:sp>
      <p:pic>
        <p:nvPicPr>
          <p:cNvPr id="321" name="Google Shape;321;p37"/>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8"/>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000">
                <a:latin typeface="Arial"/>
                <a:ea typeface="Arial"/>
                <a:cs typeface="Arial"/>
                <a:sym typeface="Arial"/>
              </a:rPr>
              <a:t>John is a 76 year old man who attends the GP reporting lower urinary tract symptoms (LUTS). He has hypertension and high cholesterol, which he takes amlodipine and simvastatin for respectively, and had a knee replacement 1 year ago. Otherwise, he is generally fit and well. </a:t>
            </a:r>
            <a:endParaRPr sz="3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327" name="Google Shape;327;p38"/>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328" name="Google Shape;328;p38"/>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29" name="Google Shape;329;p38"/>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3: LUTS</a:t>
            </a:r>
            <a:endParaRPr b="0" i="0" sz="1800" u="none" cap="none" strike="noStrike">
              <a:solidFill>
                <a:schemeClr val="dk1"/>
              </a:solidFill>
              <a:latin typeface="Calibri"/>
              <a:ea typeface="Calibri"/>
              <a:cs typeface="Calibri"/>
              <a:sym typeface="Calibri"/>
            </a:endParaRPr>
          </a:p>
        </p:txBody>
      </p:sp>
      <p:pic>
        <p:nvPicPr>
          <p:cNvPr id="330" name="Google Shape;330;p38"/>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9"/>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John is a 76 year old man who attends the GP reporting lower urinary tract symptoms (LUTS). He has hypertension and high cholesterol, which he takes amlodipine and simvastatin for respectively, and had a knee replacement 1 year ago. Otherwise, he is generally fit and well. </a:t>
            </a:r>
            <a:endParaRPr sz="2000">
              <a:latin typeface="Arial"/>
              <a:ea typeface="Arial"/>
              <a:cs typeface="Arial"/>
              <a:sym typeface="Arial"/>
            </a:endParaRPr>
          </a:p>
          <a:p>
            <a:pPr indent="0" lvl="0" marL="0" rtl="0" algn="l">
              <a:lnSpc>
                <a:spcPct val="115000"/>
              </a:lnSpc>
              <a:spcBef>
                <a:spcPts val="0"/>
              </a:spcBef>
              <a:spcAft>
                <a:spcPts val="0"/>
              </a:spcAft>
              <a:buNone/>
            </a:pPr>
            <a:r>
              <a:t/>
            </a:r>
            <a:endParaRPr b="1" sz="2000">
              <a:latin typeface="Arial"/>
              <a:ea typeface="Arial"/>
              <a:cs typeface="Arial"/>
              <a:sym typeface="Arial"/>
            </a:endParaRPr>
          </a:p>
          <a:p>
            <a:pPr indent="0" lvl="0" marL="0" rtl="0" algn="l">
              <a:lnSpc>
                <a:spcPct val="115000"/>
              </a:lnSpc>
              <a:spcBef>
                <a:spcPts val="0"/>
              </a:spcBef>
              <a:spcAft>
                <a:spcPts val="0"/>
              </a:spcAft>
              <a:buNone/>
            </a:pPr>
            <a:r>
              <a:rPr b="1" lang="en-US" sz="1800">
                <a:latin typeface="Arial"/>
                <a:ea typeface="Arial"/>
                <a:cs typeface="Arial"/>
                <a:sym typeface="Arial"/>
              </a:rPr>
              <a:t>In terms of LUTS, name 2 voiding and 2 storage symptoms that you would enquire about</a:t>
            </a:r>
            <a:r>
              <a:rPr lang="en-US" sz="1800">
                <a:latin typeface="Arial"/>
                <a:ea typeface="Arial"/>
                <a:cs typeface="Arial"/>
                <a:sym typeface="Arial"/>
              </a:rPr>
              <a:t> [2 marks]</a:t>
            </a:r>
            <a:endParaRPr sz="1800">
              <a:latin typeface="Arial"/>
              <a:ea typeface="Arial"/>
              <a:cs typeface="Arial"/>
              <a:sym typeface="Arial"/>
            </a:endParaRPr>
          </a:p>
          <a:p>
            <a:pPr indent="0" lvl="0" marL="0" rtl="0" algn="l">
              <a:lnSpc>
                <a:spcPct val="115000"/>
              </a:lnSpc>
              <a:spcBef>
                <a:spcPts val="0"/>
              </a:spcBef>
              <a:spcAft>
                <a:spcPts val="0"/>
              </a:spcAft>
              <a:buNone/>
            </a:pPr>
            <a:r>
              <a:t/>
            </a:r>
            <a:endParaRPr i="1"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336" name="Google Shape;336;p39"/>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337" name="Google Shape;337;p39"/>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38" name="Google Shape;338;p39"/>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3: LUTS</a:t>
            </a:r>
            <a:endParaRPr b="0" i="0" sz="1800" u="none" cap="none" strike="noStrike">
              <a:solidFill>
                <a:schemeClr val="dk1"/>
              </a:solidFill>
              <a:latin typeface="Calibri"/>
              <a:ea typeface="Calibri"/>
              <a:cs typeface="Calibri"/>
              <a:sym typeface="Calibri"/>
            </a:endParaRPr>
          </a:p>
        </p:txBody>
      </p:sp>
      <p:pic>
        <p:nvPicPr>
          <p:cNvPr id="339" name="Google Shape;339;p39"/>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0"/>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John is a 76 year old man who attends the GP reporting lower urinary tract symptoms (LUTS). He has hypertension and high cholesterol, which he takes amlodipine and simvastatin for respectively, and had a knee replacement 1 year ago. Otherwise, he is generally fit and well. </a:t>
            </a:r>
            <a:endParaRPr sz="2000">
              <a:latin typeface="Arial"/>
              <a:ea typeface="Arial"/>
              <a:cs typeface="Arial"/>
              <a:sym typeface="Arial"/>
            </a:endParaRPr>
          </a:p>
          <a:p>
            <a:pPr indent="0" lvl="0" marL="0" rtl="0" algn="l">
              <a:lnSpc>
                <a:spcPct val="115000"/>
              </a:lnSpc>
              <a:spcBef>
                <a:spcPts val="0"/>
              </a:spcBef>
              <a:spcAft>
                <a:spcPts val="0"/>
              </a:spcAft>
              <a:buNone/>
            </a:pPr>
            <a:r>
              <a:t/>
            </a:r>
            <a:endParaRPr b="1" sz="2000">
              <a:latin typeface="Arial"/>
              <a:ea typeface="Arial"/>
              <a:cs typeface="Arial"/>
              <a:sym typeface="Arial"/>
            </a:endParaRPr>
          </a:p>
          <a:p>
            <a:pPr indent="0" lvl="0" marL="0" rtl="0" algn="l">
              <a:lnSpc>
                <a:spcPct val="115000"/>
              </a:lnSpc>
              <a:spcBef>
                <a:spcPts val="0"/>
              </a:spcBef>
              <a:spcAft>
                <a:spcPts val="0"/>
              </a:spcAft>
              <a:buNone/>
            </a:pPr>
            <a:r>
              <a:rPr b="1" lang="en-US" sz="1800">
                <a:latin typeface="Arial"/>
                <a:ea typeface="Arial"/>
                <a:cs typeface="Arial"/>
                <a:sym typeface="Arial"/>
              </a:rPr>
              <a:t>In terms of LUTS, name 2 voiding and 2 storage symptoms that you would enquire about</a:t>
            </a:r>
            <a:r>
              <a:rPr lang="en-US" sz="1800">
                <a:latin typeface="Arial"/>
                <a:ea typeface="Arial"/>
                <a:cs typeface="Arial"/>
                <a:sym typeface="Arial"/>
              </a:rPr>
              <a:t> [2 marks]</a:t>
            </a:r>
            <a:endParaRPr sz="1800">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FF9900"/>
                </a:solidFill>
                <a:latin typeface="Arial"/>
                <a:ea typeface="Arial"/>
                <a:cs typeface="Arial"/>
                <a:sym typeface="Arial"/>
              </a:rPr>
              <a:t>Voiding: hesitancy / weak or intermittent urinary stream / splitting / spraying / straining / incomplete emptying / terminal dribbling </a:t>
            </a:r>
            <a:r>
              <a:rPr i="1" lang="en-US" sz="1800">
                <a:solidFill>
                  <a:srgbClr val="FF9900"/>
                </a:solidFill>
                <a:latin typeface="Arial"/>
                <a:ea typeface="Arial"/>
                <a:cs typeface="Arial"/>
                <a:sym typeface="Arial"/>
              </a:rPr>
              <a:t>(Any 2 for 1 mark)</a:t>
            </a:r>
            <a:endParaRPr i="1"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FF9900"/>
                </a:solidFill>
                <a:latin typeface="Arial"/>
                <a:ea typeface="Arial"/>
                <a:cs typeface="Arial"/>
                <a:sym typeface="Arial"/>
              </a:rPr>
              <a:t>Storage: urgency / frequency / nocturia / urinary incontinence / feeling the need to urinate again immediately after </a:t>
            </a:r>
            <a:r>
              <a:rPr i="1" lang="en-US" sz="1800">
                <a:solidFill>
                  <a:srgbClr val="FF9900"/>
                </a:solidFill>
                <a:latin typeface="Arial"/>
                <a:ea typeface="Arial"/>
                <a:cs typeface="Arial"/>
                <a:sym typeface="Arial"/>
              </a:rPr>
              <a:t>(Any 2 for 1 mark)</a:t>
            </a:r>
            <a:endParaRPr i="1"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345" name="Google Shape;345;p40"/>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346" name="Google Shape;346;p40"/>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47" name="Google Shape;347;p40"/>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3: LUTS</a:t>
            </a:r>
            <a:endParaRPr b="0" i="0" sz="1800" u="none" cap="none" strike="noStrike">
              <a:solidFill>
                <a:schemeClr val="dk1"/>
              </a:solidFill>
              <a:latin typeface="Calibri"/>
              <a:ea typeface="Calibri"/>
              <a:cs typeface="Calibri"/>
              <a:sym typeface="Calibri"/>
            </a:endParaRPr>
          </a:p>
        </p:txBody>
      </p:sp>
      <p:pic>
        <p:nvPicPr>
          <p:cNvPr id="348" name="Google Shape;348;p40"/>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1"/>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John is a 76 year old man who attends the GP reporting lower urinary tract symptoms (LUTS). He has hypertension and high cholesterol, which he takes amlodipine and simvastatin for respectively, and had a knee replacement 1 year ago. Otherwise, he is generally fit and well. </a:t>
            </a:r>
            <a:endParaRPr sz="2000">
              <a:latin typeface="Arial"/>
              <a:ea typeface="Arial"/>
              <a:cs typeface="Arial"/>
              <a:sym typeface="Arial"/>
            </a:endParaRPr>
          </a:p>
          <a:p>
            <a:pPr indent="0" lvl="0" marL="0" rtl="0" algn="l">
              <a:lnSpc>
                <a:spcPct val="115000"/>
              </a:lnSpc>
              <a:spcBef>
                <a:spcPts val="0"/>
              </a:spcBef>
              <a:spcAft>
                <a:spcPts val="0"/>
              </a:spcAft>
              <a:buNone/>
            </a:pPr>
            <a:r>
              <a:t/>
            </a:r>
            <a:endParaRPr b="1" sz="2000">
              <a:latin typeface="Arial"/>
              <a:ea typeface="Arial"/>
              <a:cs typeface="Arial"/>
              <a:sym typeface="Arial"/>
            </a:endParaRPr>
          </a:p>
          <a:p>
            <a:pPr indent="0" lvl="0" marL="0" rtl="0" algn="l">
              <a:lnSpc>
                <a:spcPct val="115000"/>
              </a:lnSpc>
              <a:spcBef>
                <a:spcPts val="0"/>
              </a:spcBef>
              <a:spcAft>
                <a:spcPts val="0"/>
              </a:spcAft>
              <a:buNone/>
            </a:pPr>
            <a:r>
              <a:rPr b="1" lang="en-US" sz="1800">
                <a:latin typeface="Arial"/>
                <a:ea typeface="Arial"/>
                <a:cs typeface="Arial"/>
                <a:sym typeface="Arial"/>
              </a:rPr>
              <a:t>After you take a thorough history, name 2 steps that should be taken at this GP appointment? [2 marks]</a:t>
            </a:r>
            <a:endParaRPr b="1" sz="1800">
              <a:latin typeface="Arial"/>
              <a:ea typeface="Arial"/>
              <a:cs typeface="Arial"/>
              <a:sym typeface="Arial"/>
            </a:endParaRPr>
          </a:p>
          <a:p>
            <a:pPr indent="0" lvl="0" marL="0" rtl="0" algn="l">
              <a:lnSpc>
                <a:spcPct val="115000"/>
              </a:lnSpc>
              <a:spcBef>
                <a:spcPts val="0"/>
              </a:spcBef>
              <a:spcAft>
                <a:spcPts val="0"/>
              </a:spcAft>
              <a:buNone/>
            </a:pPr>
            <a:r>
              <a:t/>
            </a:r>
            <a:endParaRPr sz="1800">
              <a:latin typeface="Arial"/>
              <a:ea typeface="Arial"/>
              <a:cs typeface="Arial"/>
              <a:sym typeface="Arial"/>
            </a:endParaRPr>
          </a:p>
          <a:p>
            <a:pPr indent="0" lvl="0" marL="0" rtl="0" algn="l">
              <a:lnSpc>
                <a:spcPct val="115000"/>
              </a:lnSpc>
              <a:spcBef>
                <a:spcPts val="0"/>
              </a:spcBef>
              <a:spcAft>
                <a:spcPts val="0"/>
              </a:spcAft>
              <a:buNone/>
            </a:pPr>
            <a:r>
              <a:t/>
            </a:r>
            <a:endParaRPr b="1" sz="1800">
              <a:latin typeface="Arial"/>
              <a:ea typeface="Arial"/>
              <a:cs typeface="Arial"/>
              <a:sym typeface="Arial"/>
            </a:endParaRPr>
          </a:p>
          <a:p>
            <a:pPr indent="0" lvl="0" marL="0" rtl="0" algn="l">
              <a:lnSpc>
                <a:spcPct val="115000"/>
              </a:lnSpc>
              <a:spcBef>
                <a:spcPts val="0"/>
              </a:spcBef>
              <a:spcAft>
                <a:spcPts val="0"/>
              </a:spcAft>
              <a:buNone/>
            </a:pPr>
            <a:r>
              <a:t/>
            </a:r>
            <a:endParaRPr i="1"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354" name="Google Shape;354;p41"/>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355" name="Google Shape;355;p41"/>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56" name="Google Shape;356;p41"/>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3: LUTS</a:t>
            </a:r>
            <a:endParaRPr b="0" i="0" sz="1800" u="none" cap="none" strike="noStrike">
              <a:solidFill>
                <a:schemeClr val="dk1"/>
              </a:solidFill>
              <a:latin typeface="Calibri"/>
              <a:ea typeface="Calibri"/>
              <a:cs typeface="Calibri"/>
              <a:sym typeface="Calibri"/>
            </a:endParaRPr>
          </a:p>
        </p:txBody>
      </p:sp>
      <p:pic>
        <p:nvPicPr>
          <p:cNvPr id="357" name="Google Shape;357;p41"/>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p:cNvSpPr txBox="1"/>
          <p:nvPr>
            <p:ph idx="1" type="body"/>
          </p:nvPr>
        </p:nvSpPr>
        <p:spPr>
          <a:xfrm>
            <a:off x="365225" y="1600200"/>
            <a:ext cx="11508600" cy="45261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None/>
            </a:pPr>
            <a:r>
              <a:rPr lang="en-US" sz="3100"/>
              <a:t>Practice a range of SBAs and SAQs relating to urological pathology</a:t>
            </a:r>
            <a:endParaRPr sz="3100"/>
          </a:p>
          <a:p>
            <a:pPr indent="-342900" lvl="0" marL="342900" rtl="0" algn="l">
              <a:lnSpc>
                <a:spcPct val="90000"/>
              </a:lnSpc>
              <a:spcBef>
                <a:spcPts val="0"/>
              </a:spcBef>
              <a:spcAft>
                <a:spcPts val="0"/>
              </a:spcAft>
              <a:buClr>
                <a:schemeClr val="dk1"/>
              </a:buClr>
              <a:buSzPts val="2800"/>
              <a:buNone/>
            </a:pPr>
            <a:r>
              <a:t/>
            </a:r>
            <a:endParaRPr sz="3100"/>
          </a:p>
          <a:p>
            <a:pPr indent="-342900" lvl="0" marL="342900" rtl="0" algn="l">
              <a:lnSpc>
                <a:spcPct val="90000"/>
              </a:lnSpc>
              <a:spcBef>
                <a:spcPts val="0"/>
              </a:spcBef>
              <a:spcAft>
                <a:spcPts val="0"/>
              </a:spcAft>
              <a:buClr>
                <a:schemeClr val="dk1"/>
              </a:buClr>
              <a:buSzPts val="2800"/>
              <a:buNone/>
            </a:pPr>
            <a:r>
              <a:rPr lang="en-US" sz="3100"/>
              <a:t>Discuss common pitfalls in answering urology questions</a:t>
            </a:r>
            <a:endParaRPr sz="3100"/>
          </a:p>
          <a:p>
            <a:pPr indent="-342900" lvl="0" marL="342900" rtl="0" algn="l">
              <a:lnSpc>
                <a:spcPct val="90000"/>
              </a:lnSpc>
              <a:spcBef>
                <a:spcPts val="0"/>
              </a:spcBef>
              <a:spcAft>
                <a:spcPts val="0"/>
              </a:spcAft>
              <a:buClr>
                <a:schemeClr val="dk1"/>
              </a:buClr>
              <a:buSzPts val="2800"/>
              <a:buNone/>
            </a:pPr>
            <a:r>
              <a:t/>
            </a:r>
            <a:endParaRPr sz="3100"/>
          </a:p>
          <a:p>
            <a:pPr indent="0" lvl="0" marL="0" rtl="0" algn="l">
              <a:lnSpc>
                <a:spcPct val="90000"/>
              </a:lnSpc>
              <a:spcBef>
                <a:spcPts val="0"/>
              </a:spcBef>
              <a:spcAft>
                <a:spcPts val="0"/>
              </a:spcAft>
              <a:buClr>
                <a:schemeClr val="dk1"/>
              </a:buClr>
              <a:buSzPts val="2800"/>
              <a:buNone/>
            </a:pPr>
            <a:r>
              <a:t/>
            </a:r>
            <a:endParaRPr sz="3100"/>
          </a:p>
        </p:txBody>
      </p:sp>
      <p:sp>
        <p:nvSpPr>
          <p:cNvPr id="108" name="Google Shape;108;p15"/>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09" name="Google Shape;109;p15"/>
          <p:cNvSpPr txBox="1"/>
          <p:nvPr/>
        </p:nvSpPr>
        <p:spPr>
          <a:xfrm>
            <a:off x="304800" y="239713"/>
            <a:ext cx="1156914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0" name="Google Shape;110;p15"/>
          <p:cNvSpPr txBox="1"/>
          <p:nvPr/>
        </p:nvSpPr>
        <p:spPr>
          <a:xfrm>
            <a:off x="2711609" y="449706"/>
            <a:ext cx="46942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chemeClr val="lt1"/>
                </a:solidFill>
                <a:latin typeface="Calibri"/>
                <a:ea typeface="Calibri"/>
                <a:cs typeface="Calibri"/>
                <a:sym typeface="Calibri"/>
              </a:rPr>
              <a:t>Aims and Objectives</a:t>
            </a:r>
            <a:endParaRPr b="0" i="0" sz="1800" u="none" cap="none" strike="noStrike">
              <a:solidFill>
                <a:schemeClr val="dk1"/>
              </a:solidFill>
              <a:latin typeface="Calibri"/>
              <a:ea typeface="Calibri"/>
              <a:cs typeface="Calibri"/>
              <a:sym typeface="Calibri"/>
            </a:endParaRPr>
          </a:p>
        </p:txBody>
      </p:sp>
      <p:pic>
        <p:nvPicPr>
          <p:cNvPr id="111" name="Google Shape;111;p15"/>
          <p:cNvPicPr preferRelativeResize="0"/>
          <p:nvPr/>
        </p:nvPicPr>
        <p:blipFill rotWithShape="1">
          <a:blip r:embed="rId3">
            <a:alphaModFix/>
          </a:blip>
          <a:srcRect b="5246" l="22560" r="28848" t="8879"/>
          <a:stretch/>
        </p:blipFill>
        <p:spPr>
          <a:xfrm>
            <a:off x="-11" y="5352775"/>
            <a:ext cx="1514137" cy="15052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2"/>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John is a 76 year old man who attends the GP reporting lower urinary tract symptoms (LUTS). He has hypertension and high cholesterol, which he takes amlodipine and simvastatin for respectively, and had a knee replacement 1 year ago. Otherwise, he is generally fit and well. </a:t>
            </a:r>
            <a:endParaRPr sz="2000">
              <a:latin typeface="Arial"/>
              <a:ea typeface="Arial"/>
              <a:cs typeface="Arial"/>
              <a:sym typeface="Arial"/>
            </a:endParaRPr>
          </a:p>
          <a:p>
            <a:pPr indent="0" lvl="0" marL="0" rtl="0" algn="l">
              <a:lnSpc>
                <a:spcPct val="115000"/>
              </a:lnSpc>
              <a:spcBef>
                <a:spcPts val="0"/>
              </a:spcBef>
              <a:spcAft>
                <a:spcPts val="0"/>
              </a:spcAft>
              <a:buNone/>
            </a:pPr>
            <a:r>
              <a:t/>
            </a:r>
            <a:endParaRPr b="1" sz="2000">
              <a:latin typeface="Arial"/>
              <a:ea typeface="Arial"/>
              <a:cs typeface="Arial"/>
              <a:sym typeface="Arial"/>
            </a:endParaRPr>
          </a:p>
          <a:p>
            <a:pPr indent="0" lvl="0" marL="0" rtl="0" algn="l">
              <a:lnSpc>
                <a:spcPct val="115000"/>
              </a:lnSpc>
              <a:spcBef>
                <a:spcPts val="0"/>
              </a:spcBef>
              <a:spcAft>
                <a:spcPts val="0"/>
              </a:spcAft>
              <a:buNone/>
            </a:pPr>
            <a:r>
              <a:rPr b="1" lang="en-US" sz="1800">
                <a:latin typeface="Arial"/>
                <a:ea typeface="Arial"/>
                <a:cs typeface="Arial"/>
                <a:sym typeface="Arial"/>
              </a:rPr>
              <a:t>After you take a thorough history, name 2 steps that should be taken at this GP appointment? [2 marks]</a:t>
            </a:r>
            <a:endParaRPr b="1" sz="1800">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FF9900"/>
                </a:solidFill>
                <a:latin typeface="Arial"/>
                <a:ea typeface="Arial"/>
                <a:cs typeface="Arial"/>
                <a:sym typeface="Arial"/>
              </a:rPr>
              <a:t>Abdominal examination / external genitalia examination / digital rectal examination </a:t>
            </a:r>
            <a:endParaRPr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FF9900"/>
                </a:solidFill>
                <a:latin typeface="Arial"/>
                <a:ea typeface="Arial"/>
                <a:cs typeface="Arial"/>
                <a:sym typeface="Arial"/>
              </a:rPr>
              <a:t>Organise PSA blood test </a:t>
            </a:r>
            <a:endParaRPr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FF9900"/>
                </a:solidFill>
                <a:latin typeface="Arial"/>
                <a:ea typeface="Arial"/>
                <a:cs typeface="Arial"/>
                <a:sym typeface="Arial"/>
              </a:rPr>
              <a:t>Consider 2WW referral </a:t>
            </a:r>
            <a:endParaRPr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FF9900"/>
                </a:solidFill>
                <a:latin typeface="Arial"/>
                <a:ea typeface="Arial"/>
                <a:cs typeface="Arial"/>
                <a:sym typeface="Arial"/>
              </a:rPr>
              <a:t>International Prostate Symptom Score</a:t>
            </a:r>
            <a:endParaRPr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FF9900"/>
                </a:solidFill>
                <a:latin typeface="Arial"/>
                <a:ea typeface="Arial"/>
                <a:cs typeface="Arial"/>
                <a:sym typeface="Arial"/>
              </a:rPr>
              <a:t>Give a bladder diary / ask to complete a urine frequency-volume chart for 3 days </a:t>
            </a:r>
            <a:endParaRPr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b="1" sz="1800">
              <a:latin typeface="Arial"/>
              <a:ea typeface="Arial"/>
              <a:cs typeface="Arial"/>
              <a:sym typeface="Arial"/>
            </a:endParaRPr>
          </a:p>
          <a:p>
            <a:pPr indent="0" lvl="0" marL="0" rtl="0" algn="l">
              <a:lnSpc>
                <a:spcPct val="115000"/>
              </a:lnSpc>
              <a:spcBef>
                <a:spcPts val="0"/>
              </a:spcBef>
              <a:spcAft>
                <a:spcPts val="0"/>
              </a:spcAft>
              <a:buNone/>
            </a:pPr>
            <a:r>
              <a:t/>
            </a:r>
            <a:endParaRPr i="1"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363" name="Google Shape;363;p42"/>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364" name="Google Shape;364;p42"/>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65" name="Google Shape;365;p42"/>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3: LUTS</a:t>
            </a:r>
            <a:endParaRPr b="0" i="0" sz="1800" u="none" cap="none" strike="noStrike">
              <a:solidFill>
                <a:schemeClr val="dk1"/>
              </a:solidFill>
              <a:latin typeface="Calibri"/>
              <a:ea typeface="Calibri"/>
              <a:cs typeface="Calibri"/>
              <a:sym typeface="Calibri"/>
            </a:endParaRPr>
          </a:p>
        </p:txBody>
      </p:sp>
      <p:pic>
        <p:nvPicPr>
          <p:cNvPr id="366" name="Google Shape;366;p42"/>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3"/>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John is a 76 year old man who attends the GP reporting lower urinary tract symptoms (LUTS). He has hypertension and high cholesterol, which he takes amlodipine and simvastatin for respectively, and had a knee replacement 1 year ago. Otherwise, he is generally fit and well. </a:t>
            </a:r>
            <a:endParaRPr sz="2000">
              <a:latin typeface="Arial"/>
              <a:ea typeface="Arial"/>
              <a:cs typeface="Arial"/>
              <a:sym typeface="Arial"/>
            </a:endParaRPr>
          </a:p>
          <a:p>
            <a:pPr indent="0" lvl="0" marL="0" rtl="0" algn="l">
              <a:lnSpc>
                <a:spcPct val="115000"/>
              </a:lnSpc>
              <a:spcBef>
                <a:spcPts val="0"/>
              </a:spcBef>
              <a:spcAft>
                <a:spcPts val="0"/>
              </a:spcAft>
              <a:buNone/>
            </a:pPr>
            <a:r>
              <a:t/>
            </a:r>
            <a:endParaRPr b="1" sz="2000">
              <a:latin typeface="Arial"/>
              <a:ea typeface="Arial"/>
              <a:cs typeface="Arial"/>
              <a:sym typeface="Arial"/>
            </a:endParaRPr>
          </a:p>
          <a:p>
            <a:pPr indent="0" lvl="0" marL="0" rtl="0" algn="l">
              <a:lnSpc>
                <a:spcPct val="115000"/>
              </a:lnSpc>
              <a:spcBef>
                <a:spcPts val="0"/>
              </a:spcBef>
              <a:spcAft>
                <a:spcPts val="0"/>
              </a:spcAft>
              <a:buNone/>
            </a:pPr>
            <a:r>
              <a:rPr b="1" lang="en-US" sz="1800">
                <a:latin typeface="Arial"/>
                <a:ea typeface="Arial"/>
                <a:cs typeface="Arial"/>
                <a:sym typeface="Arial"/>
              </a:rPr>
              <a:t>Other than prostate cancer, name 2 factors that can increase a PSA level? </a:t>
            </a:r>
            <a:r>
              <a:rPr lang="en-US" sz="1800">
                <a:latin typeface="Arial"/>
                <a:ea typeface="Arial"/>
                <a:cs typeface="Arial"/>
                <a:sym typeface="Arial"/>
              </a:rPr>
              <a:t>[2 marks] </a:t>
            </a:r>
            <a:endParaRPr sz="1800">
              <a:latin typeface="Arial"/>
              <a:ea typeface="Arial"/>
              <a:cs typeface="Arial"/>
              <a:sym typeface="Arial"/>
            </a:endParaRPr>
          </a:p>
          <a:p>
            <a:pPr indent="0" lvl="0" marL="0" rtl="0" algn="l">
              <a:lnSpc>
                <a:spcPct val="115000"/>
              </a:lnSpc>
              <a:spcBef>
                <a:spcPts val="0"/>
              </a:spcBef>
              <a:spcAft>
                <a:spcPts val="0"/>
              </a:spcAft>
              <a:buNone/>
            </a:pPr>
            <a:r>
              <a:t/>
            </a:r>
            <a:endParaRPr sz="1800">
              <a:latin typeface="Arial"/>
              <a:ea typeface="Arial"/>
              <a:cs typeface="Arial"/>
              <a:sym typeface="Arial"/>
            </a:endParaRPr>
          </a:p>
          <a:p>
            <a:pPr indent="0" lvl="0" marL="0" rtl="0" algn="l">
              <a:lnSpc>
                <a:spcPct val="115000"/>
              </a:lnSpc>
              <a:spcBef>
                <a:spcPts val="0"/>
              </a:spcBef>
              <a:spcAft>
                <a:spcPts val="0"/>
              </a:spcAft>
              <a:buNone/>
            </a:pPr>
            <a:r>
              <a:t/>
            </a:r>
            <a:endParaRPr b="1" sz="1800">
              <a:latin typeface="Arial"/>
              <a:ea typeface="Arial"/>
              <a:cs typeface="Arial"/>
              <a:sym typeface="Arial"/>
            </a:endParaRPr>
          </a:p>
          <a:p>
            <a:pPr indent="0" lvl="0" marL="0" rtl="0" algn="l">
              <a:lnSpc>
                <a:spcPct val="115000"/>
              </a:lnSpc>
              <a:spcBef>
                <a:spcPts val="0"/>
              </a:spcBef>
              <a:spcAft>
                <a:spcPts val="0"/>
              </a:spcAft>
              <a:buNone/>
            </a:pPr>
            <a:r>
              <a:t/>
            </a:r>
            <a:endParaRPr i="1"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372" name="Google Shape;372;p43"/>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373" name="Google Shape;373;p43"/>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74" name="Google Shape;374;p43"/>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3: LUTS</a:t>
            </a:r>
            <a:endParaRPr b="0" i="0" sz="1800" u="none" cap="none" strike="noStrike">
              <a:solidFill>
                <a:schemeClr val="dk1"/>
              </a:solidFill>
              <a:latin typeface="Calibri"/>
              <a:ea typeface="Calibri"/>
              <a:cs typeface="Calibri"/>
              <a:sym typeface="Calibri"/>
            </a:endParaRPr>
          </a:p>
        </p:txBody>
      </p:sp>
      <p:pic>
        <p:nvPicPr>
          <p:cNvPr id="375" name="Google Shape;375;p43"/>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4"/>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John is a 76 year old man who attends the GP reporting lower urinary tract symptoms (LUTS). He has hypertension and high cholesterol, which he takes amlodipine and simvastatin for respectively, and had a knee replacement 1 year ago. Otherwise, he is generally fit and well. </a:t>
            </a:r>
            <a:endParaRPr sz="2000">
              <a:latin typeface="Arial"/>
              <a:ea typeface="Arial"/>
              <a:cs typeface="Arial"/>
              <a:sym typeface="Arial"/>
            </a:endParaRPr>
          </a:p>
          <a:p>
            <a:pPr indent="0" lvl="0" marL="0" rtl="0" algn="l">
              <a:lnSpc>
                <a:spcPct val="115000"/>
              </a:lnSpc>
              <a:spcBef>
                <a:spcPts val="0"/>
              </a:spcBef>
              <a:spcAft>
                <a:spcPts val="0"/>
              </a:spcAft>
              <a:buNone/>
            </a:pPr>
            <a:r>
              <a:t/>
            </a:r>
            <a:endParaRPr b="1" sz="2000">
              <a:latin typeface="Arial"/>
              <a:ea typeface="Arial"/>
              <a:cs typeface="Arial"/>
              <a:sym typeface="Arial"/>
            </a:endParaRPr>
          </a:p>
          <a:p>
            <a:pPr indent="0" lvl="0" marL="0" rtl="0" algn="l">
              <a:lnSpc>
                <a:spcPct val="115000"/>
              </a:lnSpc>
              <a:spcBef>
                <a:spcPts val="0"/>
              </a:spcBef>
              <a:spcAft>
                <a:spcPts val="0"/>
              </a:spcAft>
              <a:buNone/>
            </a:pPr>
            <a:r>
              <a:rPr b="1" lang="en-US" sz="1800">
                <a:latin typeface="Arial"/>
                <a:ea typeface="Arial"/>
                <a:cs typeface="Arial"/>
                <a:sym typeface="Arial"/>
              </a:rPr>
              <a:t>Other than prostate cancer, name 2 factors that can increase a PSA level? </a:t>
            </a:r>
            <a:r>
              <a:rPr lang="en-US" sz="1800">
                <a:latin typeface="Arial"/>
                <a:ea typeface="Arial"/>
                <a:cs typeface="Arial"/>
                <a:sym typeface="Arial"/>
              </a:rPr>
              <a:t>[2 marks] </a:t>
            </a:r>
            <a:endParaRPr sz="1800">
              <a:latin typeface="Arial"/>
              <a:ea typeface="Arial"/>
              <a:cs typeface="Arial"/>
              <a:sym typeface="Arial"/>
            </a:endParaRPr>
          </a:p>
          <a:p>
            <a:pPr indent="0" lvl="0" marL="0" rtl="0" algn="l">
              <a:lnSpc>
                <a:spcPct val="115000"/>
              </a:lnSpc>
              <a:spcBef>
                <a:spcPts val="0"/>
              </a:spcBef>
              <a:spcAft>
                <a:spcPts val="0"/>
              </a:spcAft>
              <a:buNone/>
            </a:pPr>
            <a:r>
              <a:rPr i="1" lang="en-US" sz="1500">
                <a:solidFill>
                  <a:srgbClr val="FF9900"/>
                </a:solidFill>
                <a:latin typeface="Arial"/>
                <a:ea typeface="Arial"/>
                <a:cs typeface="Arial"/>
                <a:sym typeface="Arial"/>
              </a:rPr>
              <a:t>Any 2 of:</a:t>
            </a:r>
            <a:endParaRPr i="1" sz="15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500">
                <a:solidFill>
                  <a:srgbClr val="FF9900"/>
                </a:solidFill>
                <a:latin typeface="Arial"/>
                <a:ea typeface="Arial"/>
                <a:cs typeface="Arial"/>
                <a:sym typeface="Arial"/>
              </a:rPr>
              <a:t>BPH</a:t>
            </a:r>
            <a:endParaRPr sz="15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500">
                <a:solidFill>
                  <a:srgbClr val="FF9900"/>
                </a:solidFill>
                <a:latin typeface="Arial"/>
                <a:ea typeface="Arial"/>
                <a:cs typeface="Arial"/>
                <a:sym typeface="Arial"/>
              </a:rPr>
              <a:t>Prostatitis </a:t>
            </a:r>
            <a:endParaRPr sz="15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500">
                <a:solidFill>
                  <a:srgbClr val="FF9900"/>
                </a:solidFill>
                <a:latin typeface="Arial"/>
                <a:ea typeface="Arial"/>
                <a:cs typeface="Arial"/>
                <a:sym typeface="Arial"/>
              </a:rPr>
              <a:t>UTI </a:t>
            </a:r>
            <a:endParaRPr sz="15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500">
                <a:solidFill>
                  <a:srgbClr val="FF9900"/>
                </a:solidFill>
                <a:latin typeface="Arial"/>
                <a:ea typeface="Arial"/>
                <a:cs typeface="Arial"/>
                <a:sym typeface="Arial"/>
              </a:rPr>
              <a:t>(Vigorous) exercise</a:t>
            </a:r>
            <a:endParaRPr sz="15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500">
                <a:solidFill>
                  <a:srgbClr val="FF9900"/>
                </a:solidFill>
                <a:latin typeface="Arial"/>
                <a:ea typeface="Arial"/>
                <a:cs typeface="Arial"/>
                <a:sym typeface="Arial"/>
              </a:rPr>
              <a:t>Ejaculation </a:t>
            </a:r>
            <a:endParaRPr sz="1500">
              <a:solidFill>
                <a:srgbClr val="FF99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500">
                <a:solidFill>
                  <a:srgbClr val="FF9900"/>
                </a:solidFill>
                <a:latin typeface="Arial"/>
                <a:ea typeface="Arial"/>
                <a:cs typeface="Arial"/>
                <a:sym typeface="Arial"/>
              </a:rPr>
              <a:t>Receiving anal sex </a:t>
            </a:r>
            <a:endParaRPr sz="15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800">
              <a:latin typeface="Arial"/>
              <a:ea typeface="Arial"/>
              <a:cs typeface="Arial"/>
              <a:sym typeface="Arial"/>
            </a:endParaRPr>
          </a:p>
          <a:p>
            <a:pPr indent="0" lvl="0" marL="0" rtl="0" algn="l">
              <a:lnSpc>
                <a:spcPct val="115000"/>
              </a:lnSpc>
              <a:spcBef>
                <a:spcPts val="0"/>
              </a:spcBef>
              <a:spcAft>
                <a:spcPts val="0"/>
              </a:spcAft>
              <a:buNone/>
            </a:pPr>
            <a:r>
              <a:t/>
            </a:r>
            <a:endParaRPr b="1" sz="1800">
              <a:latin typeface="Arial"/>
              <a:ea typeface="Arial"/>
              <a:cs typeface="Arial"/>
              <a:sym typeface="Arial"/>
            </a:endParaRPr>
          </a:p>
          <a:p>
            <a:pPr indent="0" lvl="0" marL="0" rtl="0" algn="l">
              <a:lnSpc>
                <a:spcPct val="115000"/>
              </a:lnSpc>
              <a:spcBef>
                <a:spcPts val="0"/>
              </a:spcBef>
              <a:spcAft>
                <a:spcPts val="0"/>
              </a:spcAft>
              <a:buNone/>
            </a:pPr>
            <a:r>
              <a:t/>
            </a:r>
            <a:endParaRPr i="1"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381" name="Google Shape;381;p44"/>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382" name="Google Shape;382;p44"/>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3" name="Google Shape;383;p44"/>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3: LUTS</a:t>
            </a:r>
            <a:endParaRPr b="0" i="0" sz="1800" u="none" cap="none" strike="noStrike">
              <a:solidFill>
                <a:schemeClr val="dk1"/>
              </a:solidFill>
              <a:latin typeface="Calibri"/>
              <a:ea typeface="Calibri"/>
              <a:cs typeface="Calibri"/>
              <a:sym typeface="Calibri"/>
            </a:endParaRPr>
          </a:p>
        </p:txBody>
      </p:sp>
      <p:pic>
        <p:nvPicPr>
          <p:cNvPr id="384" name="Google Shape;384;p44"/>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385" name="Google Shape;385;p44"/>
          <p:cNvSpPr txBox="1"/>
          <p:nvPr/>
        </p:nvSpPr>
        <p:spPr>
          <a:xfrm>
            <a:off x="2692300" y="3513975"/>
            <a:ext cx="3000000" cy="147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500">
                <a:solidFill>
                  <a:srgbClr val="FF9900"/>
                </a:solidFill>
              </a:rPr>
              <a:t>Digital rectal exam</a:t>
            </a:r>
            <a:endParaRPr sz="1500">
              <a:solidFill>
                <a:srgbClr val="FF9900"/>
              </a:solidFill>
            </a:endParaRPr>
          </a:p>
          <a:p>
            <a:pPr indent="0" lvl="0" marL="0" rtl="0" algn="l">
              <a:lnSpc>
                <a:spcPct val="115000"/>
              </a:lnSpc>
              <a:spcBef>
                <a:spcPts val="0"/>
              </a:spcBef>
              <a:spcAft>
                <a:spcPts val="0"/>
              </a:spcAft>
              <a:buNone/>
            </a:pPr>
            <a:r>
              <a:rPr lang="en-US" sz="1500">
                <a:solidFill>
                  <a:srgbClr val="FF9900"/>
                </a:solidFill>
              </a:rPr>
              <a:t>Prostate biopsy </a:t>
            </a:r>
            <a:endParaRPr sz="1500">
              <a:solidFill>
                <a:srgbClr val="FF9900"/>
              </a:solidFill>
            </a:endParaRPr>
          </a:p>
          <a:p>
            <a:pPr indent="0" lvl="0" marL="0" rtl="0" algn="l">
              <a:lnSpc>
                <a:spcPct val="115000"/>
              </a:lnSpc>
              <a:spcBef>
                <a:spcPts val="0"/>
              </a:spcBef>
              <a:spcAft>
                <a:spcPts val="0"/>
              </a:spcAft>
              <a:buNone/>
            </a:pPr>
            <a:r>
              <a:rPr lang="en-US" sz="1500">
                <a:solidFill>
                  <a:srgbClr val="FF9900"/>
                </a:solidFill>
              </a:rPr>
              <a:t>Catheterisation </a:t>
            </a:r>
            <a:endParaRPr sz="1500">
              <a:solidFill>
                <a:srgbClr val="FF9900"/>
              </a:solidFill>
            </a:endParaRPr>
          </a:p>
          <a:p>
            <a:pPr indent="0" lvl="0" marL="0" rtl="0" algn="l">
              <a:lnSpc>
                <a:spcPct val="115000"/>
              </a:lnSpc>
              <a:spcBef>
                <a:spcPts val="0"/>
              </a:spcBef>
              <a:spcAft>
                <a:spcPts val="0"/>
              </a:spcAft>
              <a:buNone/>
            </a:pPr>
            <a:r>
              <a:rPr lang="en-US" sz="1500">
                <a:solidFill>
                  <a:srgbClr val="FF9900"/>
                </a:solidFill>
              </a:rPr>
              <a:t>Urological surgery </a:t>
            </a:r>
            <a:endParaRPr sz="1500">
              <a:solidFill>
                <a:srgbClr val="FF9900"/>
              </a:solidFill>
            </a:endParaRPr>
          </a:p>
          <a:p>
            <a:pPr indent="0" lvl="0" marL="0" rtl="0" algn="l">
              <a:lnSpc>
                <a:spcPct val="115000"/>
              </a:lnSpc>
              <a:spcBef>
                <a:spcPts val="0"/>
              </a:spcBef>
              <a:spcAft>
                <a:spcPts val="0"/>
              </a:spcAft>
              <a:buNone/>
            </a:pPr>
            <a:r>
              <a:rPr lang="en-US" sz="1500">
                <a:solidFill>
                  <a:srgbClr val="FF9900"/>
                </a:solidFill>
              </a:rPr>
              <a:t>Urinary retention </a:t>
            </a:r>
            <a:endParaRPr sz="1500">
              <a:solidFill>
                <a:srgbClr val="FF99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5"/>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3000">
                <a:latin typeface="Arial"/>
                <a:ea typeface="Arial"/>
                <a:cs typeface="Arial"/>
                <a:sym typeface="Arial"/>
              </a:rPr>
              <a:t>John is a </a:t>
            </a:r>
            <a:r>
              <a:rPr b="1" lang="en-US" sz="3000">
                <a:latin typeface="Arial"/>
                <a:ea typeface="Arial"/>
                <a:cs typeface="Arial"/>
                <a:sym typeface="Arial"/>
              </a:rPr>
              <a:t>76 year old man</a:t>
            </a:r>
            <a:r>
              <a:rPr lang="en-US" sz="3000">
                <a:latin typeface="Arial"/>
                <a:ea typeface="Arial"/>
                <a:cs typeface="Arial"/>
                <a:sym typeface="Arial"/>
              </a:rPr>
              <a:t> who attends the GP reporting lower urinary tract symptoms (</a:t>
            </a:r>
            <a:r>
              <a:rPr b="1" lang="en-US" sz="3000">
                <a:latin typeface="Arial"/>
                <a:ea typeface="Arial"/>
                <a:cs typeface="Arial"/>
                <a:sym typeface="Arial"/>
              </a:rPr>
              <a:t>LUTS</a:t>
            </a:r>
            <a:r>
              <a:rPr lang="en-US" sz="3000">
                <a:latin typeface="Arial"/>
                <a:ea typeface="Arial"/>
                <a:cs typeface="Arial"/>
                <a:sym typeface="Arial"/>
              </a:rPr>
              <a:t>). He has hypertension and high cholesterol, which he takes amlodipine and simvastatin for respectively, and had a knee replacement 1 year ago. Otherwise, he is generally fit and well. </a:t>
            </a:r>
            <a:endParaRPr sz="3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marR="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391" name="Google Shape;391;p45"/>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392" name="Google Shape;392;p45"/>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93" name="Google Shape;393;p45"/>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3: LUTS</a:t>
            </a:r>
            <a:endParaRPr b="0" i="0" sz="1800" u="none" cap="none" strike="noStrike">
              <a:solidFill>
                <a:schemeClr val="dk1"/>
              </a:solidFill>
              <a:latin typeface="Calibri"/>
              <a:ea typeface="Calibri"/>
              <a:cs typeface="Calibri"/>
              <a:sym typeface="Calibri"/>
            </a:endParaRPr>
          </a:p>
        </p:txBody>
      </p:sp>
      <p:pic>
        <p:nvPicPr>
          <p:cNvPr id="394" name="Google Shape;394;p45"/>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6"/>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400" name="Google Shape;400;p46"/>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401" name="Google Shape;401;p46"/>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02" name="Google Shape;402;p46"/>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4: Testicular pain </a:t>
            </a:r>
            <a:endParaRPr b="0" i="0" sz="1800" u="none" cap="none" strike="noStrike">
              <a:solidFill>
                <a:schemeClr val="dk1"/>
              </a:solidFill>
              <a:latin typeface="Calibri"/>
              <a:ea typeface="Calibri"/>
              <a:cs typeface="Calibri"/>
              <a:sym typeface="Calibri"/>
            </a:endParaRPr>
          </a:p>
        </p:txBody>
      </p:sp>
      <p:pic>
        <p:nvPicPr>
          <p:cNvPr id="403" name="Google Shape;403;p46"/>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404" name="Google Shape;404;p46"/>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000">
                <a:latin typeface="Arial"/>
                <a:ea typeface="Arial"/>
                <a:cs typeface="Arial"/>
                <a:sym typeface="Arial"/>
              </a:rPr>
              <a:t>Luke</a:t>
            </a:r>
            <a:r>
              <a:rPr lang="en-US" sz="3000">
                <a:latin typeface="Arial"/>
                <a:ea typeface="Arial"/>
                <a:cs typeface="Arial"/>
                <a:sym typeface="Arial"/>
              </a:rPr>
              <a:t> is an 11 year old boy who attends paediatric A &amp; E with pain in his scrotum. Upon further questioning he tells you the pain is very severe, and came on suddenly in his left testicle. He feels nauseous and has vomited once.</a:t>
            </a:r>
            <a:endParaRPr sz="3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3000">
              <a:latin typeface="Arial"/>
              <a:ea typeface="Arial"/>
              <a:cs typeface="Arial"/>
              <a:sym typeface="Arial"/>
            </a:endParaRPr>
          </a:p>
          <a:p>
            <a:pPr indent="-342900" lvl="0" marL="3429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7"/>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410" name="Google Shape;410;p47"/>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411" name="Google Shape;411;p47"/>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2" name="Google Shape;412;p47"/>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4: Testicular pain </a:t>
            </a:r>
            <a:endParaRPr b="0" i="0" sz="1800" u="none" cap="none" strike="noStrike">
              <a:solidFill>
                <a:schemeClr val="dk1"/>
              </a:solidFill>
              <a:latin typeface="Calibri"/>
              <a:ea typeface="Calibri"/>
              <a:cs typeface="Calibri"/>
              <a:sym typeface="Calibri"/>
            </a:endParaRPr>
          </a:p>
        </p:txBody>
      </p:sp>
      <p:pic>
        <p:nvPicPr>
          <p:cNvPr id="413" name="Google Shape;413;p47"/>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414" name="Google Shape;414;p47"/>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Luke is an 11 year old boy who attends paediatric A &amp; E with pain in his scrotum. Upon further questioning he tells you the pain is very severe, and came on suddenly in his left testicle. He feels nauseous and has vomited once.</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The pain continues despite elevation of the testes. Luke is negative for what sign? [1 mark]</a:t>
            </a:r>
            <a:endParaRPr sz="3000">
              <a:latin typeface="Arial"/>
              <a:ea typeface="Arial"/>
              <a:cs typeface="Arial"/>
              <a:sym typeface="Arial"/>
            </a:endParaRPr>
          </a:p>
          <a:p>
            <a:pPr indent="-342900" lvl="0" marL="3429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8"/>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420" name="Google Shape;420;p48"/>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421" name="Google Shape;421;p48"/>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22" name="Google Shape;422;p48"/>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4: Testicular pain </a:t>
            </a:r>
            <a:endParaRPr b="0" i="0" sz="1800" u="none" cap="none" strike="noStrike">
              <a:solidFill>
                <a:schemeClr val="dk1"/>
              </a:solidFill>
              <a:latin typeface="Calibri"/>
              <a:ea typeface="Calibri"/>
              <a:cs typeface="Calibri"/>
              <a:sym typeface="Calibri"/>
            </a:endParaRPr>
          </a:p>
        </p:txBody>
      </p:sp>
      <p:pic>
        <p:nvPicPr>
          <p:cNvPr id="423" name="Google Shape;423;p48"/>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424" name="Google Shape;424;p48"/>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Luke is an 11 year old boy who attends paediatric A &amp; E with pain in his scrotum. Upon further questioning he tells you the pain is very severe, and came on suddenly in his left testicle. He feels nauseous and has vomited once.</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The pain continues despite elevation of the testes. Luke is negative for what sign? [1 mark]</a:t>
            </a:r>
            <a:endParaRPr b="1"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900">
                <a:solidFill>
                  <a:srgbClr val="FF9900"/>
                </a:solidFill>
                <a:latin typeface="Arial"/>
                <a:ea typeface="Arial"/>
                <a:cs typeface="Arial"/>
                <a:sym typeface="Arial"/>
              </a:rPr>
              <a:t>Phren’s sign.</a:t>
            </a:r>
            <a:endParaRPr sz="1900">
              <a:solidFill>
                <a:srgbClr val="FF9900"/>
              </a:solidFill>
              <a:latin typeface="Arial"/>
              <a:ea typeface="Arial"/>
              <a:cs typeface="Arial"/>
              <a:sym typeface="Arial"/>
            </a:endParaRPr>
          </a:p>
          <a:p>
            <a:pPr indent="-342900" lvl="0" marL="3429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9"/>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430" name="Google Shape;430;p49"/>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431" name="Google Shape;431;p49"/>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32" name="Google Shape;432;p49"/>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4: Testicular pain </a:t>
            </a:r>
            <a:endParaRPr b="0" i="0" sz="1800" u="none" cap="none" strike="noStrike">
              <a:solidFill>
                <a:schemeClr val="dk1"/>
              </a:solidFill>
              <a:latin typeface="Calibri"/>
              <a:ea typeface="Calibri"/>
              <a:cs typeface="Calibri"/>
              <a:sym typeface="Calibri"/>
            </a:endParaRPr>
          </a:p>
        </p:txBody>
      </p:sp>
      <p:pic>
        <p:nvPicPr>
          <p:cNvPr id="433" name="Google Shape;433;p49"/>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434" name="Google Shape;434;p49"/>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Luke is an 11 year old boy who attends paediatric A &amp; E with pain in his scrotum. Upon further questioning he tells you the pain is very severe, and came on suddenly in his left testicle. He feels nauseous and has vomited once.</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The pain continues despite elevation of the testes. Luke is negative for what sign? [1 mark]</a:t>
            </a:r>
            <a:endParaRPr b="1"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900">
                <a:solidFill>
                  <a:srgbClr val="FF9900"/>
                </a:solidFill>
                <a:latin typeface="Arial"/>
                <a:ea typeface="Arial"/>
                <a:cs typeface="Arial"/>
                <a:sym typeface="Arial"/>
              </a:rPr>
              <a:t>Phren’s sign.</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900">
                <a:solidFill>
                  <a:srgbClr val="FF9900"/>
                </a:solidFill>
                <a:latin typeface="Arial"/>
                <a:ea typeface="Arial"/>
                <a:cs typeface="Arial"/>
                <a:sym typeface="Arial"/>
              </a:rPr>
              <a:t>2 main causes of testicular pain:</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900">
                <a:solidFill>
                  <a:srgbClr val="FF9900"/>
                </a:solidFill>
                <a:latin typeface="Arial"/>
                <a:ea typeface="Arial"/>
                <a:cs typeface="Arial"/>
                <a:sym typeface="Arial"/>
              </a:rPr>
              <a:t>Phren’s positive - epididymitis</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900">
                <a:solidFill>
                  <a:srgbClr val="FF9900"/>
                </a:solidFill>
                <a:latin typeface="Arial"/>
                <a:ea typeface="Arial"/>
                <a:cs typeface="Arial"/>
                <a:sym typeface="Arial"/>
              </a:rPr>
              <a:t>Phren’s negative - testicular torsion</a:t>
            </a:r>
            <a:endParaRPr sz="1900">
              <a:solidFill>
                <a:srgbClr val="FF9900"/>
              </a:solidFill>
              <a:latin typeface="Arial"/>
              <a:ea typeface="Arial"/>
              <a:cs typeface="Arial"/>
              <a:sym typeface="Arial"/>
            </a:endParaRPr>
          </a:p>
          <a:p>
            <a:pPr indent="-342900" lvl="0" marL="3429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0"/>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440" name="Google Shape;440;p50"/>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441" name="Google Shape;441;p50"/>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42" name="Google Shape;442;p50"/>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4: Testicular pain </a:t>
            </a:r>
            <a:endParaRPr b="0" i="0" sz="1800" u="none" cap="none" strike="noStrike">
              <a:solidFill>
                <a:schemeClr val="dk1"/>
              </a:solidFill>
              <a:latin typeface="Calibri"/>
              <a:ea typeface="Calibri"/>
              <a:cs typeface="Calibri"/>
              <a:sym typeface="Calibri"/>
            </a:endParaRPr>
          </a:p>
        </p:txBody>
      </p:sp>
      <p:pic>
        <p:nvPicPr>
          <p:cNvPr id="443" name="Google Shape;443;p50"/>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444" name="Google Shape;444;p50"/>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Luke is an 11 year old boy who attends paediatric A &amp; E with pain in his scrotum. Upon further questioning he tells you the pain is very severe, and came on suddenly in his left testicle. He feels nauseous and has vomited once.</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The cremasteric reflex is absent. How is this reflex elicited and what is a normal response? [2 marks]</a:t>
            </a:r>
            <a:endParaRPr sz="3000">
              <a:latin typeface="Arial"/>
              <a:ea typeface="Arial"/>
              <a:cs typeface="Arial"/>
              <a:sym typeface="Arial"/>
            </a:endParaRPr>
          </a:p>
          <a:p>
            <a:pPr indent="-342900" lvl="0" marL="3429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1"/>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450" name="Google Shape;450;p51"/>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451" name="Google Shape;451;p51"/>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52" name="Google Shape;452;p51"/>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4: Testicular pain </a:t>
            </a:r>
            <a:endParaRPr b="0" i="0" sz="1800" u="none" cap="none" strike="noStrike">
              <a:solidFill>
                <a:schemeClr val="dk1"/>
              </a:solidFill>
              <a:latin typeface="Calibri"/>
              <a:ea typeface="Calibri"/>
              <a:cs typeface="Calibri"/>
              <a:sym typeface="Calibri"/>
            </a:endParaRPr>
          </a:p>
        </p:txBody>
      </p:sp>
      <p:pic>
        <p:nvPicPr>
          <p:cNvPr id="453" name="Google Shape;453;p51"/>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454" name="Google Shape;454;p51"/>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Luke is an 11 year old boy who attends paediatric A &amp; E with pain in his scrotum. Upon further questioning he tells you the pain is very severe, and came on suddenly in his left testicle. He feels nauseous and has vomited once.</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The cremasteric reflex is absent. How is this reflex </a:t>
            </a:r>
            <a:r>
              <a:rPr b="1" lang="en-US" sz="2000">
                <a:latin typeface="Arial"/>
                <a:ea typeface="Arial"/>
                <a:cs typeface="Arial"/>
                <a:sym typeface="Arial"/>
              </a:rPr>
              <a:t>elicited</a:t>
            </a:r>
            <a:r>
              <a:rPr b="1" lang="en-US" sz="2000">
                <a:latin typeface="Arial"/>
                <a:ea typeface="Arial"/>
                <a:cs typeface="Arial"/>
                <a:sym typeface="Arial"/>
              </a:rPr>
              <a:t> and what is a normal response? [2 marks]</a:t>
            </a:r>
            <a:endParaRPr b="1"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900">
                <a:solidFill>
                  <a:srgbClr val="FF9900"/>
                </a:solidFill>
                <a:latin typeface="Arial"/>
                <a:ea typeface="Arial"/>
                <a:cs typeface="Arial"/>
                <a:sym typeface="Arial"/>
              </a:rPr>
              <a:t>The medial thigh is stroked in a downward direction.</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900">
                <a:solidFill>
                  <a:srgbClr val="FF9900"/>
                </a:solidFill>
                <a:latin typeface="Arial"/>
                <a:ea typeface="Arial"/>
                <a:cs typeface="Arial"/>
                <a:sym typeface="Arial"/>
              </a:rPr>
              <a:t>In a normal response, the cremasteric muscle contracts, pulling the scrotum and testis superiorly on the side that is assessed.</a:t>
            </a:r>
            <a:endParaRPr sz="1900">
              <a:solidFill>
                <a:srgbClr val="FF9900"/>
              </a:solidFill>
              <a:latin typeface="Arial"/>
              <a:ea typeface="Arial"/>
              <a:cs typeface="Arial"/>
              <a:sym typeface="Arial"/>
            </a:endParaRPr>
          </a:p>
          <a:p>
            <a:pPr indent="-342900" lvl="0" marL="3429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000">
                <a:latin typeface="Arial"/>
                <a:ea typeface="Arial"/>
                <a:cs typeface="Arial"/>
                <a:sym typeface="Arial"/>
              </a:rPr>
              <a:t>Javid is a 44 year old doctor, who takes himself down to A&amp;E with severe pain in his left side radiating down towards his groin, that has come on in waves. He also has some blood in his urine. He admits that sometimes he can go a full 12 hour shift on AMU without more than a few sips of water. When you ask what he thinks the problem is, he suggests renal stones. </a:t>
            </a:r>
            <a:endParaRPr sz="3000">
              <a:latin typeface="Arial"/>
              <a:ea typeface="Arial"/>
              <a:cs typeface="Arial"/>
              <a:sym typeface="Arial"/>
            </a:endParaRPr>
          </a:p>
          <a:p>
            <a:pPr indent="-342900" lvl="0" marL="342900" rtl="0" algn="l">
              <a:lnSpc>
                <a:spcPct val="90000"/>
              </a:lnSpc>
              <a:spcBef>
                <a:spcPts val="0"/>
              </a:spcBef>
              <a:spcAft>
                <a:spcPts val="0"/>
              </a:spcAft>
              <a:buClr>
                <a:schemeClr val="dk1"/>
              </a:buClr>
              <a:buSzPts val="2800"/>
              <a:buNone/>
            </a:pPr>
            <a:r>
              <a:t/>
            </a:r>
            <a:endParaRPr/>
          </a:p>
        </p:txBody>
      </p:sp>
      <p:sp>
        <p:nvSpPr>
          <p:cNvPr id="117" name="Google Shape;117;p16"/>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18" name="Google Shape;118;p16"/>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9" name="Google Shape;119;p16"/>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1: Renal Stones</a:t>
            </a:r>
            <a:endParaRPr b="0" i="0" sz="1800" u="none" cap="none" strike="noStrike">
              <a:solidFill>
                <a:schemeClr val="dk1"/>
              </a:solidFill>
              <a:latin typeface="Calibri"/>
              <a:ea typeface="Calibri"/>
              <a:cs typeface="Calibri"/>
              <a:sym typeface="Calibri"/>
            </a:endParaRPr>
          </a:p>
        </p:txBody>
      </p:sp>
      <p:pic>
        <p:nvPicPr>
          <p:cNvPr id="120" name="Google Shape;120;p16"/>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2"/>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460" name="Google Shape;460;p52"/>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461" name="Google Shape;461;p52"/>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62" name="Google Shape;462;p52"/>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4: Testicular pain </a:t>
            </a:r>
            <a:endParaRPr b="0" i="0" sz="1800" u="none" cap="none" strike="noStrike">
              <a:solidFill>
                <a:schemeClr val="dk1"/>
              </a:solidFill>
              <a:latin typeface="Calibri"/>
              <a:ea typeface="Calibri"/>
              <a:cs typeface="Calibri"/>
              <a:sym typeface="Calibri"/>
            </a:endParaRPr>
          </a:p>
        </p:txBody>
      </p:sp>
      <p:pic>
        <p:nvPicPr>
          <p:cNvPr id="463" name="Google Shape;463;p52"/>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464" name="Google Shape;464;p52"/>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Luke is an 11 year old boy who attends paediatric A &amp; E with pain in his scrotum. Upon further questioning he tells you the pain is very severe, and came on suddenly in his left testicle. He feels nauseous and has vomited once.</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The A &amp; E doctor thinks this is most likely testicular torsion and refers to urology. What will the urology team do to investigate and manage this patient? [2 marks]</a:t>
            </a:r>
            <a:endParaRPr b="1"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sz="200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3"/>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470" name="Google Shape;470;p53"/>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471" name="Google Shape;471;p53"/>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72" name="Google Shape;472;p53"/>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4: Testicular pain </a:t>
            </a:r>
            <a:endParaRPr b="0" i="0" sz="1800" u="none" cap="none" strike="noStrike">
              <a:solidFill>
                <a:schemeClr val="dk1"/>
              </a:solidFill>
              <a:latin typeface="Calibri"/>
              <a:ea typeface="Calibri"/>
              <a:cs typeface="Calibri"/>
              <a:sym typeface="Calibri"/>
            </a:endParaRPr>
          </a:p>
        </p:txBody>
      </p:sp>
      <p:pic>
        <p:nvPicPr>
          <p:cNvPr id="473" name="Google Shape;473;p53"/>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474" name="Google Shape;474;p53"/>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Luke is an 11 year old boy who attends paediatric A &amp; E with pain in his scrotum. Upon further questioning he tells you the pain is very severe, and came on suddenly in his left testicle. He feels nauseous and has vomited once.</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The A &amp; E doctor thinks this is most likely testicular torsion and refers to urology. What will the urology team do to investigate and manage this patient? [2 marks]</a:t>
            </a:r>
            <a:endParaRPr b="1"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900">
                <a:solidFill>
                  <a:srgbClr val="FF9900"/>
                </a:solidFill>
                <a:latin typeface="Arial"/>
                <a:ea typeface="Arial"/>
                <a:cs typeface="Arial"/>
                <a:sym typeface="Arial"/>
              </a:rPr>
              <a:t>surgical exploration</a:t>
            </a:r>
            <a:endParaRPr b="1" sz="1900">
              <a:solidFill>
                <a:srgbClr val="FF99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900">
                <a:solidFill>
                  <a:srgbClr val="FF9900"/>
                </a:solidFill>
                <a:latin typeface="Arial"/>
                <a:ea typeface="Arial"/>
                <a:cs typeface="Arial"/>
                <a:sym typeface="Arial"/>
              </a:rPr>
              <a:t>orchidopexy</a:t>
            </a:r>
            <a:r>
              <a:rPr lang="en-US" sz="1900">
                <a:solidFill>
                  <a:srgbClr val="FF9900"/>
                </a:solidFill>
                <a:latin typeface="Arial"/>
                <a:ea typeface="Arial"/>
                <a:cs typeface="Arial"/>
                <a:sym typeface="Arial"/>
              </a:rPr>
              <a:t> - cord and testis will be untwisted and (usually) both testicles fixed to the scrotum</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sz="1900">
              <a:solidFill>
                <a:srgbClr val="FF99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900">
                <a:solidFill>
                  <a:srgbClr val="FF9900"/>
                </a:solidFill>
                <a:latin typeface="Arial"/>
                <a:ea typeface="Arial"/>
                <a:cs typeface="Arial"/>
                <a:sym typeface="Arial"/>
              </a:rPr>
              <a:t>(NOT USS - no time.)</a:t>
            </a:r>
            <a:endParaRPr sz="1900">
              <a:solidFill>
                <a:srgbClr val="FF99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4"/>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480" name="Google Shape;480;p54"/>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481" name="Google Shape;481;p54"/>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2" name="Google Shape;482;p54"/>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4: Testicular pain </a:t>
            </a:r>
            <a:endParaRPr b="0" i="0" sz="1800" u="none" cap="none" strike="noStrike">
              <a:solidFill>
                <a:schemeClr val="dk1"/>
              </a:solidFill>
              <a:latin typeface="Calibri"/>
              <a:ea typeface="Calibri"/>
              <a:cs typeface="Calibri"/>
              <a:sym typeface="Calibri"/>
            </a:endParaRPr>
          </a:p>
        </p:txBody>
      </p:sp>
      <p:pic>
        <p:nvPicPr>
          <p:cNvPr id="483" name="Google Shape;483;p54"/>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484" name="Google Shape;484;p54"/>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000">
                <a:latin typeface="Arial"/>
                <a:ea typeface="Arial"/>
                <a:cs typeface="Arial"/>
                <a:sym typeface="Arial"/>
              </a:rPr>
              <a:t>Luke is an </a:t>
            </a:r>
            <a:r>
              <a:rPr b="1" lang="en-US" sz="3000">
                <a:latin typeface="Arial"/>
                <a:ea typeface="Arial"/>
                <a:cs typeface="Arial"/>
                <a:sym typeface="Arial"/>
              </a:rPr>
              <a:t>11 year old</a:t>
            </a:r>
            <a:r>
              <a:rPr lang="en-US" sz="3000">
                <a:latin typeface="Arial"/>
                <a:ea typeface="Arial"/>
                <a:cs typeface="Arial"/>
                <a:sym typeface="Arial"/>
              </a:rPr>
              <a:t> boy who attends paediatric A &amp; E with pain in his scrotum. Upon further questioning he tells you the pain is </a:t>
            </a:r>
            <a:r>
              <a:rPr b="1" lang="en-US" sz="3000">
                <a:latin typeface="Arial"/>
                <a:ea typeface="Arial"/>
                <a:cs typeface="Arial"/>
                <a:sym typeface="Arial"/>
              </a:rPr>
              <a:t>very severe</a:t>
            </a:r>
            <a:r>
              <a:rPr lang="en-US" sz="3000">
                <a:latin typeface="Arial"/>
                <a:ea typeface="Arial"/>
                <a:cs typeface="Arial"/>
                <a:sym typeface="Arial"/>
              </a:rPr>
              <a:t>, and </a:t>
            </a:r>
            <a:r>
              <a:rPr b="1" lang="en-US" sz="3000">
                <a:latin typeface="Arial"/>
                <a:ea typeface="Arial"/>
                <a:cs typeface="Arial"/>
                <a:sym typeface="Arial"/>
              </a:rPr>
              <a:t>came on suddenly</a:t>
            </a:r>
            <a:r>
              <a:rPr lang="en-US" sz="3000">
                <a:latin typeface="Arial"/>
                <a:ea typeface="Arial"/>
                <a:cs typeface="Arial"/>
                <a:sym typeface="Arial"/>
              </a:rPr>
              <a:t> in his left testicle. He feels </a:t>
            </a:r>
            <a:r>
              <a:rPr lang="en-US" sz="3000">
                <a:latin typeface="Arial"/>
                <a:ea typeface="Arial"/>
                <a:cs typeface="Arial"/>
                <a:sym typeface="Arial"/>
              </a:rPr>
              <a:t>nauseous</a:t>
            </a:r>
            <a:r>
              <a:rPr lang="en-US" sz="3000">
                <a:latin typeface="Arial"/>
                <a:ea typeface="Arial"/>
                <a:cs typeface="Arial"/>
                <a:sym typeface="Arial"/>
              </a:rPr>
              <a:t> and has </a:t>
            </a:r>
            <a:r>
              <a:rPr b="1" lang="en-US" sz="3000">
                <a:latin typeface="Arial"/>
                <a:ea typeface="Arial"/>
                <a:cs typeface="Arial"/>
                <a:sym typeface="Arial"/>
              </a:rPr>
              <a:t>vomited</a:t>
            </a:r>
            <a:r>
              <a:rPr lang="en-US" sz="3000">
                <a:latin typeface="Arial"/>
                <a:ea typeface="Arial"/>
                <a:cs typeface="Arial"/>
                <a:sym typeface="Arial"/>
              </a:rPr>
              <a:t> once.</a:t>
            </a:r>
            <a:endParaRPr sz="3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3000">
              <a:latin typeface="Arial"/>
              <a:ea typeface="Arial"/>
              <a:cs typeface="Arial"/>
              <a:sym typeface="Arial"/>
            </a:endParaRPr>
          </a:p>
          <a:p>
            <a:pPr indent="-342900" lvl="0" marL="3429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5"/>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490" name="Google Shape;490;p55"/>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491" name="Google Shape;491;p55"/>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92" name="Google Shape;492;p55"/>
          <p:cNvSpPr txBox="1"/>
          <p:nvPr/>
        </p:nvSpPr>
        <p:spPr>
          <a:xfrm>
            <a:off x="486394" y="488075"/>
            <a:ext cx="7746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5: Enlarged Kidneys</a:t>
            </a:r>
            <a:endParaRPr b="0" i="0" sz="1800" u="none" cap="none" strike="noStrike">
              <a:solidFill>
                <a:schemeClr val="dk1"/>
              </a:solidFill>
              <a:latin typeface="Calibri"/>
              <a:ea typeface="Calibri"/>
              <a:cs typeface="Calibri"/>
              <a:sym typeface="Calibri"/>
            </a:endParaRPr>
          </a:p>
        </p:txBody>
      </p:sp>
      <p:pic>
        <p:nvPicPr>
          <p:cNvPr id="493" name="Google Shape;493;p55"/>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494" name="Google Shape;494;p55"/>
          <p:cNvSpPr txBox="1"/>
          <p:nvPr>
            <p:ph idx="1" type="body"/>
          </p:nvPr>
        </p:nvSpPr>
        <p:spPr>
          <a:xfrm>
            <a:off x="304800" y="1624525"/>
            <a:ext cx="78420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700">
                <a:latin typeface="Arial"/>
                <a:ea typeface="Arial"/>
                <a:cs typeface="Arial"/>
                <a:sym typeface="Arial"/>
              </a:rPr>
              <a:t>Simon, a 52 year old, comes into your clinic complaining of fatigue, foamy and bloody urine and oedema in his legs. He has a blood pressure of 172 / 86. On examination, you palpate his kidneys which seem abnormally large. </a:t>
            </a:r>
            <a:endParaRPr sz="27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700">
                <a:latin typeface="Arial"/>
                <a:ea typeface="Arial"/>
                <a:cs typeface="Arial"/>
                <a:sym typeface="Arial"/>
              </a:rPr>
              <a:t>He has an ultrasound, which shows the following: </a:t>
            </a:r>
            <a:endParaRPr sz="2700">
              <a:latin typeface="Arial"/>
              <a:ea typeface="Arial"/>
              <a:cs typeface="Arial"/>
              <a:sym typeface="Arial"/>
            </a:endParaRPr>
          </a:p>
          <a:p>
            <a:pPr indent="0" lvl="0" marL="502920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p:txBody>
      </p:sp>
      <p:pic>
        <p:nvPicPr>
          <p:cNvPr id="495" name="Google Shape;495;p55"/>
          <p:cNvPicPr preferRelativeResize="0"/>
          <p:nvPr/>
        </p:nvPicPr>
        <p:blipFill>
          <a:blip r:embed="rId4">
            <a:alphaModFix/>
          </a:blip>
          <a:stretch>
            <a:fillRect/>
          </a:stretch>
        </p:blipFill>
        <p:spPr>
          <a:xfrm>
            <a:off x="8308646" y="1477800"/>
            <a:ext cx="3565355" cy="4648500"/>
          </a:xfrm>
          <a:prstGeom prst="rect">
            <a:avLst/>
          </a:prstGeom>
          <a:noFill/>
          <a:ln>
            <a:noFill/>
          </a:ln>
        </p:spPr>
      </p:pic>
      <p:sp>
        <p:nvSpPr>
          <p:cNvPr id="496" name="Google Shape;496;p55"/>
          <p:cNvSpPr txBox="1"/>
          <p:nvPr/>
        </p:nvSpPr>
        <p:spPr>
          <a:xfrm>
            <a:off x="8308650" y="6200100"/>
            <a:ext cx="3751200" cy="29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700">
                <a:solidFill>
                  <a:schemeClr val="dk1"/>
                </a:solidFill>
              </a:rPr>
              <a:t>Case courtesy of Herberth Vinicio Vargas, Radiopaedia.org, rID: 160897</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6"/>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502" name="Google Shape;502;p56"/>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503" name="Google Shape;503;p56"/>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04" name="Google Shape;504;p56"/>
          <p:cNvSpPr txBox="1"/>
          <p:nvPr/>
        </p:nvSpPr>
        <p:spPr>
          <a:xfrm>
            <a:off x="486394" y="488075"/>
            <a:ext cx="7746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5: Enlarged Kidneys</a:t>
            </a:r>
            <a:endParaRPr b="0" i="0" sz="1800" u="none" cap="none" strike="noStrike">
              <a:solidFill>
                <a:schemeClr val="dk1"/>
              </a:solidFill>
              <a:latin typeface="Calibri"/>
              <a:ea typeface="Calibri"/>
              <a:cs typeface="Calibri"/>
              <a:sym typeface="Calibri"/>
            </a:endParaRPr>
          </a:p>
        </p:txBody>
      </p:sp>
      <p:pic>
        <p:nvPicPr>
          <p:cNvPr id="505" name="Google Shape;505;p56"/>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506" name="Google Shape;506;p56"/>
          <p:cNvSpPr txBox="1"/>
          <p:nvPr>
            <p:ph idx="1" type="body"/>
          </p:nvPr>
        </p:nvSpPr>
        <p:spPr>
          <a:xfrm>
            <a:off x="304800" y="1477800"/>
            <a:ext cx="9532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Simon, a 52 year old, comes into your clinic complaining of fatigue, foamy and bloody urine and oedema in his legs. He has a blood pressure of 172 / 86. On examination, you palpate his kidneys which seem abnormally large.                         He has an ultrasound which shows the following: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of the following is true regarding the most likely differential?</a:t>
            </a:r>
            <a:endParaRPr b="1" sz="2000">
              <a:latin typeface="Arial"/>
              <a:ea typeface="Arial"/>
              <a:cs typeface="Arial"/>
              <a:sym typeface="Arial"/>
            </a:endParaRPr>
          </a:p>
          <a:p>
            <a:pPr indent="-355600" lvl="0" marL="457200" rtl="0" algn="l">
              <a:lnSpc>
                <a:spcPct val="115000"/>
              </a:lnSpc>
              <a:spcBef>
                <a:spcPts val="0"/>
              </a:spcBef>
              <a:spcAft>
                <a:spcPts val="0"/>
              </a:spcAft>
              <a:buSzPts val="2000"/>
              <a:buAutoNum type="alphaLcPeriod"/>
            </a:pPr>
            <a:r>
              <a:rPr b="1" lang="en-US" sz="2000">
                <a:latin typeface="Arial"/>
                <a:ea typeface="Arial"/>
                <a:cs typeface="Arial"/>
                <a:sym typeface="Arial"/>
              </a:rPr>
              <a:t>the most commonly affected gene is PKD2 on chromosome 4</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this condition is associated with berry aneurysms and therefore extradural haemorrhages </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this condition is associated with mitral regurgitation </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tolvaptan is the only curative medication option</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he should not be given ACE inhibitors for his hypertension </a:t>
            </a:r>
            <a:endParaRPr b="1" sz="2000">
              <a:latin typeface="Arial"/>
              <a:ea typeface="Arial"/>
              <a:cs typeface="Arial"/>
              <a:sym typeface="Arial"/>
            </a:endParaRPr>
          </a:p>
          <a:p>
            <a:pPr indent="0" lvl="0" marL="502920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p:txBody>
      </p:sp>
      <p:pic>
        <p:nvPicPr>
          <p:cNvPr id="507" name="Google Shape;507;p56"/>
          <p:cNvPicPr preferRelativeResize="0"/>
          <p:nvPr/>
        </p:nvPicPr>
        <p:blipFill>
          <a:blip r:embed="rId4">
            <a:alphaModFix/>
          </a:blip>
          <a:stretch>
            <a:fillRect/>
          </a:stretch>
        </p:blipFill>
        <p:spPr>
          <a:xfrm>
            <a:off x="10043800" y="1477800"/>
            <a:ext cx="1830200" cy="2386200"/>
          </a:xfrm>
          <a:prstGeom prst="rect">
            <a:avLst/>
          </a:prstGeom>
          <a:noFill/>
          <a:ln>
            <a:noFill/>
          </a:ln>
        </p:spPr>
      </p:pic>
      <p:sp>
        <p:nvSpPr>
          <p:cNvPr id="508" name="Google Shape;508;p56"/>
          <p:cNvSpPr txBox="1"/>
          <p:nvPr/>
        </p:nvSpPr>
        <p:spPr>
          <a:xfrm>
            <a:off x="10043800" y="3959075"/>
            <a:ext cx="1830300" cy="41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700">
                <a:solidFill>
                  <a:schemeClr val="dk1"/>
                </a:solidFill>
              </a:rPr>
              <a:t>Case courtesy of Herberth Vinicio Vargas, Radiopaedia.org, rID: 160897</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7"/>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514" name="Google Shape;514;p57"/>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515" name="Google Shape;515;p57"/>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16" name="Google Shape;516;p57"/>
          <p:cNvSpPr txBox="1"/>
          <p:nvPr/>
        </p:nvSpPr>
        <p:spPr>
          <a:xfrm>
            <a:off x="486394" y="488075"/>
            <a:ext cx="7746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5: Enlarged Kidneys</a:t>
            </a:r>
            <a:endParaRPr b="0" i="0" sz="1800" u="none" cap="none" strike="noStrike">
              <a:solidFill>
                <a:schemeClr val="dk1"/>
              </a:solidFill>
              <a:latin typeface="Calibri"/>
              <a:ea typeface="Calibri"/>
              <a:cs typeface="Calibri"/>
              <a:sym typeface="Calibri"/>
            </a:endParaRPr>
          </a:p>
        </p:txBody>
      </p:sp>
      <p:pic>
        <p:nvPicPr>
          <p:cNvPr id="517" name="Google Shape;517;p57"/>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518" name="Google Shape;518;p57"/>
          <p:cNvSpPr txBox="1"/>
          <p:nvPr>
            <p:ph idx="1" type="body"/>
          </p:nvPr>
        </p:nvSpPr>
        <p:spPr>
          <a:xfrm>
            <a:off x="304800" y="1477800"/>
            <a:ext cx="9532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Simon, a 52 year old, comes into your clinic complaining of fatigue, foamy and bloody urine and oedema in his legs. He has a blood pressure of 172 / 86. On examination, you palpate his kidneys which seem abnormally large.                         He has an ultrasound which shows the following: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of the following is true regarding the most likely differential?</a:t>
            </a:r>
            <a:endParaRPr b="1" sz="2000">
              <a:latin typeface="Arial"/>
              <a:ea typeface="Arial"/>
              <a:cs typeface="Arial"/>
              <a:sym typeface="Arial"/>
            </a:endParaRPr>
          </a:p>
          <a:p>
            <a:pPr indent="-355600" lvl="0" marL="457200" rtl="0" algn="l">
              <a:lnSpc>
                <a:spcPct val="115000"/>
              </a:lnSpc>
              <a:spcBef>
                <a:spcPts val="0"/>
              </a:spcBef>
              <a:spcAft>
                <a:spcPts val="0"/>
              </a:spcAft>
              <a:buSzPts val="2000"/>
              <a:buAutoNum type="alphaLcPeriod"/>
            </a:pPr>
            <a:r>
              <a:rPr b="1" lang="en-US" sz="2000">
                <a:latin typeface="Arial"/>
                <a:ea typeface="Arial"/>
                <a:cs typeface="Arial"/>
                <a:sym typeface="Arial"/>
              </a:rPr>
              <a:t>the most commonly affected gene is PKD2 on chromosome 4</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this condition is associated with berry aneurysms and therefore extradural haemorrhages </a:t>
            </a:r>
            <a:endParaRPr b="1" sz="2000">
              <a:latin typeface="Arial"/>
              <a:ea typeface="Arial"/>
              <a:cs typeface="Arial"/>
              <a:sym typeface="Arial"/>
            </a:endParaRPr>
          </a:p>
          <a:p>
            <a:pPr indent="-355600" lvl="0" marL="457200" rtl="0" algn="l">
              <a:lnSpc>
                <a:spcPct val="115000"/>
              </a:lnSpc>
              <a:spcBef>
                <a:spcPts val="0"/>
              </a:spcBef>
              <a:spcAft>
                <a:spcPts val="0"/>
              </a:spcAft>
              <a:buClr>
                <a:srgbClr val="6AA84F"/>
              </a:buClr>
              <a:buSzPts val="2000"/>
              <a:buFont typeface="Arial"/>
              <a:buAutoNum type="alphaLcPeriod"/>
            </a:pPr>
            <a:r>
              <a:rPr b="1" lang="en-US" sz="2000">
                <a:solidFill>
                  <a:srgbClr val="6AA84F"/>
                </a:solidFill>
                <a:latin typeface="Arial"/>
                <a:ea typeface="Arial"/>
                <a:cs typeface="Arial"/>
                <a:sym typeface="Arial"/>
              </a:rPr>
              <a:t>this condition is associated with mitral regurgitation </a:t>
            </a:r>
            <a:endParaRPr b="1" sz="2000">
              <a:solidFill>
                <a:srgbClr val="6AA84F"/>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tolvaptan is the only curative medication option</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he should not be given ACE inhibitors for his hypertension </a:t>
            </a:r>
            <a:endParaRPr b="1" sz="2000">
              <a:latin typeface="Arial"/>
              <a:ea typeface="Arial"/>
              <a:cs typeface="Arial"/>
              <a:sym typeface="Arial"/>
            </a:endParaRPr>
          </a:p>
          <a:p>
            <a:pPr indent="0" lvl="0" marL="502920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p:txBody>
      </p:sp>
      <p:pic>
        <p:nvPicPr>
          <p:cNvPr id="519" name="Google Shape;519;p57"/>
          <p:cNvPicPr preferRelativeResize="0"/>
          <p:nvPr/>
        </p:nvPicPr>
        <p:blipFill>
          <a:blip r:embed="rId4">
            <a:alphaModFix/>
          </a:blip>
          <a:stretch>
            <a:fillRect/>
          </a:stretch>
        </p:blipFill>
        <p:spPr>
          <a:xfrm>
            <a:off x="10043800" y="1477800"/>
            <a:ext cx="1830200" cy="2386200"/>
          </a:xfrm>
          <a:prstGeom prst="rect">
            <a:avLst/>
          </a:prstGeom>
          <a:noFill/>
          <a:ln>
            <a:noFill/>
          </a:ln>
        </p:spPr>
      </p:pic>
      <p:sp>
        <p:nvSpPr>
          <p:cNvPr id="520" name="Google Shape;520;p57"/>
          <p:cNvSpPr txBox="1"/>
          <p:nvPr/>
        </p:nvSpPr>
        <p:spPr>
          <a:xfrm>
            <a:off x="10043800" y="3959075"/>
            <a:ext cx="1830300" cy="41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700">
                <a:solidFill>
                  <a:schemeClr val="dk1"/>
                </a:solidFill>
              </a:rPr>
              <a:t>Case courtesy of Herberth Vinicio Vargas, Radiopaedia.org, rID: 160897</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8"/>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526" name="Google Shape;526;p58"/>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527" name="Google Shape;527;p58"/>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28" name="Google Shape;528;p58"/>
          <p:cNvSpPr txBox="1"/>
          <p:nvPr/>
        </p:nvSpPr>
        <p:spPr>
          <a:xfrm>
            <a:off x="486394" y="488075"/>
            <a:ext cx="7746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5: </a:t>
            </a:r>
            <a:r>
              <a:rPr lang="en-US" sz="3600">
                <a:solidFill>
                  <a:schemeClr val="lt1"/>
                </a:solidFill>
                <a:latin typeface="Calibri"/>
                <a:ea typeface="Calibri"/>
                <a:cs typeface="Calibri"/>
                <a:sym typeface="Calibri"/>
              </a:rPr>
              <a:t>Enlarged Kidneys</a:t>
            </a:r>
            <a:endParaRPr b="0" i="0" sz="1800" u="none" cap="none" strike="noStrike">
              <a:solidFill>
                <a:schemeClr val="dk1"/>
              </a:solidFill>
              <a:latin typeface="Calibri"/>
              <a:ea typeface="Calibri"/>
              <a:cs typeface="Calibri"/>
              <a:sym typeface="Calibri"/>
            </a:endParaRPr>
          </a:p>
        </p:txBody>
      </p:sp>
      <p:pic>
        <p:nvPicPr>
          <p:cNvPr id="529" name="Google Shape;529;p58"/>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530" name="Google Shape;530;p58"/>
          <p:cNvSpPr txBox="1"/>
          <p:nvPr>
            <p:ph idx="1" type="body"/>
          </p:nvPr>
        </p:nvSpPr>
        <p:spPr>
          <a:xfrm>
            <a:off x="304800" y="1477800"/>
            <a:ext cx="9532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Simon, a 52 year old, comes into your clinic complaining of fatigue, foamy and bloody urine and oedema in his legs. He has a blood pressure of 172 / 86. On examination, you palpate his kidneys which seem abnormally large.                         He has an ultrasound which shows the following: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of the following is true regarding the most likely differential? </a:t>
            </a:r>
            <a:r>
              <a:rPr b="1" lang="en-US" sz="2000">
                <a:solidFill>
                  <a:srgbClr val="FF9900"/>
                </a:solidFill>
                <a:latin typeface="Arial"/>
                <a:ea typeface="Arial"/>
                <a:cs typeface="Arial"/>
                <a:sym typeface="Arial"/>
              </a:rPr>
              <a:t>ADPKD</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AutoNum type="alphaLcPeriod"/>
            </a:pPr>
            <a:r>
              <a:rPr b="1" lang="en-US" sz="2000">
                <a:latin typeface="Arial"/>
                <a:ea typeface="Arial"/>
                <a:cs typeface="Arial"/>
                <a:sym typeface="Arial"/>
              </a:rPr>
              <a:t>the most commonly affected gene is PKD2 on chromosome 4</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this condition is associated with berry aneurysms and therefore extradural haemorrhages </a:t>
            </a:r>
            <a:endParaRPr b="1" sz="2000">
              <a:latin typeface="Arial"/>
              <a:ea typeface="Arial"/>
              <a:cs typeface="Arial"/>
              <a:sym typeface="Arial"/>
            </a:endParaRPr>
          </a:p>
          <a:p>
            <a:pPr indent="-355600" lvl="0" marL="457200" rtl="0" algn="l">
              <a:lnSpc>
                <a:spcPct val="115000"/>
              </a:lnSpc>
              <a:spcBef>
                <a:spcPts val="0"/>
              </a:spcBef>
              <a:spcAft>
                <a:spcPts val="0"/>
              </a:spcAft>
              <a:buClr>
                <a:srgbClr val="6AA84F"/>
              </a:buClr>
              <a:buSzPts val="2000"/>
              <a:buFont typeface="Arial"/>
              <a:buAutoNum type="alphaLcPeriod"/>
            </a:pPr>
            <a:r>
              <a:rPr b="1" lang="en-US" sz="2000">
                <a:solidFill>
                  <a:srgbClr val="6AA84F"/>
                </a:solidFill>
                <a:latin typeface="Arial"/>
                <a:ea typeface="Arial"/>
                <a:cs typeface="Arial"/>
                <a:sym typeface="Arial"/>
              </a:rPr>
              <a:t>this condition is associated with mitral regurgitation </a:t>
            </a:r>
            <a:endParaRPr b="1" sz="2000">
              <a:solidFill>
                <a:srgbClr val="6AA84F"/>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tolvaptan is the only curative medication option</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he should not be given ACE inhibitors for his hypertension </a:t>
            </a:r>
            <a:endParaRPr b="1" sz="2000">
              <a:latin typeface="Arial"/>
              <a:ea typeface="Arial"/>
              <a:cs typeface="Arial"/>
              <a:sym typeface="Arial"/>
            </a:endParaRPr>
          </a:p>
          <a:p>
            <a:pPr indent="0" lvl="0" marL="502920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p:txBody>
      </p:sp>
      <p:pic>
        <p:nvPicPr>
          <p:cNvPr id="531" name="Google Shape;531;p58"/>
          <p:cNvPicPr preferRelativeResize="0"/>
          <p:nvPr/>
        </p:nvPicPr>
        <p:blipFill>
          <a:blip r:embed="rId4">
            <a:alphaModFix/>
          </a:blip>
          <a:stretch>
            <a:fillRect/>
          </a:stretch>
        </p:blipFill>
        <p:spPr>
          <a:xfrm>
            <a:off x="10043800" y="1477800"/>
            <a:ext cx="1830200" cy="2386200"/>
          </a:xfrm>
          <a:prstGeom prst="rect">
            <a:avLst/>
          </a:prstGeom>
          <a:noFill/>
          <a:ln>
            <a:noFill/>
          </a:ln>
        </p:spPr>
      </p:pic>
      <p:sp>
        <p:nvSpPr>
          <p:cNvPr id="532" name="Google Shape;532;p58"/>
          <p:cNvSpPr txBox="1"/>
          <p:nvPr/>
        </p:nvSpPr>
        <p:spPr>
          <a:xfrm>
            <a:off x="10043800" y="3959075"/>
            <a:ext cx="1830300" cy="41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700">
                <a:solidFill>
                  <a:schemeClr val="dk1"/>
                </a:solidFill>
              </a:rPr>
              <a:t>Case courtesy of Herberth Vinicio Vargas, Radiopaedia.org, rID: 160897</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9"/>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538" name="Google Shape;538;p59"/>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539" name="Google Shape;539;p59"/>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40" name="Google Shape;540;p59"/>
          <p:cNvSpPr txBox="1"/>
          <p:nvPr/>
        </p:nvSpPr>
        <p:spPr>
          <a:xfrm>
            <a:off x="486394" y="488075"/>
            <a:ext cx="7746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5: Enlarged Kidneys</a:t>
            </a:r>
            <a:endParaRPr b="0" i="0" sz="1800" u="none" cap="none" strike="noStrike">
              <a:solidFill>
                <a:schemeClr val="dk1"/>
              </a:solidFill>
              <a:latin typeface="Calibri"/>
              <a:ea typeface="Calibri"/>
              <a:cs typeface="Calibri"/>
              <a:sym typeface="Calibri"/>
            </a:endParaRPr>
          </a:p>
        </p:txBody>
      </p:sp>
      <p:pic>
        <p:nvPicPr>
          <p:cNvPr id="541" name="Google Shape;541;p59"/>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542" name="Google Shape;542;p59"/>
          <p:cNvSpPr txBox="1"/>
          <p:nvPr>
            <p:ph idx="1" type="body"/>
          </p:nvPr>
        </p:nvSpPr>
        <p:spPr>
          <a:xfrm>
            <a:off x="304800" y="1477800"/>
            <a:ext cx="9532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Simon, a 52 year old, comes into your clinic complaining of fatigue, foamy and bloody urine and oedema in his legs. He has a blood pressure of 172 / 86. On examination, you palpate his kidneys which seem abnormally large.                         He has an ultrasound which shows the following: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of the following is true regarding the most likely differential? </a:t>
            </a:r>
            <a:r>
              <a:rPr b="1" lang="en-US" sz="2000">
                <a:solidFill>
                  <a:srgbClr val="FF9900"/>
                </a:solidFill>
                <a:latin typeface="Arial"/>
                <a:ea typeface="Arial"/>
                <a:cs typeface="Arial"/>
                <a:sym typeface="Arial"/>
              </a:rPr>
              <a:t>ADPKD</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AutoNum type="alphaLcPeriod"/>
            </a:pPr>
            <a:r>
              <a:rPr b="1" lang="en-US" sz="2000">
                <a:latin typeface="Arial"/>
                <a:ea typeface="Arial"/>
                <a:cs typeface="Arial"/>
                <a:sym typeface="Arial"/>
              </a:rPr>
              <a:t>the most commonly affected gene is </a:t>
            </a:r>
            <a:r>
              <a:rPr b="1" lang="en-US" sz="2000">
                <a:solidFill>
                  <a:srgbClr val="FF9900"/>
                </a:solidFill>
                <a:latin typeface="Arial"/>
                <a:ea typeface="Arial"/>
                <a:cs typeface="Arial"/>
                <a:sym typeface="Arial"/>
              </a:rPr>
              <a:t>PKD2 on chromosome 4 (15%) - PKD1 on chromosome 16 (85%) </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this condition is associated with berry aneurysms and therefore extradural haemorrhages </a:t>
            </a:r>
            <a:endParaRPr b="1" sz="2000">
              <a:latin typeface="Arial"/>
              <a:ea typeface="Arial"/>
              <a:cs typeface="Arial"/>
              <a:sym typeface="Arial"/>
            </a:endParaRPr>
          </a:p>
          <a:p>
            <a:pPr indent="-355600" lvl="0" marL="457200" rtl="0" algn="l">
              <a:lnSpc>
                <a:spcPct val="115000"/>
              </a:lnSpc>
              <a:spcBef>
                <a:spcPts val="0"/>
              </a:spcBef>
              <a:spcAft>
                <a:spcPts val="0"/>
              </a:spcAft>
              <a:buClr>
                <a:srgbClr val="6AA84F"/>
              </a:buClr>
              <a:buSzPts val="2000"/>
              <a:buFont typeface="Arial"/>
              <a:buAutoNum type="alphaLcPeriod"/>
            </a:pPr>
            <a:r>
              <a:rPr b="1" lang="en-US" sz="2000">
                <a:solidFill>
                  <a:srgbClr val="6AA84F"/>
                </a:solidFill>
                <a:latin typeface="Arial"/>
                <a:ea typeface="Arial"/>
                <a:cs typeface="Arial"/>
                <a:sym typeface="Arial"/>
              </a:rPr>
              <a:t>this condition is associated with mitral regurgitation </a:t>
            </a:r>
            <a:endParaRPr b="1" sz="2000">
              <a:solidFill>
                <a:srgbClr val="6AA84F"/>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tolvaptan is the only curative medication option</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he should not be given ACE inhibitors for his hypertension </a:t>
            </a:r>
            <a:endParaRPr b="1" sz="2000">
              <a:latin typeface="Arial"/>
              <a:ea typeface="Arial"/>
              <a:cs typeface="Arial"/>
              <a:sym typeface="Arial"/>
            </a:endParaRPr>
          </a:p>
          <a:p>
            <a:pPr indent="0" lvl="0" marL="502920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p:txBody>
      </p:sp>
      <p:pic>
        <p:nvPicPr>
          <p:cNvPr id="543" name="Google Shape;543;p59"/>
          <p:cNvPicPr preferRelativeResize="0"/>
          <p:nvPr/>
        </p:nvPicPr>
        <p:blipFill>
          <a:blip r:embed="rId4">
            <a:alphaModFix/>
          </a:blip>
          <a:stretch>
            <a:fillRect/>
          </a:stretch>
        </p:blipFill>
        <p:spPr>
          <a:xfrm>
            <a:off x="10043800" y="1477800"/>
            <a:ext cx="1830200" cy="2386200"/>
          </a:xfrm>
          <a:prstGeom prst="rect">
            <a:avLst/>
          </a:prstGeom>
          <a:noFill/>
          <a:ln>
            <a:noFill/>
          </a:ln>
        </p:spPr>
      </p:pic>
      <p:sp>
        <p:nvSpPr>
          <p:cNvPr id="544" name="Google Shape;544;p59"/>
          <p:cNvSpPr txBox="1"/>
          <p:nvPr/>
        </p:nvSpPr>
        <p:spPr>
          <a:xfrm>
            <a:off x="10043800" y="3959075"/>
            <a:ext cx="1830300" cy="41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700">
                <a:solidFill>
                  <a:schemeClr val="dk1"/>
                </a:solidFill>
              </a:rPr>
              <a:t>Case courtesy of Herberth Vinicio Vargas, Radiopaedia.org, rID: 160897</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0"/>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550" name="Google Shape;550;p60"/>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551" name="Google Shape;551;p60"/>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52" name="Google Shape;552;p60"/>
          <p:cNvSpPr txBox="1"/>
          <p:nvPr/>
        </p:nvSpPr>
        <p:spPr>
          <a:xfrm>
            <a:off x="486394" y="488075"/>
            <a:ext cx="7746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5: Enlarged Kidneys</a:t>
            </a:r>
            <a:endParaRPr b="0" i="0" sz="1800" u="none" cap="none" strike="noStrike">
              <a:solidFill>
                <a:schemeClr val="dk1"/>
              </a:solidFill>
              <a:latin typeface="Calibri"/>
              <a:ea typeface="Calibri"/>
              <a:cs typeface="Calibri"/>
              <a:sym typeface="Calibri"/>
            </a:endParaRPr>
          </a:p>
        </p:txBody>
      </p:sp>
      <p:pic>
        <p:nvPicPr>
          <p:cNvPr id="553" name="Google Shape;553;p60"/>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554" name="Google Shape;554;p60"/>
          <p:cNvSpPr txBox="1"/>
          <p:nvPr>
            <p:ph idx="1" type="body"/>
          </p:nvPr>
        </p:nvSpPr>
        <p:spPr>
          <a:xfrm>
            <a:off x="304800" y="1477800"/>
            <a:ext cx="9532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Simon, a 52 year old, comes into your clinic complaining of fatigue, foamy and bloody urine and oedema in his legs. He has a blood pressure of 172 / 86. On examination, you palpate his kidneys which seem abnormally large.                         He has an ultrasound which shows the following: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of the following is true regarding the most likely differential? </a:t>
            </a:r>
            <a:r>
              <a:rPr b="1" lang="en-US" sz="2000">
                <a:solidFill>
                  <a:srgbClr val="FF9900"/>
                </a:solidFill>
                <a:latin typeface="Arial"/>
                <a:ea typeface="Arial"/>
                <a:cs typeface="Arial"/>
                <a:sym typeface="Arial"/>
              </a:rPr>
              <a:t>ADPKD</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AutoNum type="alphaLcPeriod"/>
            </a:pPr>
            <a:r>
              <a:rPr b="1" lang="en-US" sz="2000">
                <a:latin typeface="Arial"/>
                <a:ea typeface="Arial"/>
                <a:cs typeface="Arial"/>
                <a:sym typeface="Arial"/>
              </a:rPr>
              <a:t>the most commonly affected gene is </a:t>
            </a:r>
            <a:r>
              <a:rPr b="1" lang="en-US" sz="2000">
                <a:solidFill>
                  <a:srgbClr val="FF9900"/>
                </a:solidFill>
                <a:latin typeface="Arial"/>
                <a:ea typeface="Arial"/>
                <a:cs typeface="Arial"/>
                <a:sym typeface="Arial"/>
              </a:rPr>
              <a:t>PKD2 on chromosome 4 (15%) - PKD1 on chromosome 16 (85%) </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this condition is associated with berry aneurysms and therefore </a:t>
            </a:r>
            <a:r>
              <a:rPr b="1" lang="en-US" sz="2000">
                <a:solidFill>
                  <a:srgbClr val="FF9900"/>
                </a:solidFill>
                <a:latin typeface="Arial"/>
                <a:ea typeface="Arial"/>
                <a:cs typeface="Arial"/>
                <a:sym typeface="Arial"/>
              </a:rPr>
              <a:t>extradural</a:t>
            </a:r>
            <a:r>
              <a:rPr b="1" lang="en-US" sz="2000">
                <a:latin typeface="Arial"/>
                <a:ea typeface="Arial"/>
                <a:cs typeface="Arial"/>
                <a:sym typeface="Arial"/>
              </a:rPr>
              <a:t> haemorrhages </a:t>
            </a:r>
            <a:r>
              <a:rPr b="1" lang="en-US" sz="2000">
                <a:solidFill>
                  <a:srgbClr val="FF9900"/>
                </a:solidFill>
                <a:latin typeface="Arial"/>
                <a:ea typeface="Arial"/>
                <a:cs typeface="Arial"/>
                <a:sym typeface="Arial"/>
              </a:rPr>
              <a:t>- subarachnoid </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Clr>
                <a:srgbClr val="6AA84F"/>
              </a:buClr>
              <a:buSzPts val="2000"/>
              <a:buFont typeface="Arial"/>
              <a:buAutoNum type="alphaLcPeriod"/>
            </a:pPr>
            <a:r>
              <a:rPr b="1" lang="en-US" sz="2000">
                <a:solidFill>
                  <a:srgbClr val="6AA84F"/>
                </a:solidFill>
                <a:latin typeface="Arial"/>
                <a:ea typeface="Arial"/>
                <a:cs typeface="Arial"/>
                <a:sym typeface="Arial"/>
              </a:rPr>
              <a:t>this condition is associated with mitral regurgitation </a:t>
            </a:r>
            <a:endParaRPr b="1" sz="2000">
              <a:solidFill>
                <a:srgbClr val="6AA84F"/>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tolvaptan is the only curative medication option</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he should not be given ACE inhibitors for his hypertension </a:t>
            </a:r>
            <a:endParaRPr b="1" sz="2000">
              <a:latin typeface="Arial"/>
              <a:ea typeface="Arial"/>
              <a:cs typeface="Arial"/>
              <a:sym typeface="Arial"/>
            </a:endParaRPr>
          </a:p>
          <a:p>
            <a:pPr indent="0" lvl="0" marL="502920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p:txBody>
      </p:sp>
      <p:pic>
        <p:nvPicPr>
          <p:cNvPr id="555" name="Google Shape;555;p60"/>
          <p:cNvPicPr preferRelativeResize="0"/>
          <p:nvPr/>
        </p:nvPicPr>
        <p:blipFill>
          <a:blip r:embed="rId4">
            <a:alphaModFix/>
          </a:blip>
          <a:stretch>
            <a:fillRect/>
          </a:stretch>
        </p:blipFill>
        <p:spPr>
          <a:xfrm>
            <a:off x="10043800" y="1477800"/>
            <a:ext cx="1830200" cy="2386200"/>
          </a:xfrm>
          <a:prstGeom prst="rect">
            <a:avLst/>
          </a:prstGeom>
          <a:noFill/>
          <a:ln>
            <a:noFill/>
          </a:ln>
        </p:spPr>
      </p:pic>
      <p:sp>
        <p:nvSpPr>
          <p:cNvPr id="556" name="Google Shape;556;p60"/>
          <p:cNvSpPr txBox="1"/>
          <p:nvPr/>
        </p:nvSpPr>
        <p:spPr>
          <a:xfrm>
            <a:off x="10043800" y="3959075"/>
            <a:ext cx="1830300" cy="41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700">
                <a:solidFill>
                  <a:schemeClr val="dk1"/>
                </a:solidFill>
              </a:rPr>
              <a:t>Case courtesy of Herberth Vinicio Vargas, Radiopaedia.org, rID: 160897</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61"/>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562" name="Google Shape;562;p61"/>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63" name="Google Shape;563;p61"/>
          <p:cNvSpPr txBox="1"/>
          <p:nvPr/>
        </p:nvSpPr>
        <p:spPr>
          <a:xfrm>
            <a:off x="486394" y="488075"/>
            <a:ext cx="7746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5: Enlarged Kidneys</a:t>
            </a:r>
            <a:endParaRPr b="0" i="0" sz="1800" u="none" cap="none" strike="noStrike">
              <a:solidFill>
                <a:schemeClr val="dk1"/>
              </a:solidFill>
              <a:latin typeface="Calibri"/>
              <a:ea typeface="Calibri"/>
              <a:cs typeface="Calibri"/>
              <a:sym typeface="Calibri"/>
            </a:endParaRPr>
          </a:p>
        </p:txBody>
      </p:sp>
      <p:sp>
        <p:nvSpPr>
          <p:cNvPr id="564" name="Google Shape;564;p61"/>
          <p:cNvSpPr txBox="1"/>
          <p:nvPr>
            <p:ph idx="1" type="body"/>
          </p:nvPr>
        </p:nvSpPr>
        <p:spPr>
          <a:xfrm>
            <a:off x="304800" y="1544100"/>
            <a:ext cx="9532200" cy="225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Simon, a 52 year old, comes into your clinic complaining of fatigue, foamy and bloody urine and oedema in his legs. He has a blood pressure of 172 / 86. On examination, you palpate his kidneys which seem abnormally large.                         He has an ultrasound which shows the following: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of the following is true regarding the most likely differential? </a:t>
            </a:r>
            <a:r>
              <a:rPr b="1" lang="en-US" sz="2000">
                <a:solidFill>
                  <a:srgbClr val="FF9900"/>
                </a:solidFill>
                <a:latin typeface="Arial"/>
                <a:ea typeface="Arial"/>
                <a:cs typeface="Arial"/>
                <a:sym typeface="Arial"/>
              </a:rPr>
              <a:t>ADPKD</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AutoNum type="alphaLcPeriod"/>
            </a:pPr>
            <a:r>
              <a:rPr b="1" lang="en-US" sz="2000">
                <a:latin typeface="Arial"/>
                <a:ea typeface="Arial"/>
                <a:cs typeface="Arial"/>
                <a:sym typeface="Arial"/>
              </a:rPr>
              <a:t>the most commonly affected gene is </a:t>
            </a:r>
            <a:r>
              <a:rPr b="1" lang="en-US" sz="2000">
                <a:solidFill>
                  <a:srgbClr val="FF9900"/>
                </a:solidFill>
                <a:latin typeface="Arial"/>
                <a:ea typeface="Arial"/>
                <a:cs typeface="Arial"/>
                <a:sym typeface="Arial"/>
              </a:rPr>
              <a:t>PKD2 on chromosome 4 (15%) - PKD1 on chromosome 16 (85%) </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this condition is associated with berry aneurysms and therefore </a:t>
            </a:r>
            <a:r>
              <a:rPr b="1" lang="en-US" sz="2000">
                <a:solidFill>
                  <a:srgbClr val="FF9900"/>
                </a:solidFill>
                <a:latin typeface="Arial"/>
                <a:ea typeface="Arial"/>
                <a:cs typeface="Arial"/>
                <a:sym typeface="Arial"/>
              </a:rPr>
              <a:t>extradural</a:t>
            </a:r>
            <a:r>
              <a:rPr b="1" lang="en-US" sz="2000">
                <a:latin typeface="Arial"/>
                <a:ea typeface="Arial"/>
                <a:cs typeface="Arial"/>
                <a:sym typeface="Arial"/>
              </a:rPr>
              <a:t> haemorrhages </a:t>
            </a:r>
            <a:r>
              <a:rPr b="1" lang="en-US" sz="2000">
                <a:solidFill>
                  <a:srgbClr val="FF9900"/>
                </a:solidFill>
                <a:latin typeface="Arial"/>
                <a:ea typeface="Arial"/>
                <a:cs typeface="Arial"/>
                <a:sym typeface="Arial"/>
              </a:rPr>
              <a:t>- subarachnoid </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Clr>
                <a:srgbClr val="6AA84F"/>
              </a:buClr>
              <a:buSzPts val="2000"/>
              <a:buFont typeface="Arial"/>
              <a:buAutoNum type="alphaLcPeriod"/>
            </a:pPr>
            <a:r>
              <a:rPr b="1" lang="en-US" sz="2000">
                <a:solidFill>
                  <a:srgbClr val="6AA84F"/>
                </a:solidFill>
                <a:latin typeface="Arial"/>
                <a:ea typeface="Arial"/>
                <a:cs typeface="Arial"/>
                <a:sym typeface="Arial"/>
              </a:rPr>
              <a:t>this condition is associated with mitral regurgitation </a:t>
            </a:r>
            <a:endParaRPr b="1" sz="2000">
              <a:solidFill>
                <a:srgbClr val="6AA84F"/>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tolvaptan is the only </a:t>
            </a:r>
            <a:r>
              <a:rPr b="1" lang="en-US" sz="2000">
                <a:solidFill>
                  <a:srgbClr val="FF9900"/>
                </a:solidFill>
                <a:latin typeface="Arial"/>
                <a:ea typeface="Arial"/>
                <a:cs typeface="Arial"/>
                <a:sym typeface="Arial"/>
              </a:rPr>
              <a:t>curative</a:t>
            </a:r>
            <a:r>
              <a:rPr b="1" lang="en-US" sz="2000">
                <a:latin typeface="Arial"/>
                <a:ea typeface="Arial"/>
                <a:cs typeface="Arial"/>
                <a:sym typeface="Arial"/>
              </a:rPr>
              <a:t> medication option </a:t>
            </a:r>
            <a:r>
              <a:rPr b="1" lang="en-US" sz="2000">
                <a:solidFill>
                  <a:srgbClr val="FF9900"/>
                </a:solidFill>
                <a:latin typeface="Arial"/>
                <a:ea typeface="Arial"/>
                <a:cs typeface="Arial"/>
                <a:sym typeface="Arial"/>
              </a:rPr>
              <a:t>- no cure, tolvaptan can slow cyst development + progression of renal failure </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he </a:t>
            </a:r>
            <a:r>
              <a:rPr b="1" lang="en-US" sz="2000">
                <a:solidFill>
                  <a:srgbClr val="FF9900"/>
                </a:solidFill>
                <a:latin typeface="Arial"/>
                <a:ea typeface="Arial"/>
                <a:cs typeface="Arial"/>
                <a:sym typeface="Arial"/>
              </a:rPr>
              <a:t>should not</a:t>
            </a:r>
            <a:r>
              <a:rPr b="1" lang="en-US" sz="2000">
                <a:latin typeface="Arial"/>
                <a:ea typeface="Arial"/>
                <a:cs typeface="Arial"/>
                <a:sym typeface="Arial"/>
              </a:rPr>
              <a:t> be given ACE inhibitors for his hypertension </a:t>
            </a:r>
            <a:r>
              <a:rPr b="1" lang="en-US" sz="2000">
                <a:solidFill>
                  <a:srgbClr val="FF9900"/>
                </a:solidFill>
                <a:latin typeface="Arial"/>
                <a:ea typeface="Arial"/>
                <a:cs typeface="Arial"/>
                <a:sym typeface="Arial"/>
              </a:rPr>
              <a:t>- ACEi are appropriate </a:t>
            </a:r>
            <a:endParaRPr b="1" sz="2000">
              <a:solidFill>
                <a:srgbClr val="FF99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p:txBody>
      </p:sp>
      <p:pic>
        <p:nvPicPr>
          <p:cNvPr id="565" name="Google Shape;565;p61"/>
          <p:cNvPicPr preferRelativeResize="0"/>
          <p:nvPr/>
        </p:nvPicPr>
        <p:blipFill>
          <a:blip r:embed="rId3">
            <a:alphaModFix/>
          </a:blip>
          <a:stretch>
            <a:fillRect/>
          </a:stretch>
        </p:blipFill>
        <p:spPr>
          <a:xfrm>
            <a:off x="10043800" y="1477800"/>
            <a:ext cx="1830200" cy="2386200"/>
          </a:xfrm>
          <a:prstGeom prst="rect">
            <a:avLst/>
          </a:prstGeom>
          <a:noFill/>
          <a:ln>
            <a:noFill/>
          </a:ln>
        </p:spPr>
      </p:pic>
      <p:sp>
        <p:nvSpPr>
          <p:cNvPr id="566" name="Google Shape;566;p61"/>
          <p:cNvSpPr txBox="1"/>
          <p:nvPr/>
        </p:nvSpPr>
        <p:spPr>
          <a:xfrm>
            <a:off x="10043800" y="3959075"/>
            <a:ext cx="1830300" cy="41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700">
                <a:solidFill>
                  <a:schemeClr val="dk1"/>
                </a:solidFill>
              </a:rPr>
              <a:t>Case courtesy of Herberth Vinicio Vargas, Radiopaedia.org, rID: 160897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Javid is a 44 year old doctor, who takes himself down to A&amp;E with severe pain in his left side radiating down towards his groin, that has come on in waves. He also has some blood in his urine. He admits that sometimes he can go a full 12 hour shift on AMU without more than a few sips of water. When you ask what he thinks the problem is, he suggests renal stones. </a:t>
            </a:r>
            <a:endParaRPr sz="2000">
              <a:latin typeface="Arial"/>
              <a:ea typeface="Arial"/>
              <a:cs typeface="Arial"/>
              <a:sym typeface="Arial"/>
            </a:endParaRPr>
          </a:p>
          <a:p>
            <a:pPr indent="0" lvl="0" marL="0" rtl="0" algn="l">
              <a:lnSpc>
                <a:spcPct val="115000"/>
              </a:lnSpc>
              <a:spcBef>
                <a:spcPts val="0"/>
              </a:spcBef>
              <a:spcAft>
                <a:spcPts val="0"/>
              </a:spcAft>
              <a:buNone/>
            </a:pPr>
            <a:r>
              <a:t/>
            </a:r>
            <a:endParaRPr b="1" sz="1200">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What is the most common composition of a renal tract stone?</a:t>
            </a:r>
            <a:r>
              <a:rPr lang="en-US" sz="2000">
                <a:latin typeface="Arial"/>
                <a:ea typeface="Arial"/>
                <a:cs typeface="Arial"/>
                <a:sym typeface="Arial"/>
              </a:rPr>
              <a:t> [1 mark]</a:t>
            </a:r>
            <a:endParaRPr sz="2000">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126" name="Google Shape;126;p17"/>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27" name="Google Shape;127;p17"/>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8" name="Google Shape;128;p17"/>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1: Renal Stones</a:t>
            </a:r>
            <a:endParaRPr b="0" i="0" sz="1800" u="none" cap="none" strike="noStrike">
              <a:solidFill>
                <a:schemeClr val="dk1"/>
              </a:solidFill>
              <a:latin typeface="Calibri"/>
              <a:ea typeface="Calibri"/>
              <a:cs typeface="Calibri"/>
              <a:sym typeface="Calibri"/>
            </a:endParaRPr>
          </a:p>
        </p:txBody>
      </p:sp>
      <p:pic>
        <p:nvPicPr>
          <p:cNvPr id="129" name="Google Shape;129;p17"/>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62"/>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572" name="Google Shape;572;p62"/>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573" name="Google Shape;573;p62"/>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74" name="Google Shape;574;p62"/>
          <p:cNvSpPr txBox="1"/>
          <p:nvPr/>
        </p:nvSpPr>
        <p:spPr>
          <a:xfrm>
            <a:off x="486394" y="488075"/>
            <a:ext cx="7746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5: Polycystic Kidney Disease</a:t>
            </a:r>
            <a:endParaRPr b="0" i="0" sz="1800" u="none" cap="none" strike="noStrike">
              <a:solidFill>
                <a:schemeClr val="dk1"/>
              </a:solidFill>
              <a:latin typeface="Calibri"/>
              <a:ea typeface="Calibri"/>
              <a:cs typeface="Calibri"/>
              <a:sym typeface="Calibri"/>
            </a:endParaRPr>
          </a:p>
        </p:txBody>
      </p:sp>
      <p:pic>
        <p:nvPicPr>
          <p:cNvPr id="575" name="Google Shape;575;p62"/>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576" name="Google Shape;576;p62"/>
          <p:cNvSpPr txBox="1"/>
          <p:nvPr>
            <p:ph idx="1" type="body"/>
          </p:nvPr>
        </p:nvSpPr>
        <p:spPr>
          <a:xfrm>
            <a:off x="304800" y="1624525"/>
            <a:ext cx="78420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700">
                <a:latin typeface="Arial"/>
                <a:ea typeface="Arial"/>
                <a:cs typeface="Arial"/>
                <a:sym typeface="Arial"/>
              </a:rPr>
              <a:t>Simon, a </a:t>
            </a:r>
            <a:r>
              <a:rPr b="1" lang="en-US" sz="2700">
                <a:latin typeface="Arial"/>
                <a:ea typeface="Arial"/>
                <a:cs typeface="Arial"/>
                <a:sym typeface="Arial"/>
              </a:rPr>
              <a:t>52 year old</a:t>
            </a:r>
            <a:r>
              <a:rPr lang="en-US" sz="2700">
                <a:latin typeface="Arial"/>
                <a:ea typeface="Arial"/>
                <a:cs typeface="Arial"/>
                <a:sym typeface="Arial"/>
              </a:rPr>
              <a:t>, comes into your clinic complaining of </a:t>
            </a:r>
            <a:r>
              <a:rPr b="1" lang="en-US" sz="2700">
                <a:latin typeface="Arial"/>
                <a:ea typeface="Arial"/>
                <a:cs typeface="Arial"/>
                <a:sym typeface="Arial"/>
              </a:rPr>
              <a:t>fatigue, foamy and bloody urine and oedema</a:t>
            </a:r>
            <a:r>
              <a:rPr lang="en-US" sz="2700">
                <a:latin typeface="Arial"/>
                <a:ea typeface="Arial"/>
                <a:cs typeface="Arial"/>
                <a:sym typeface="Arial"/>
              </a:rPr>
              <a:t> in his legs. </a:t>
            </a:r>
            <a:r>
              <a:rPr lang="en-US" sz="2700">
                <a:latin typeface="Arial"/>
                <a:ea typeface="Arial"/>
                <a:cs typeface="Arial"/>
                <a:sym typeface="Arial"/>
              </a:rPr>
              <a:t>He has a blood pressure of </a:t>
            </a:r>
            <a:r>
              <a:rPr b="1" lang="en-US" sz="2700">
                <a:latin typeface="Arial"/>
                <a:ea typeface="Arial"/>
                <a:cs typeface="Arial"/>
                <a:sym typeface="Arial"/>
              </a:rPr>
              <a:t>172 / 86</a:t>
            </a:r>
            <a:r>
              <a:rPr b="1" lang="en-US" sz="2700">
                <a:latin typeface="Arial"/>
                <a:ea typeface="Arial"/>
                <a:cs typeface="Arial"/>
                <a:sym typeface="Arial"/>
              </a:rPr>
              <a:t>.</a:t>
            </a:r>
            <a:r>
              <a:rPr lang="en-US" sz="2700">
                <a:latin typeface="Arial"/>
                <a:ea typeface="Arial"/>
                <a:cs typeface="Arial"/>
                <a:sym typeface="Arial"/>
              </a:rPr>
              <a:t> On examination, you palpate his </a:t>
            </a:r>
            <a:r>
              <a:rPr b="1" lang="en-US" sz="2700">
                <a:latin typeface="Arial"/>
                <a:ea typeface="Arial"/>
                <a:cs typeface="Arial"/>
                <a:sym typeface="Arial"/>
              </a:rPr>
              <a:t>kidneys which seem abnormally large</a:t>
            </a:r>
            <a:r>
              <a:rPr lang="en-US" sz="2700">
                <a:latin typeface="Arial"/>
                <a:ea typeface="Arial"/>
                <a:cs typeface="Arial"/>
                <a:sym typeface="Arial"/>
              </a:rPr>
              <a:t>. </a:t>
            </a:r>
            <a:endParaRPr sz="27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700">
                <a:latin typeface="Arial"/>
                <a:ea typeface="Arial"/>
                <a:cs typeface="Arial"/>
                <a:sym typeface="Arial"/>
              </a:rPr>
              <a:t>He has an </a:t>
            </a:r>
            <a:r>
              <a:rPr b="1" lang="en-US" sz="2700">
                <a:latin typeface="Arial"/>
                <a:ea typeface="Arial"/>
                <a:cs typeface="Arial"/>
                <a:sym typeface="Arial"/>
              </a:rPr>
              <a:t>ultrasound</a:t>
            </a:r>
            <a:r>
              <a:rPr lang="en-US" sz="2700">
                <a:latin typeface="Arial"/>
                <a:ea typeface="Arial"/>
                <a:cs typeface="Arial"/>
                <a:sym typeface="Arial"/>
              </a:rPr>
              <a:t>, which shows the following: </a:t>
            </a:r>
            <a:endParaRPr sz="2700">
              <a:latin typeface="Arial"/>
              <a:ea typeface="Arial"/>
              <a:cs typeface="Arial"/>
              <a:sym typeface="Arial"/>
            </a:endParaRPr>
          </a:p>
          <a:p>
            <a:pPr indent="0" lvl="0" marL="502920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p:txBody>
      </p:sp>
      <p:pic>
        <p:nvPicPr>
          <p:cNvPr id="577" name="Google Shape;577;p62"/>
          <p:cNvPicPr preferRelativeResize="0"/>
          <p:nvPr/>
        </p:nvPicPr>
        <p:blipFill>
          <a:blip r:embed="rId4">
            <a:alphaModFix/>
          </a:blip>
          <a:stretch>
            <a:fillRect/>
          </a:stretch>
        </p:blipFill>
        <p:spPr>
          <a:xfrm>
            <a:off x="8308646" y="1477800"/>
            <a:ext cx="3565355" cy="4648500"/>
          </a:xfrm>
          <a:prstGeom prst="rect">
            <a:avLst/>
          </a:prstGeom>
          <a:noFill/>
          <a:ln>
            <a:noFill/>
          </a:ln>
        </p:spPr>
      </p:pic>
      <p:sp>
        <p:nvSpPr>
          <p:cNvPr id="578" name="Google Shape;578;p62"/>
          <p:cNvSpPr txBox="1"/>
          <p:nvPr/>
        </p:nvSpPr>
        <p:spPr>
          <a:xfrm>
            <a:off x="8308650" y="6200100"/>
            <a:ext cx="3367200" cy="29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700">
                <a:solidFill>
                  <a:schemeClr val="dk1"/>
                </a:solidFill>
              </a:rPr>
              <a:t>Case courtesy of Herberth Vinicio Vargas, Radiopaedia.org, rID: 160897</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63"/>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584" name="Google Shape;584;p63"/>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585" name="Google Shape;585;p63"/>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86" name="Google Shape;586;p63"/>
          <p:cNvSpPr txBox="1"/>
          <p:nvPr/>
        </p:nvSpPr>
        <p:spPr>
          <a:xfrm>
            <a:off x="486397" y="488075"/>
            <a:ext cx="6417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6: Urinary incontinence </a:t>
            </a:r>
            <a:endParaRPr b="0" i="0" sz="1800" u="none" cap="none" strike="noStrike">
              <a:solidFill>
                <a:schemeClr val="dk1"/>
              </a:solidFill>
              <a:latin typeface="Calibri"/>
              <a:ea typeface="Calibri"/>
              <a:cs typeface="Calibri"/>
              <a:sym typeface="Calibri"/>
            </a:endParaRPr>
          </a:p>
        </p:txBody>
      </p:sp>
      <p:pic>
        <p:nvPicPr>
          <p:cNvPr id="587" name="Google Shape;587;p63"/>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588" name="Google Shape;588;p63"/>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600">
                <a:latin typeface="Arial"/>
                <a:ea typeface="Arial"/>
                <a:cs typeface="Arial"/>
                <a:sym typeface="Arial"/>
              </a:rPr>
              <a:t>Sheila is a 51 year old lady who presents to her GP with problems holding in her urine. She explains that she can feel normal and is suddenly hit with the feeling of needing to wee. Once this feeling comes she finds it very hard to hold in her urine and finds this very embarrassing. </a:t>
            </a:r>
            <a:endParaRPr sz="2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000">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64"/>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594" name="Google Shape;594;p64"/>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595" name="Google Shape;595;p64"/>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96" name="Google Shape;596;p64"/>
          <p:cNvSpPr txBox="1"/>
          <p:nvPr/>
        </p:nvSpPr>
        <p:spPr>
          <a:xfrm>
            <a:off x="486397" y="488075"/>
            <a:ext cx="6417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6: Urinary incontinence </a:t>
            </a:r>
            <a:endParaRPr b="0" i="0" sz="1800" u="none" cap="none" strike="noStrike">
              <a:solidFill>
                <a:schemeClr val="dk1"/>
              </a:solidFill>
              <a:latin typeface="Calibri"/>
              <a:ea typeface="Calibri"/>
              <a:cs typeface="Calibri"/>
              <a:sym typeface="Calibri"/>
            </a:endParaRPr>
          </a:p>
        </p:txBody>
      </p:sp>
      <p:pic>
        <p:nvPicPr>
          <p:cNvPr id="597" name="Google Shape;597;p64"/>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598" name="Google Shape;598;p64"/>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Sheila is a 51 year old lady who presents to her GP with problems holding in her urine. She explains that she can feel normal and is suddenly hit with the feeling of needing to wee. Once this feeling comes she finds it very hard to hold in her urine and finds this very </a:t>
            </a:r>
            <a:r>
              <a:rPr lang="en-US" sz="2000">
                <a:latin typeface="Arial"/>
                <a:ea typeface="Arial"/>
                <a:cs typeface="Arial"/>
                <a:sym typeface="Arial"/>
              </a:rPr>
              <a:t>embarrassing</a:t>
            </a:r>
            <a:r>
              <a:rPr lang="en-US" sz="2000">
                <a:latin typeface="Arial"/>
                <a:ea typeface="Arial"/>
                <a:cs typeface="Arial"/>
                <a:sym typeface="Arial"/>
              </a:rPr>
              <a:t>.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statement about Sheila’s problem is true?</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Duloxetine is the first-line pharmacological management</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3 months of pelvic floor muscle </a:t>
            </a:r>
            <a:r>
              <a:rPr b="1" lang="en-US" sz="2000">
                <a:latin typeface="Arial"/>
                <a:ea typeface="Arial"/>
                <a:cs typeface="Arial"/>
                <a:sym typeface="Arial"/>
              </a:rPr>
              <a:t>training</a:t>
            </a:r>
            <a:r>
              <a:rPr b="1" lang="en-US" sz="2000">
                <a:latin typeface="Arial"/>
                <a:ea typeface="Arial"/>
                <a:cs typeface="Arial"/>
                <a:sym typeface="Arial"/>
              </a:rPr>
              <a:t> is the first-line management</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It is caused by detrusor muscle overactivity</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 GP should refer immediately for urodynamic testing</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There are no other conditions that could be causing this problem </a:t>
            </a:r>
            <a:endParaRPr b="1"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00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5"/>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604" name="Google Shape;604;p65"/>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605" name="Google Shape;605;p65"/>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06" name="Google Shape;606;p65"/>
          <p:cNvSpPr txBox="1"/>
          <p:nvPr/>
        </p:nvSpPr>
        <p:spPr>
          <a:xfrm>
            <a:off x="486397" y="488075"/>
            <a:ext cx="6417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6: Urinary incontinence </a:t>
            </a:r>
            <a:endParaRPr b="0" i="0" sz="1800" u="none" cap="none" strike="noStrike">
              <a:solidFill>
                <a:schemeClr val="dk1"/>
              </a:solidFill>
              <a:latin typeface="Calibri"/>
              <a:ea typeface="Calibri"/>
              <a:cs typeface="Calibri"/>
              <a:sym typeface="Calibri"/>
            </a:endParaRPr>
          </a:p>
        </p:txBody>
      </p:sp>
      <p:pic>
        <p:nvPicPr>
          <p:cNvPr id="607" name="Google Shape;607;p65"/>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608" name="Google Shape;608;p65"/>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Sheila is a 51 year old lady who presents to her GP with problems holding in her urine. She explains that she can feel normal and is suddenly hit with the feeling of needing to wee. Once this feeling comes she finds it very hard to hold in her urine and finds this very embarrassing.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statement about Sheila’s problem is true?</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Duloxetine is the first-line pharmacological management</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3 months of pelvic floor muscle training is the first-line management</a:t>
            </a:r>
            <a:endParaRPr b="1" sz="2000">
              <a:latin typeface="Arial"/>
              <a:ea typeface="Arial"/>
              <a:cs typeface="Arial"/>
              <a:sym typeface="Arial"/>
            </a:endParaRPr>
          </a:p>
          <a:p>
            <a:pPr indent="-355600" lvl="0" marL="457200" rtl="0" algn="l">
              <a:lnSpc>
                <a:spcPct val="115000"/>
              </a:lnSpc>
              <a:spcBef>
                <a:spcPts val="0"/>
              </a:spcBef>
              <a:spcAft>
                <a:spcPts val="0"/>
              </a:spcAft>
              <a:buClr>
                <a:srgbClr val="6AA84F"/>
              </a:buClr>
              <a:buSzPts val="2000"/>
              <a:buFont typeface="Arial"/>
              <a:buAutoNum type="alphaLcPeriod"/>
            </a:pPr>
            <a:r>
              <a:rPr b="1" lang="en-US" sz="2000">
                <a:solidFill>
                  <a:srgbClr val="6AA84F"/>
                </a:solidFill>
                <a:latin typeface="Arial"/>
                <a:ea typeface="Arial"/>
                <a:cs typeface="Arial"/>
                <a:sym typeface="Arial"/>
              </a:rPr>
              <a:t>It is caused by detrusor muscle overactivity</a:t>
            </a:r>
            <a:endParaRPr b="1" sz="2000">
              <a:solidFill>
                <a:srgbClr val="6AA84F"/>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 GP should refer immediately for urodynamic testing</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There are no other conditions that could be causing this problem </a:t>
            </a:r>
            <a:endParaRPr b="1"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00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6"/>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614" name="Google Shape;614;p66"/>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615" name="Google Shape;615;p66"/>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16" name="Google Shape;616;p66"/>
          <p:cNvSpPr txBox="1"/>
          <p:nvPr/>
        </p:nvSpPr>
        <p:spPr>
          <a:xfrm>
            <a:off x="486397" y="488075"/>
            <a:ext cx="6417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6: Urinary incontinence </a:t>
            </a:r>
            <a:endParaRPr b="0" i="0" sz="1800" u="none" cap="none" strike="noStrike">
              <a:solidFill>
                <a:schemeClr val="dk1"/>
              </a:solidFill>
              <a:latin typeface="Calibri"/>
              <a:ea typeface="Calibri"/>
              <a:cs typeface="Calibri"/>
              <a:sym typeface="Calibri"/>
            </a:endParaRPr>
          </a:p>
        </p:txBody>
      </p:sp>
      <p:pic>
        <p:nvPicPr>
          <p:cNvPr id="617" name="Google Shape;617;p66"/>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618" name="Google Shape;618;p66"/>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Sheila is a 51 year old lady who presents to her GP with problems holding in her urine. She explains that she can feel normal and is suddenly hit with the feeling of needing to wee. Once this feeling comes she finds it very hard to hold in her urine and finds this very embarrassing.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statement about </a:t>
            </a:r>
            <a:r>
              <a:rPr b="1" lang="en-US" sz="2000">
                <a:solidFill>
                  <a:srgbClr val="FF9900"/>
                </a:solidFill>
                <a:latin typeface="Arial"/>
                <a:ea typeface="Arial"/>
                <a:cs typeface="Arial"/>
                <a:sym typeface="Arial"/>
              </a:rPr>
              <a:t>Sheila’s problem</a:t>
            </a:r>
            <a:r>
              <a:rPr b="1" lang="en-US" sz="2000">
                <a:latin typeface="Arial"/>
                <a:ea typeface="Arial"/>
                <a:cs typeface="Arial"/>
                <a:sym typeface="Arial"/>
              </a:rPr>
              <a:t> is true? </a:t>
            </a:r>
            <a:r>
              <a:rPr b="1" lang="en-US" sz="2000">
                <a:solidFill>
                  <a:srgbClr val="FF9900"/>
                </a:solidFill>
                <a:latin typeface="Arial"/>
                <a:ea typeface="Arial"/>
                <a:cs typeface="Arial"/>
                <a:sym typeface="Arial"/>
              </a:rPr>
              <a:t>URGE URINARY INCONTINENCE</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Duloxetine is the first-line pharmacological management </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3 months of pelvic floor muscle training is the first-line management</a:t>
            </a:r>
            <a:endParaRPr b="1" sz="2000">
              <a:latin typeface="Arial"/>
              <a:ea typeface="Arial"/>
              <a:cs typeface="Arial"/>
              <a:sym typeface="Arial"/>
            </a:endParaRPr>
          </a:p>
          <a:p>
            <a:pPr indent="-355600" lvl="0" marL="457200" rtl="0" algn="l">
              <a:lnSpc>
                <a:spcPct val="115000"/>
              </a:lnSpc>
              <a:spcBef>
                <a:spcPts val="0"/>
              </a:spcBef>
              <a:spcAft>
                <a:spcPts val="0"/>
              </a:spcAft>
              <a:buClr>
                <a:srgbClr val="6AA84F"/>
              </a:buClr>
              <a:buSzPts val="2000"/>
              <a:buFont typeface="Arial"/>
              <a:buAutoNum type="alphaLcPeriod"/>
            </a:pPr>
            <a:r>
              <a:rPr b="1" lang="en-US" sz="2000">
                <a:solidFill>
                  <a:srgbClr val="6AA84F"/>
                </a:solidFill>
                <a:latin typeface="Arial"/>
                <a:ea typeface="Arial"/>
                <a:cs typeface="Arial"/>
                <a:sym typeface="Arial"/>
              </a:rPr>
              <a:t>It is caused by detrusor muscle overactivity</a:t>
            </a:r>
            <a:endParaRPr b="1" sz="2000">
              <a:solidFill>
                <a:srgbClr val="6AA84F"/>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 GP should refer immediately for urodynamic testing</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There are no other conditions that could be causing this problem </a:t>
            </a:r>
            <a:endParaRPr b="1"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000">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67"/>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624" name="Google Shape;624;p67"/>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625" name="Google Shape;625;p67"/>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26" name="Google Shape;626;p67"/>
          <p:cNvSpPr txBox="1"/>
          <p:nvPr/>
        </p:nvSpPr>
        <p:spPr>
          <a:xfrm>
            <a:off x="486397" y="488075"/>
            <a:ext cx="6417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6: Urinary incontinence </a:t>
            </a:r>
            <a:endParaRPr b="0" i="0" sz="1800" u="none" cap="none" strike="noStrike">
              <a:solidFill>
                <a:schemeClr val="dk1"/>
              </a:solidFill>
              <a:latin typeface="Calibri"/>
              <a:ea typeface="Calibri"/>
              <a:cs typeface="Calibri"/>
              <a:sym typeface="Calibri"/>
            </a:endParaRPr>
          </a:p>
        </p:txBody>
      </p:sp>
      <p:pic>
        <p:nvPicPr>
          <p:cNvPr id="627" name="Google Shape;627;p67"/>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628" name="Google Shape;628;p67"/>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Sheila is a 51 year old lady who presents to her GP with problems holding in her urine. She explains that she can feel normal and is suddenly hit with the feeling of needing to wee. Once this feeling comes she finds it very hard to hold in her urine and finds this very embarrassing.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statement about </a:t>
            </a:r>
            <a:r>
              <a:rPr b="1" lang="en-US" sz="2000">
                <a:solidFill>
                  <a:srgbClr val="FF9900"/>
                </a:solidFill>
                <a:latin typeface="Arial"/>
                <a:ea typeface="Arial"/>
                <a:cs typeface="Arial"/>
                <a:sym typeface="Arial"/>
              </a:rPr>
              <a:t>Sheila’s problem</a:t>
            </a:r>
            <a:r>
              <a:rPr b="1" lang="en-US" sz="2000">
                <a:latin typeface="Arial"/>
                <a:ea typeface="Arial"/>
                <a:cs typeface="Arial"/>
                <a:sym typeface="Arial"/>
              </a:rPr>
              <a:t> is true? </a:t>
            </a:r>
            <a:r>
              <a:rPr b="1" lang="en-US" sz="2000">
                <a:solidFill>
                  <a:srgbClr val="FF9900"/>
                </a:solidFill>
                <a:latin typeface="Arial"/>
                <a:ea typeface="Arial"/>
                <a:cs typeface="Arial"/>
                <a:sym typeface="Arial"/>
              </a:rPr>
              <a:t>URGE URINARY INCONTINENCE</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Duloxetine is the first-line pharmacological management </a:t>
            </a:r>
            <a:r>
              <a:rPr b="1" lang="en-US" sz="2000">
                <a:solidFill>
                  <a:srgbClr val="FF9900"/>
                </a:solidFill>
                <a:latin typeface="Arial"/>
                <a:ea typeface="Arial"/>
                <a:cs typeface="Arial"/>
                <a:sym typeface="Arial"/>
              </a:rPr>
              <a:t>- oxybutynin (anticholinergic), duloxetine is used for stress urinary incontinence</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3 months of pelvic floor muscle training is the first-line management</a:t>
            </a:r>
            <a:endParaRPr b="1" sz="2000">
              <a:latin typeface="Arial"/>
              <a:ea typeface="Arial"/>
              <a:cs typeface="Arial"/>
              <a:sym typeface="Arial"/>
            </a:endParaRPr>
          </a:p>
          <a:p>
            <a:pPr indent="-355600" lvl="0" marL="457200" rtl="0" algn="l">
              <a:lnSpc>
                <a:spcPct val="115000"/>
              </a:lnSpc>
              <a:spcBef>
                <a:spcPts val="0"/>
              </a:spcBef>
              <a:spcAft>
                <a:spcPts val="0"/>
              </a:spcAft>
              <a:buClr>
                <a:srgbClr val="6AA84F"/>
              </a:buClr>
              <a:buSzPts val="2000"/>
              <a:buFont typeface="Arial"/>
              <a:buAutoNum type="alphaLcPeriod"/>
            </a:pPr>
            <a:r>
              <a:rPr b="1" lang="en-US" sz="2000">
                <a:solidFill>
                  <a:srgbClr val="6AA84F"/>
                </a:solidFill>
                <a:latin typeface="Arial"/>
                <a:ea typeface="Arial"/>
                <a:cs typeface="Arial"/>
                <a:sym typeface="Arial"/>
              </a:rPr>
              <a:t>It is caused by detrusor muscle overactivity</a:t>
            </a:r>
            <a:endParaRPr b="1" sz="2000">
              <a:solidFill>
                <a:srgbClr val="6AA84F"/>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 GP should refer immediately for urodynamic testing</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There are no other conditions that could be causing this problem </a:t>
            </a:r>
            <a:endParaRPr b="1"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0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68"/>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634" name="Google Shape;634;p68"/>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635" name="Google Shape;635;p68"/>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36" name="Google Shape;636;p68"/>
          <p:cNvSpPr txBox="1"/>
          <p:nvPr/>
        </p:nvSpPr>
        <p:spPr>
          <a:xfrm>
            <a:off x="486397" y="488075"/>
            <a:ext cx="6417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6: Urinary incontinence </a:t>
            </a:r>
            <a:endParaRPr b="0" i="0" sz="1800" u="none" cap="none" strike="noStrike">
              <a:solidFill>
                <a:schemeClr val="dk1"/>
              </a:solidFill>
              <a:latin typeface="Calibri"/>
              <a:ea typeface="Calibri"/>
              <a:cs typeface="Calibri"/>
              <a:sym typeface="Calibri"/>
            </a:endParaRPr>
          </a:p>
        </p:txBody>
      </p:sp>
      <p:pic>
        <p:nvPicPr>
          <p:cNvPr id="637" name="Google Shape;637;p68"/>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638" name="Google Shape;638;p68"/>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Sheila is a 51 year old lady who presents to her GP with problems holding in her urine. She explains that she can feel normal and is suddenly hit with the feeling of needing to wee. Once this feeling comes she finds it very hard to hold in her urine and finds this very embarrassing.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statement about </a:t>
            </a:r>
            <a:r>
              <a:rPr b="1" lang="en-US" sz="2000">
                <a:solidFill>
                  <a:srgbClr val="FF9900"/>
                </a:solidFill>
                <a:latin typeface="Arial"/>
                <a:ea typeface="Arial"/>
                <a:cs typeface="Arial"/>
                <a:sym typeface="Arial"/>
              </a:rPr>
              <a:t>Sheila’s problem</a:t>
            </a:r>
            <a:r>
              <a:rPr b="1" lang="en-US" sz="2000">
                <a:latin typeface="Arial"/>
                <a:ea typeface="Arial"/>
                <a:cs typeface="Arial"/>
                <a:sym typeface="Arial"/>
              </a:rPr>
              <a:t> is true? </a:t>
            </a:r>
            <a:r>
              <a:rPr b="1" lang="en-US" sz="2000">
                <a:solidFill>
                  <a:srgbClr val="FF9900"/>
                </a:solidFill>
                <a:latin typeface="Arial"/>
                <a:ea typeface="Arial"/>
                <a:cs typeface="Arial"/>
                <a:sym typeface="Arial"/>
              </a:rPr>
              <a:t>URGE URINARY INCONTINENCE</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Duloxetine is the first-line pharmacological management </a:t>
            </a:r>
            <a:r>
              <a:rPr b="1" lang="en-US" sz="2000">
                <a:solidFill>
                  <a:srgbClr val="FF9900"/>
                </a:solidFill>
                <a:latin typeface="Arial"/>
                <a:ea typeface="Arial"/>
                <a:cs typeface="Arial"/>
                <a:sym typeface="Arial"/>
              </a:rPr>
              <a:t>- oxybutynin (anticholinergic), duloxetine is used for stress urinary incontinence</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3 months of pelvic floor muscle training is the first-line management </a:t>
            </a:r>
            <a:r>
              <a:rPr b="1" lang="en-US" sz="2000">
                <a:solidFill>
                  <a:srgbClr val="FF9900"/>
                </a:solidFill>
                <a:latin typeface="Arial"/>
                <a:ea typeface="Arial"/>
                <a:cs typeface="Arial"/>
                <a:sym typeface="Arial"/>
              </a:rPr>
              <a:t>- this is for stress urinary incontinence, for urge it is 6 weeks of bladder retraining</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Clr>
                <a:srgbClr val="6AA84F"/>
              </a:buClr>
              <a:buSzPts val="2000"/>
              <a:buFont typeface="Arial"/>
              <a:buAutoNum type="alphaLcPeriod"/>
            </a:pPr>
            <a:r>
              <a:rPr b="1" lang="en-US" sz="2000">
                <a:solidFill>
                  <a:srgbClr val="6AA84F"/>
                </a:solidFill>
                <a:latin typeface="Arial"/>
                <a:ea typeface="Arial"/>
                <a:cs typeface="Arial"/>
                <a:sym typeface="Arial"/>
              </a:rPr>
              <a:t>It is caused by detrusor muscle overactivity</a:t>
            </a:r>
            <a:endParaRPr b="1" sz="2000">
              <a:solidFill>
                <a:srgbClr val="6AA84F"/>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 GP should refer immediately for urodynamic testing</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There are no other conditions that could be causing this problem </a:t>
            </a:r>
            <a:endParaRPr b="1"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00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69"/>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644" name="Google Shape;644;p69"/>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645" name="Google Shape;645;p69"/>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46" name="Google Shape;646;p69"/>
          <p:cNvSpPr txBox="1"/>
          <p:nvPr/>
        </p:nvSpPr>
        <p:spPr>
          <a:xfrm>
            <a:off x="486397" y="488075"/>
            <a:ext cx="6417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6: Urinary incontinence </a:t>
            </a:r>
            <a:endParaRPr b="0" i="0" sz="1800" u="none" cap="none" strike="noStrike">
              <a:solidFill>
                <a:schemeClr val="dk1"/>
              </a:solidFill>
              <a:latin typeface="Calibri"/>
              <a:ea typeface="Calibri"/>
              <a:cs typeface="Calibri"/>
              <a:sym typeface="Calibri"/>
            </a:endParaRPr>
          </a:p>
        </p:txBody>
      </p:sp>
      <p:pic>
        <p:nvPicPr>
          <p:cNvPr id="647" name="Google Shape;647;p69"/>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648" name="Google Shape;648;p69"/>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Sheila is a 51 year old lady who presents to her GP with problems holding in her urine. She explains that she can feel normal and is suddenly hit with the feeling of needing to wee. Once this feeling comes she finds it very hard to hold in her urine and finds this very embarrassing.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statement about </a:t>
            </a:r>
            <a:r>
              <a:rPr b="1" lang="en-US" sz="2000">
                <a:solidFill>
                  <a:srgbClr val="FF9900"/>
                </a:solidFill>
                <a:latin typeface="Arial"/>
                <a:ea typeface="Arial"/>
                <a:cs typeface="Arial"/>
                <a:sym typeface="Arial"/>
              </a:rPr>
              <a:t>Sheila’s problem</a:t>
            </a:r>
            <a:r>
              <a:rPr b="1" lang="en-US" sz="2000">
                <a:latin typeface="Arial"/>
                <a:ea typeface="Arial"/>
                <a:cs typeface="Arial"/>
                <a:sym typeface="Arial"/>
              </a:rPr>
              <a:t> is true? </a:t>
            </a:r>
            <a:r>
              <a:rPr b="1" lang="en-US" sz="2000">
                <a:solidFill>
                  <a:srgbClr val="FF9900"/>
                </a:solidFill>
                <a:latin typeface="Arial"/>
                <a:ea typeface="Arial"/>
                <a:cs typeface="Arial"/>
                <a:sym typeface="Arial"/>
              </a:rPr>
              <a:t>URGE URINARY INCONTINENCE</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Duloxetine is the first-line pharmacological management </a:t>
            </a:r>
            <a:r>
              <a:rPr b="1" lang="en-US" sz="2000">
                <a:solidFill>
                  <a:srgbClr val="FF9900"/>
                </a:solidFill>
                <a:latin typeface="Arial"/>
                <a:ea typeface="Arial"/>
                <a:cs typeface="Arial"/>
                <a:sym typeface="Arial"/>
              </a:rPr>
              <a:t>- oxybutynin (anticholinergic), duloxetine is used for stress urinary incontinence</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3 months of </a:t>
            </a:r>
            <a:r>
              <a:rPr b="1" lang="en-US" sz="2000">
                <a:solidFill>
                  <a:srgbClr val="FF0000"/>
                </a:solidFill>
                <a:latin typeface="Arial"/>
                <a:ea typeface="Arial"/>
                <a:cs typeface="Arial"/>
                <a:sym typeface="Arial"/>
              </a:rPr>
              <a:t>pelvic floor muscle</a:t>
            </a:r>
            <a:r>
              <a:rPr b="1" lang="en-US" sz="2000">
                <a:latin typeface="Arial"/>
                <a:ea typeface="Arial"/>
                <a:cs typeface="Arial"/>
                <a:sym typeface="Arial"/>
              </a:rPr>
              <a:t> training is the first-line management </a:t>
            </a:r>
            <a:r>
              <a:rPr b="1" lang="en-US" sz="2000">
                <a:solidFill>
                  <a:srgbClr val="FF9900"/>
                </a:solidFill>
                <a:latin typeface="Arial"/>
                <a:ea typeface="Arial"/>
                <a:cs typeface="Arial"/>
                <a:sym typeface="Arial"/>
              </a:rPr>
              <a:t>- this is for stress urinary incontinence, for urge it is 6 weeks of bladder retraining</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Clr>
                <a:srgbClr val="6AA84F"/>
              </a:buClr>
              <a:buSzPts val="2000"/>
              <a:buFont typeface="Arial"/>
              <a:buAutoNum type="alphaLcPeriod"/>
            </a:pPr>
            <a:r>
              <a:rPr b="1" lang="en-US" sz="2000">
                <a:solidFill>
                  <a:srgbClr val="6AA84F"/>
                </a:solidFill>
                <a:latin typeface="Arial"/>
                <a:ea typeface="Arial"/>
                <a:cs typeface="Arial"/>
                <a:sym typeface="Arial"/>
              </a:rPr>
              <a:t>It is caused by </a:t>
            </a:r>
            <a:r>
              <a:rPr b="1" lang="en-US" sz="2000">
                <a:solidFill>
                  <a:srgbClr val="FF0000"/>
                </a:solidFill>
                <a:latin typeface="Arial"/>
                <a:ea typeface="Arial"/>
                <a:cs typeface="Arial"/>
                <a:sym typeface="Arial"/>
              </a:rPr>
              <a:t>detrusor muscle</a:t>
            </a:r>
            <a:r>
              <a:rPr b="1" lang="en-US" sz="2000">
                <a:solidFill>
                  <a:srgbClr val="6AA84F"/>
                </a:solidFill>
                <a:latin typeface="Arial"/>
                <a:ea typeface="Arial"/>
                <a:cs typeface="Arial"/>
                <a:sym typeface="Arial"/>
              </a:rPr>
              <a:t> overactivity</a:t>
            </a:r>
            <a:endParaRPr b="1" sz="2000">
              <a:solidFill>
                <a:srgbClr val="6AA84F"/>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 GP should refer immediately for urodynamic testing</a:t>
            </a:r>
            <a:endParaRPr b="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There are no other conditions that could be causing this problem </a:t>
            </a:r>
            <a:endParaRPr b="1"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00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70"/>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654" name="Google Shape;654;p70"/>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655" name="Google Shape;655;p70"/>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56" name="Google Shape;656;p70"/>
          <p:cNvSpPr txBox="1"/>
          <p:nvPr/>
        </p:nvSpPr>
        <p:spPr>
          <a:xfrm>
            <a:off x="486397" y="488075"/>
            <a:ext cx="6417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6: Urinary incontinence </a:t>
            </a:r>
            <a:endParaRPr b="0" i="0" sz="1800" u="none" cap="none" strike="noStrike">
              <a:solidFill>
                <a:schemeClr val="dk1"/>
              </a:solidFill>
              <a:latin typeface="Calibri"/>
              <a:ea typeface="Calibri"/>
              <a:cs typeface="Calibri"/>
              <a:sym typeface="Calibri"/>
            </a:endParaRPr>
          </a:p>
        </p:txBody>
      </p:sp>
      <p:pic>
        <p:nvPicPr>
          <p:cNvPr id="657" name="Google Shape;657;p70"/>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658" name="Google Shape;658;p70"/>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Sheila is a 51 year old lady who presents to her GP with problems holding in her urine. She explains that she can feel normal and is suddenly hit with the feeling of needing to wee. Once this feeling comes she finds it very hard to hold in her urine and finds this very embarrassing.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statement about </a:t>
            </a:r>
            <a:r>
              <a:rPr b="1" lang="en-US" sz="2000">
                <a:solidFill>
                  <a:srgbClr val="FF9900"/>
                </a:solidFill>
                <a:latin typeface="Arial"/>
                <a:ea typeface="Arial"/>
                <a:cs typeface="Arial"/>
                <a:sym typeface="Arial"/>
              </a:rPr>
              <a:t>Sheila’s problem</a:t>
            </a:r>
            <a:r>
              <a:rPr b="1" lang="en-US" sz="2000">
                <a:latin typeface="Arial"/>
                <a:ea typeface="Arial"/>
                <a:cs typeface="Arial"/>
                <a:sym typeface="Arial"/>
              </a:rPr>
              <a:t> is true? </a:t>
            </a:r>
            <a:r>
              <a:rPr b="1" lang="en-US" sz="2000">
                <a:solidFill>
                  <a:srgbClr val="FF9900"/>
                </a:solidFill>
                <a:latin typeface="Arial"/>
                <a:ea typeface="Arial"/>
                <a:cs typeface="Arial"/>
                <a:sym typeface="Arial"/>
              </a:rPr>
              <a:t>URGE URINARY INCONTINENCE</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Duloxetine is the first-line pharmacological management </a:t>
            </a:r>
            <a:r>
              <a:rPr b="1" lang="en-US" sz="2000">
                <a:solidFill>
                  <a:srgbClr val="FF9900"/>
                </a:solidFill>
                <a:latin typeface="Arial"/>
                <a:ea typeface="Arial"/>
                <a:cs typeface="Arial"/>
                <a:sym typeface="Arial"/>
              </a:rPr>
              <a:t>- oxybutynin (anticholinergic), duloxetine is used for stress urinary incontinence</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3 months of pelvic floor muscle training is the first-line management </a:t>
            </a:r>
            <a:r>
              <a:rPr b="1" lang="en-US" sz="2000">
                <a:solidFill>
                  <a:srgbClr val="FF9900"/>
                </a:solidFill>
                <a:latin typeface="Arial"/>
                <a:ea typeface="Arial"/>
                <a:cs typeface="Arial"/>
                <a:sym typeface="Arial"/>
              </a:rPr>
              <a:t>- this is for stress urinary incontinence, for urge it is 6 weeks of bladder retraining</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Clr>
                <a:srgbClr val="6AA84F"/>
              </a:buClr>
              <a:buSzPts val="2000"/>
              <a:buFont typeface="Arial"/>
              <a:buAutoNum type="alphaLcPeriod"/>
            </a:pPr>
            <a:r>
              <a:rPr b="1" lang="en-US" sz="2000">
                <a:solidFill>
                  <a:srgbClr val="6AA84F"/>
                </a:solidFill>
                <a:latin typeface="Arial"/>
                <a:ea typeface="Arial"/>
                <a:cs typeface="Arial"/>
                <a:sym typeface="Arial"/>
              </a:rPr>
              <a:t>It is caused by detrusor muscle overactivity</a:t>
            </a:r>
            <a:endParaRPr b="1" sz="2000">
              <a:solidFill>
                <a:srgbClr val="6AA84F"/>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 GP should refer immediately for urodynamic testing </a:t>
            </a:r>
            <a:r>
              <a:rPr b="1" lang="en-US" sz="2000">
                <a:solidFill>
                  <a:srgbClr val="FF9900"/>
                </a:solidFill>
                <a:latin typeface="Arial"/>
                <a:ea typeface="Arial"/>
                <a:cs typeface="Arial"/>
                <a:sym typeface="Arial"/>
              </a:rPr>
              <a:t>- later maybe</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There are no other conditions that could be causing this problem </a:t>
            </a:r>
            <a:endParaRPr b="1"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00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71"/>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664" name="Google Shape;664;p71"/>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665" name="Google Shape;665;p71"/>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66" name="Google Shape;666;p71"/>
          <p:cNvSpPr txBox="1"/>
          <p:nvPr/>
        </p:nvSpPr>
        <p:spPr>
          <a:xfrm>
            <a:off x="486397" y="488075"/>
            <a:ext cx="6417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6: Urinary incontinence </a:t>
            </a:r>
            <a:endParaRPr b="0" i="0" sz="1800" u="none" cap="none" strike="noStrike">
              <a:solidFill>
                <a:schemeClr val="dk1"/>
              </a:solidFill>
              <a:latin typeface="Calibri"/>
              <a:ea typeface="Calibri"/>
              <a:cs typeface="Calibri"/>
              <a:sym typeface="Calibri"/>
            </a:endParaRPr>
          </a:p>
        </p:txBody>
      </p:sp>
      <p:pic>
        <p:nvPicPr>
          <p:cNvPr id="667" name="Google Shape;667;p71"/>
          <p:cNvPicPr preferRelativeResize="0"/>
          <p:nvPr/>
        </p:nvPicPr>
        <p:blipFill rotWithShape="1">
          <a:blip r:embed="rId3">
            <a:alphaModFix/>
          </a:blip>
          <a:srcRect b="5246" l="22560" r="28848" t="8879"/>
          <a:stretch/>
        </p:blipFill>
        <p:spPr>
          <a:xfrm>
            <a:off x="10776874" y="5479117"/>
            <a:ext cx="1465900" cy="1457283"/>
          </a:xfrm>
          <a:prstGeom prst="rect">
            <a:avLst/>
          </a:prstGeom>
          <a:noFill/>
          <a:ln>
            <a:noFill/>
          </a:ln>
        </p:spPr>
      </p:pic>
      <p:sp>
        <p:nvSpPr>
          <p:cNvPr id="668" name="Google Shape;668;p71"/>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Sheila is a 51 year old lady who presents to her GP with problems holding in her urine. She explains that she can feel normal and is suddenly hit with the feeling of needing to wee. Once this feeling comes she finds it very hard to hold in her urine and finds this very embarrassing.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00">
                <a:latin typeface="Arial"/>
                <a:ea typeface="Arial"/>
                <a:cs typeface="Arial"/>
                <a:sym typeface="Arial"/>
              </a:rPr>
              <a:t>Which statement about </a:t>
            </a:r>
            <a:r>
              <a:rPr b="1" lang="en-US" sz="2000">
                <a:solidFill>
                  <a:srgbClr val="FF9900"/>
                </a:solidFill>
                <a:latin typeface="Arial"/>
                <a:ea typeface="Arial"/>
                <a:cs typeface="Arial"/>
                <a:sym typeface="Arial"/>
              </a:rPr>
              <a:t>Sheila’s problem</a:t>
            </a:r>
            <a:r>
              <a:rPr b="1" lang="en-US" sz="2000">
                <a:latin typeface="Arial"/>
                <a:ea typeface="Arial"/>
                <a:cs typeface="Arial"/>
                <a:sym typeface="Arial"/>
              </a:rPr>
              <a:t> is true? </a:t>
            </a:r>
            <a:r>
              <a:rPr b="1" lang="en-US" sz="2000">
                <a:solidFill>
                  <a:srgbClr val="FF9900"/>
                </a:solidFill>
                <a:latin typeface="Arial"/>
                <a:ea typeface="Arial"/>
                <a:cs typeface="Arial"/>
                <a:sym typeface="Arial"/>
              </a:rPr>
              <a:t>URGE URINARY INCONTINENCE</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Duloxetine is the first-line pharmacological management </a:t>
            </a:r>
            <a:r>
              <a:rPr b="1" lang="en-US" sz="2000">
                <a:solidFill>
                  <a:srgbClr val="FF9900"/>
                </a:solidFill>
                <a:latin typeface="Arial"/>
                <a:ea typeface="Arial"/>
                <a:cs typeface="Arial"/>
                <a:sym typeface="Arial"/>
              </a:rPr>
              <a:t>- oxybutynin (anticholinergic), duloxetine is used for stress urinary incontinence</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3 months of pelvic floor muscle training is the first-line management </a:t>
            </a:r>
            <a:r>
              <a:rPr b="1" lang="en-US" sz="2000">
                <a:solidFill>
                  <a:srgbClr val="FF9900"/>
                </a:solidFill>
                <a:latin typeface="Arial"/>
                <a:ea typeface="Arial"/>
                <a:cs typeface="Arial"/>
                <a:sym typeface="Arial"/>
              </a:rPr>
              <a:t>- this is for stress urinary incontinence, for urge it is 6 weeks of bladder retraining</a:t>
            </a:r>
            <a:endParaRPr b="1" sz="2000">
              <a:solidFill>
                <a:srgbClr val="FF9900"/>
              </a:solidFill>
              <a:latin typeface="Arial"/>
              <a:ea typeface="Arial"/>
              <a:cs typeface="Arial"/>
              <a:sym typeface="Arial"/>
            </a:endParaRPr>
          </a:p>
          <a:p>
            <a:pPr indent="-355600" lvl="0" marL="457200" rtl="0" algn="l">
              <a:lnSpc>
                <a:spcPct val="115000"/>
              </a:lnSpc>
              <a:spcBef>
                <a:spcPts val="0"/>
              </a:spcBef>
              <a:spcAft>
                <a:spcPts val="0"/>
              </a:spcAft>
              <a:buClr>
                <a:srgbClr val="6AA84F"/>
              </a:buClr>
              <a:buSzPts val="2000"/>
              <a:buFont typeface="Arial"/>
              <a:buAutoNum type="alphaLcPeriod"/>
            </a:pPr>
            <a:r>
              <a:rPr b="1" lang="en-US" sz="2000">
                <a:solidFill>
                  <a:srgbClr val="6AA84F"/>
                </a:solidFill>
                <a:latin typeface="Arial"/>
                <a:ea typeface="Arial"/>
                <a:cs typeface="Arial"/>
                <a:sym typeface="Arial"/>
              </a:rPr>
              <a:t>It is caused by detrusor muscle overactivity</a:t>
            </a:r>
            <a:endParaRPr b="1" sz="2000">
              <a:solidFill>
                <a:srgbClr val="6AA84F"/>
              </a:solidFill>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lphaLcPeriod"/>
            </a:pPr>
            <a:r>
              <a:rPr b="1" lang="en-US" sz="2000">
                <a:latin typeface="Arial"/>
                <a:ea typeface="Arial"/>
                <a:cs typeface="Arial"/>
                <a:sym typeface="Arial"/>
              </a:rPr>
              <a:t>The GP should refer immediately for urodynamic testing </a:t>
            </a:r>
            <a:r>
              <a:rPr b="1" lang="en-US" sz="2000">
                <a:solidFill>
                  <a:srgbClr val="FF9900"/>
                </a:solidFill>
                <a:latin typeface="Arial"/>
                <a:ea typeface="Arial"/>
                <a:cs typeface="Arial"/>
                <a:sym typeface="Arial"/>
              </a:rPr>
              <a:t>- later maybe</a:t>
            </a:r>
            <a:endParaRPr b="1" sz="2000">
              <a:solidFill>
                <a:srgbClr val="FF9900"/>
              </a:solidFill>
              <a:latin typeface="Arial"/>
              <a:ea typeface="Arial"/>
              <a:cs typeface="Arial"/>
              <a:sym typeface="Arial"/>
            </a:endParaRPr>
          </a:p>
          <a:p>
            <a:pPr indent="-355600" lvl="0" marL="457200" marR="0" rtl="0" algn="l">
              <a:lnSpc>
                <a:spcPct val="115000"/>
              </a:lnSpc>
              <a:spcBef>
                <a:spcPts val="0"/>
              </a:spcBef>
              <a:spcAft>
                <a:spcPts val="0"/>
              </a:spcAft>
              <a:buSzPts val="2000"/>
              <a:buAutoNum type="alphaLcPeriod"/>
            </a:pPr>
            <a:r>
              <a:rPr b="1" lang="en-US" sz="2000">
                <a:latin typeface="Arial"/>
                <a:ea typeface="Arial"/>
                <a:cs typeface="Arial"/>
                <a:sym typeface="Arial"/>
              </a:rPr>
              <a:t>There are no other conditions that could be causing this problem </a:t>
            </a:r>
            <a:r>
              <a:rPr b="1" lang="en-US" sz="2000">
                <a:solidFill>
                  <a:srgbClr val="FF9900"/>
                </a:solidFill>
                <a:latin typeface="Arial"/>
                <a:ea typeface="Arial"/>
                <a:cs typeface="Arial"/>
                <a:sym typeface="Arial"/>
              </a:rPr>
              <a:t>- caffeine, alcohol, idiopathic, Parkinson's, MS, Diabetes, Obesity</a:t>
            </a:r>
            <a:endParaRPr b="1" sz="2000">
              <a:solidFill>
                <a:srgbClr val="FF9900"/>
              </a:solidFill>
              <a:latin typeface="Arial"/>
              <a:ea typeface="Arial"/>
              <a:cs typeface="Arial"/>
              <a:sym typeface="Arial"/>
            </a:endParaRPr>
          </a:p>
          <a:p>
            <a:pPr indent="0" lvl="0" marL="457200" marR="0" rtl="0" algn="l">
              <a:lnSpc>
                <a:spcPct val="115000"/>
              </a:lnSpc>
              <a:spcBef>
                <a:spcPts val="0"/>
              </a:spcBef>
              <a:spcAft>
                <a:spcPts val="0"/>
              </a:spcAft>
              <a:buNone/>
            </a:pPr>
            <a:r>
              <a:t/>
            </a:r>
            <a:endParaRPr b="1" sz="2000">
              <a:solidFill>
                <a:srgbClr val="FF99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600">
                <a:latin typeface="Arial"/>
                <a:ea typeface="Arial"/>
                <a:cs typeface="Arial"/>
                <a:sym typeface="Arial"/>
              </a:rPr>
              <a:t>Javid is a 44 year old doctor, who takes himself down to A&amp;E with severe pain in his left side radiating down towards his groin, that has come on in waves. He also has some blood in his urine. He admits that sometimes he can go a full 12 hour shift on AMU without more than a few sips of water. When you ask what he thinks the problem is, he suggests renal stones. </a:t>
            </a:r>
            <a:endParaRPr sz="1600">
              <a:latin typeface="Arial"/>
              <a:ea typeface="Arial"/>
              <a:cs typeface="Arial"/>
              <a:sym typeface="Arial"/>
            </a:endParaRPr>
          </a:p>
          <a:p>
            <a:pPr indent="0" lvl="0" marL="0" rtl="0" algn="l">
              <a:lnSpc>
                <a:spcPct val="115000"/>
              </a:lnSpc>
              <a:spcBef>
                <a:spcPts val="0"/>
              </a:spcBef>
              <a:spcAft>
                <a:spcPts val="0"/>
              </a:spcAft>
              <a:buNone/>
            </a:pPr>
            <a:r>
              <a:t/>
            </a:r>
            <a:endParaRPr b="1" sz="1100">
              <a:latin typeface="Arial"/>
              <a:ea typeface="Arial"/>
              <a:cs typeface="Arial"/>
              <a:sym typeface="Arial"/>
            </a:endParaRPr>
          </a:p>
          <a:p>
            <a:pPr indent="457200" lvl="0" marL="0" rtl="0" algn="l">
              <a:lnSpc>
                <a:spcPct val="115000"/>
              </a:lnSpc>
              <a:spcBef>
                <a:spcPts val="0"/>
              </a:spcBef>
              <a:spcAft>
                <a:spcPts val="0"/>
              </a:spcAft>
              <a:buNone/>
            </a:pPr>
            <a:r>
              <a:rPr lang="en-US" sz="1900">
                <a:latin typeface="Arial"/>
                <a:ea typeface="Arial"/>
                <a:cs typeface="Arial"/>
                <a:sym typeface="Arial"/>
              </a:rPr>
              <a:t>What is the most common composition of a renal tract stone? [1 mark]</a:t>
            </a:r>
            <a:endParaRPr sz="1900">
              <a:latin typeface="Arial"/>
              <a:ea typeface="Arial"/>
              <a:cs typeface="Arial"/>
              <a:sym typeface="Arial"/>
            </a:endParaRPr>
          </a:p>
          <a:p>
            <a:pPr indent="0" lvl="0" marL="457200" rtl="0" algn="l">
              <a:lnSpc>
                <a:spcPct val="115000"/>
              </a:lnSpc>
              <a:spcBef>
                <a:spcPts val="0"/>
              </a:spcBef>
              <a:spcAft>
                <a:spcPts val="0"/>
              </a:spcAft>
              <a:buNone/>
            </a:pPr>
            <a:r>
              <a:rPr lang="en-US" sz="1900">
                <a:solidFill>
                  <a:srgbClr val="FF9900"/>
                </a:solidFill>
                <a:latin typeface="Arial"/>
                <a:ea typeface="Arial"/>
                <a:cs typeface="Arial"/>
                <a:sym typeface="Arial"/>
              </a:rPr>
              <a:t>Calcium oxalate (35%)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rPr lang="en-US" sz="1900">
                <a:solidFill>
                  <a:srgbClr val="FF9900"/>
                </a:solidFill>
                <a:latin typeface="Arial"/>
                <a:ea typeface="Arial"/>
                <a:cs typeface="Arial"/>
                <a:sym typeface="Arial"/>
              </a:rPr>
              <a:t>Other types include: </a:t>
            </a:r>
            <a:endParaRPr sz="1900">
              <a:solidFill>
                <a:srgbClr val="FF9900"/>
              </a:solidFill>
              <a:latin typeface="Arial"/>
              <a:ea typeface="Arial"/>
              <a:cs typeface="Arial"/>
              <a:sym typeface="Arial"/>
            </a:endParaRPr>
          </a:p>
          <a:p>
            <a:pPr indent="-349250" lvl="0" marL="914400" rtl="0" algn="l">
              <a:lnSpc>
                <a:spcPct val="115000"/>
              </a:lnSpc>
              <a:spcBef>
                <a:spcPts val="0"/>
              </a:spcBef>
              <a:spcAft>
                <a:spcPts val="0"/>
              </a:spcAft>
              <a:buClr>
                <a:srgbClr val="FF9900"/>
              </a:buClr>
              <a:buSzPts val="1900"/>
              <a:buFont typeface="Arial"/>
              <a:buChar char="-"/>
            </a:pPr>
            <a:r>
              <a:rPr lang="en-US" sz="1900">
                <a:solidFill>
                  <a:srgbClr val="FF9900"/>
                </a:solidFill>
                <a:latin typeface="Arial"/>
                <a:ea typeface="Arial"/>
                <a:cs typeface="Arial"/>
                <a:sym typeface="Arial"/>
              </a:rPr>
              <a:t>calcium phosphate</a:t>
            </a:r>
            <a:endParaRPr sz="1900">
              <a:solidFill>
                <a:srgbClr val="FF9900"/>
              </a:solidFill>
              <a:latin typeface="Arial"/>
              <a:ea typeface="Arial"/>
              <a:cs typeface="Arial"/>
              <a:sym typeface="Arial"/>
            </a:endParaRPr>
          </a:p>
          <a:p>
            <a:pPr indent="-349250" lvl="0" marL="914400" rtl="0" algn="l">
              <a:lnSpc>
                <a:spcPct val="115000"/>
              </a:lnSpc>
              <a:spcBef>
                <a:spcPts val="0"/>
              </a:spcBef>
              <a:spcAft>
                <a:spcPts val="0"/>
              </a:spcAft>
              <a:buClr>
                <a:srgbClr val="FF9900"/>
              </a:buClr>
              <a:buSzPts val="1900"/>
              <a:buFont typeface="Arial"/>
              <a:buChar char="-"/>
            </a:pPr>
            <a:r>
              <a:rPr lang="en-US" sz="1900">
                <a:solidFill>
                  <a:srgbClr val="FF9900"/>
                </a:solidFill>
                <a:latin typeface="Arial"/>
                <a:ea typeface="Arial"/>
                <a:cs typeface="Arial"/>
                <a:sym typeface="Arial"/>
              </a:rPr>
              <a:t>struvite stones “staghorn calculi”</a:t>
            </a:r>
            <a:endParaRPr sz="1900">
              <a:solidFill>
                <a:srgbClr val="FF9900"/>
              </a:solidFill>
              <a:latin typeface="Arial"/>
              <a:ea typeface="Arial"/>
              <a:cs typeface="Arial"/>
              <a:sym typeface="Arial"/>
            </a:endParaRPr>
          </a:p>
          <a:p>
            <a:pPr indent="-349250" lvl="0" marL="914400" rtl="0" algn="l">
              <a:lnSpc>
                <a:spcPct val="115000"/>
              </a:lnSpc>
              <a:spcBef>
                <a:spcPts val="0"/>
              </a:spcBef>
              <a:spcAft>
                <a:spcPts val="0"/>
              </a:spcAft>
              <a:buClr>
                <a:srgbClr val="FF9900"/>
              </a:buClr>
              <a:buSzPts val="1900"/>
              <a:buFont typeface="Arial"/>
              <a:buChar char="-"/>
            </a:pPr>
            <a:r>
              <a:rPr lang="en-US" sz="1900">
                <a:solidFill>
                  <a:srgbClr val="FF9900"/>
                </a:solidFill>
                <a:latin typeface="Arial"/>
                <a:ea typeface="Arial"/>
                <a:cs typeface="Arial"/>
                <a:sym typeface="Arial"/>
              </a:rPr>
              <a:t>urate</a:t>
            </a:r>
            <a:endParaRPr sz="1900">
              <a:solidFill>
                <a:srgbClr val="FF9900"/>
              </a:solidFill>
              <a:latin typeface="Arial"/>
              <a:ea typeface="Arial"/>
              <a:cs typeface="Arial"/>
              <a:sym typeface="Arial"/>
            </a:endParaRPr>
          </a:p>
          <a:p>
            <a:pPr indent="-349250" lvl="0" marL="914400" rtl="0" algn="l">
              <a:lnSpc>
                <a:spcPct val="115000"/>
              </a:lnSpc>
              <a:spcBef>
                <a:spcPts val="0"/>
              </a:spcBef>
              <a:spcAft>
                <a:spcPts val="0"/>
              </a:spcAft>
              <a:buClr>
                <a:srgbClr val="FF9900"/>
              </a:buClr>
              <a:buSzPts val="1900"/>
              <a:buFont typeface="Arial"/>
              <a:buChar char="-"/>
            </a:pPr>
            <a:r>
              <a:rPr lang="en-US" sz="1900">
                <a:solidFill>
                  <a:srgbClr val="FF9900"/>
                </a:solidFill>
                <a:latin typeface="Arial"/>
                <a:ea typeface="Arial"/>
                <a:cs typeface="Arial"/>
                <a:sym typeface="Arial"/>
              </a:rPr>
              <a:t>cystine (?familial disorder) </a:t>
            </a:r>
            <a:endParaRPr sz="1900">
              <a:solidFill>
                <a:srgbClr val="FF99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solidFill>
                <a:srgbClr val="FF9900"/>
              </a:solidFill>
            </a:endParaRPr>
          </a:p>
        </p:txBody>
      </p:sp>
      <p:sp>
        <p:nvSpPr>
          <p:cNvPr id="135" name="Google Shape;135;p18"/>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36" name="Google Shape;136;p18"/>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7" name="Google Shape;137;p18"/>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1: Renal Stones</a:t>
            </a:r>
            <a:endParaRPr b="0" i="0" sz="1800" u="none" cap="none" strike="noStrike">
              <a:solidFill>
                <a:schemeClr val="dk1"/>
              </a:solidFill>
              <a:latin typeface="Calibri"/>
              <a:ea typeface="Calibri"/>
              <a:cs typeface="Calibri"/>
              <a:sym typeface="Calibri"/>
            </a:endParaRPr>
          </a:p>
        </p:txBody>
      </p:sp>
      <p:pic>
        <p:nvPicPr>
          <p:cNvPr id="138" name="Google Shape;138;p18"/>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139" name="Google Shape;139;p18"/>
          <p:cNvSpPr txBox="1"/>
          <p:nvPr/>
        </p:nvSpPr>
        <p:spPr>
          <a:xfrm>
            <a:off x="7587600" y="3447625"/>
            <a:ext cx="2259600" cy="9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US" sz="1600">
                <a:solidFill>
                  <a:srgbClr val="FF9900"/>
                </a:solidFill>
              </a:rPr>
              <a:t>Hyperparathyroidism</a:t>
            </a:r>
            <a:r>
              <a:rPr b="1" i="1" lang="en-US" sz="1600">
                <a:solidFill>
                  <a:srgbClr val="FF9900"/>
                </a:solidFill>
              </a:rPr>
              <a:t> can cause renal stones!</a:t>
            </a:r>
            <a:endParaRPr b="1" i="1">
              <a:solidFill>
                <a:srgbClr val="FF9900"/>
              </a:solidFill>
            </a:endParaRPr>
          </a:p>
        </p:txBody>
      </p:sp>
      <p:cxnSp>
        <p:nvCxnSpPr>
          <p:cNvPr id="140" name="Google Shape;140;p18"/>
          <p:cNvCxnSpPr/>
          <p:nvPr/>
        </p:nvCxnSpPr>
        <p:spPr>
          <a:xfrm>
            <a:off x="3429000" y="3137175"/>
            <a:ext cx="4158600" cy="717300"/>
          </a:xfrm>
          <a:prstGeom prst="straightConnector1">
            <a:avLst/>
          </a:prstGeom>
          <a:noFill/>
          <a:ln cap="flat" cmpd="sng" w="9525">
            <a:solidFill>
              <a:schemeClr val="dk2"/>
            </a:solidFill>
            <a:prstDash val="solid"/>
            <a:round/>
            <a:headEnd len="med" w="med" type="triangle"/>
            <a:tailEnd len="med" w="med" type="none"/>
          </a:ln>
        </p:spPr>
      </p:cxnSp>
      <p:cxnSp>
        <p:nvCxnSpPr>
          <p:cNvPr id="141" name="Google Shape;141;p18"/>
          <p:cNvCxnSpPr/>
          <p:nvPr/>
        </p:nvCxnSpPr>
        <p:spPr>
          <a:xfrm flipH="1" rot="10800000">
            <a:off x="3465475" y="3854525"/>
            <a:ext cx="4134300" cy="316200"/>
          </a:xfrm>
          <a:prstGeom prst="straightConnector1">
            <a:avLst/>
          </a:prstGeom>
          <a:noFill/>
          <a:ln cap="flat" cmpd="sng" w="9525">
            <a:solidFill>
              <a:schemeClr val="dk2"/>
            </a:solidFill>
            <a:prstDash val="solid"/>
            <a:round/>
            <a:headEnd len="med" w="med" type="triangle"/>
            <a:tailEnd len="med" w="med" type="none"/>
          </a:ln>
        </p:spPr>
      </p:cxn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72"/>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1900">
              <a:solidFill>
                <a:srgbClr val="FF9900"/>
              </a:solidFill>
              <a:latin typeface="Arial"/>
              <a:ea typeface="Arial"/>
              <a:cs typeface="Arial"/>
              <a:sym typeface="Arial"/>
            </a:endParaRPr>
          </a:p>
          <a:p>
            <a:pPr indent="0" lvl="0" marL="45720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674" name="Google Shape;674;p72"/>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675" name="Google Shape;675;p72"/>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76" name="Google Shape;676;p72"/>
          <p:cNvSpPr txBox="1"/>
          <p:nvPr/>
        </p:nvSpPr>
        <p:spPr>
          <a:xfrm>
            <a:off x="486397" y="488075"/>
            <a:ext cx="6417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6: Urinary incontinence </a:t>
            </a:r>
            <a:endParaRPr b="0" i="0" sz="1800" u="none" cap="none" strike="noStrike">
              <a:solidFill>
                <a:schemeClr val="dk1"/>
              </a:solidFill>
              <a:latin typeface="Calibri"/>
              <a:ea typeface="Calibri"/>
              <a:cs typeface="Calibri"/>
              <a:sym typeface="Calibri"/>
            </a:endParaRPr>
          </a:p>
        </p:txBody>
      </p:sp>
      <p:pic>
        <p:nvPicPr>
          <p:cNvPr id="677" name="Google Shape;677;p72"/>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
        <p:nvSpPr>
          <p:cNvPr id="678" name="Google Shape;678;p72"/>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600">
                <a:latin typeface="Arial"/>
                <a:ea typeface="Arial"/>
                <a:cs typeface="Arial"/>
                <a:sym typeface="Arial"/>
              </a:rPr>
              <a:t>Sheila is a </a:t>
            </a:r>
            <a:r>
              <a:rPr b="1" lang="en-US" sz="2600">
                <a:latin typeface="Arial"/>
                <a:ea typeface="Arial"/>
                <a:cs typeface="Arial"/>
                <a:sym typeface="Arial"/>
              </a:rPr>
              <a:t>51 year old lady</a:t>
            </a:r>
            <a:r>
              <a:rPr lang="en-US" sz="2600">
                <a:latin typeface="Arial"/>
                <a:ea typeface="Arial"/>
                <a:cs typeface="Arial"/>
                <a:sym typeface="Arial"/>
              </a:rPr>
              <a:t> who presents to her GP with problems holding in her urine. She explains that she can feel normal and is </a:t>
            </a:r>
            <a:r>
              <a:rPr b="1" lang="en-US" sz="2600">
                <a:latin typeface="Arial"/>
                <a:ea typeface="Arial"/>
                <a:cs typeface="Arial"/>
                <a:sym typeface="Arial"/>
              </a:rPr>
              <a:t>suddenly hit with the feeling of needing to wee.</a:t>
            </a:r>
            <a:r>
              <a:rPr lang="en-US" sz="2600">
                <a:latin typeface="Arial"/>
                <a:ea typeface="Arial"/>
                <a:cs typeface="Arial"/>
                <a:sym typeface="Arial"/>
              </a:rPr>
              <a:t> Once this feeling comes she </a:t>
            </a:r>
            <a:r>
              <a:rPr b="1" lang="en-US" sz="2600">
                <a:latin typeface="Arial"/>
                <a:ea typeface="Arial"/>
                <a:cs typeface="Arial"/>
                <a:sym typeface="Arial"/>
              </a:rPr>
              <a:t>finds it very hard to hold in her urine</a:t>
            </a:r>
            <a:r>
              <a:rPr lang="en-US" sz="2600">
                <a:latin typeface="Arial"/>
                <a:ea typeface="Arial"/>
                <a:cs typeface="Arial"/>
                <a:sym typeface="Arial"/>
              </a:rPr>
              <a:t> and finds this very embarrassing. </a:t>
            </a:r>
            <a:endParaRPr sz="2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00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73"/>
          <p:cNvSpPr txBox="1"/>
          <p:nvPr/>
        </p:nvSpPr>
        <p:spPr>
          <a:xfrm>
            <a:off x="304800" y="239712"/>
            <a:ext cx="11555896"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84" name="Google Shape;684;p73"/>
          <p:cNvSpPr txBox="1"/>
          <p:nvPr/>
        </p:nvSpPr>
        <p:spPr>
          <a:xfrm>
            <a:off x="437884" y="487956"/>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chemeClr val="lt1"/>
                </a:solidFill>
                <a:latin typeface="Calibri"/>
                <a:ea typeface="Calibri"/>
                <a:cs typeface="Calibri"/>
                <a:sym typeface="Calibri"/>
              </a:rPr>
              <a:t>Conclusion</a:t>
            </a:r>
            <a:endParaRPr b="0" i="0" sz="1800" u="none" cap="none" strike="noStrike">
              <a:solidFill>
                <a:schemeClr val="dk1"/>
              </a:solidFill>
              <a:latin typeface="Calibri"/>
              <a:ea typeface="Calibri"/>
              <a:cs typeface="Calibri"/>
              <a:sym typeface="Calibri"/>
            </a:endParaRPr>
          </a:p>
        </p:txBody>
      </p:sp>
      <p:sp>
        <p:nvSpPr>
          <p:cNvPr id="685" name="Google Shape;685;p73"/>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686" name="Google Shape;686;p73"/>
          <p:cNvPicPr preferRelativeResize="0"/>
          <p:nvPr/>
        </p:nvPicPr>
        <p:blipFill rotWithShape="1">
          <a:blip r:embed="rId3">
            <a:alphaModFix/>
          </a:blip>
          <a:srcRect b="5246" l="22560" r="28848" t="8879"/>
          <a:stretch/>
        </p:blipFill>
        <p:spPr>
          <a:xfrm>
            <a:off x="-1" y="5488350"/>
            <a:ext cx="1377751" cy="1369650"/>
          </a:xfrm>
          <a:prstGeom prst="rect">
            <a:avLst/>
          </a:prstGeom>
          <a:noFill/>
          <a:ln>
            <a:noFill/>
          </a:ln>
        </p:spPr>
      </p:pic>
      <p:sp>
        <p:nvSpPr>
          <p:cNvPr id="687" name="Google Shape;687;p73"/>
          <p:cNvSpPr txBox="1"/>
          <p:nvPr>
            <p:ph idx="1" type="body"/>
          </p:nvPr>
        </p:nvSpPr>
        <p:spPr>
          <a:xfrm>
            <a:off x="304800" y="1624525"/>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600">
                <a:latin typeface="Arial"/>
                <a:ea typeface="Arial"/>
                <a:cs typeface="Arial"/>
                <a:sym typeface="Arial"/>
              </a:rPr>
              <a:t>Opportunity to practice questions on a range of urological presentations and pathologies, and identify your stronger and weaker areas</a:t>
            </a:r>
            <a:endParaRPr sz="2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i="1" sz="3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i="1" lang="en-US" sz="3000">
                <a:latin typeface="Arial"/>
                <a:ea typeface="Arial"/>
                <a:cs typeface="Arial"/>
                <a:sym typeface="Arial"/>
              </a:rPr>
              <a:t>Any Questions?</a:t>
            </a:r>
            <a:endParaRPr b="1" i="1" sz="3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00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74"/>
          <p:cNvSpPr txBox="1"/>
          <p:nvPr>
            <p:ph idx="1" type="body"/>
          </p:nvPr>
        </p:nvSpPr>
        <p:spPr>
          <a:xfrm>
            <a:off x="304800" y="1563000"/>
            <a:ext cx="8308200" cy="45261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None/>
            </a:pPr>
            <a:r>
              <a:rPr lang="en-US" sz="2100" u="sng"/>
              <a:t>https://teachmesurgery.com/urology/kidney/renal-stones/</a:t>
            </a:r>
            <a:endParaRPr sz="2100" u="sng"/>
          </a:p>
          <a:p>
            <a:pPr indent="-342900" lvl="0" marL="342900" rtl="0" algn="l">
              <a:lnSpc>
                <a:spcPct val="90000"/>
              </a:lnSpc>
              <a:spcBef>
                <a:spcPts val="0"/>
              </a:spcBef>
              <a:spcAft>
                <a:spcPts val="0"/>
              </a:spcAft>
              <a:buClr>
                <a:schemeClr val="dk1"/>
              </a:buClr>
              <a:buSzPts val="2800"/>
              <a:buNone/>
            </a:pPr>
            <a:r>
              <a:rPr lang="en-US" sz="2100" u="sng">
                <a:solidFill>
                  <a:schemeClr val="hlink"/>
                </a:solidFill>
                <a:latin typeface="Arial"/>
                <a:ea typeface="Arial"/>
                <a:cs typeface="Arial"/>
                <a:sym typeface="Arial"/>
                <a:hlinkClick r:id="rId3"/>
              </a:rPr>
              <a:t>https://teachmesurgery.com/urology/genital-tract/testicular-torsion/</a:t>
            </a:r>
            <a:endParaRPr sz="3800"/>
          </a:p>
          <a:p>
            <a:pPr indent="-342900" lvl="0" marL="342900" rtl="0" algn="l">
              <a:lnSpc>
                <a:spcPct val="90000"/>
              </a:lnSpc>
              <a:spcBef>
                <a:spcPts val="0"/>
              </a:spcBef>
              <a:spcAft>
                <a:spcPts val="0"/>
              </a:spcAft>
              <a:buClr>
                <a:schemeClr val="dk1"/>
              </a:buClr>
              <a:buSzPts val="2800"/>
              <a:buNone/>
            </a:pPr>
            <a:r>
              <a:rPr lang="en-US" sz="2100" u="sng">
                <a:solidFill>
                  <a:schemeClr val="hlink"/>
                </a:solidFill>
                <a:latin typeface="Arial"/>
                <a:ea typeface="Arial"/>
                <a:cs typeface="Arial"/>
                <a:sym typeface="Arial"/>
                <a:hlinkClick r:id="rId4"/>
              </a:rPr>
              <a:t>https://www.nhs.uk/conditions/bladder-cancer/</a:t>
            </a:r>
            <a:endParaRPr sz="3800"/>
          </a:p>
          <a:p>
            <a:pPr indent="-342900" lvl="0" marL="342900" rtl="0" algn="l">
              <a:lnSpc>
                <a:spcPct val="90000"/>
              </a:lnSpc>
              <a:spcBef>
                <a:spcPts val="0"/>
              </a:spcBef>
              <a:spcAft>
                <a:spcPts val="0"/>
              </a:spcAft>
              <a:buClr>
                <a:schemeClr val="dk1"/>
              </a:buClr>
              <a:buSzPts val="2800"/>
              <a:buNone/>
            </a:pPr>
            <a:r>
              <a:rPr lang="en-US" sz="2100" u="sng"/>
              <a:t>https://cks.nice.org.uk/topics/luts-in-men/</a:t>
            </a:r>
            <a:endParaRPr sz="2100" u="sng"/>
          </a:p>
          <a:p>
            <a:pPr indent="-342900" lvl="0" marL="342900" rtl="0" algn="l">
              <a:lnSpc>
                <a:spcPct val="90000"/>
              </a:lnSpc>
              <a:spcBef>
                <a:spcPts val="0"/>
              </a:spcBef>
              <a:spcAft>
                <a:spcPts val="0"/>
              </a:spcAft>
              <a:buClr>
                <a:schemeClr val="dk1"/>
              </a:buClr>
              <a:buSzPts val="2800"/>
              <a:buNone/>
            </a:pPr>
            <a:r>
              <a:rPr lang="en-US" sz="2100" u="sng">
                <a:solidFill>
                  <a:schemeClr val="hlink"/>
                </a:solidFill>
                <a:latin typeface="Arial"/>
                <a:ea typeface="Arial"/>
                <a:cs typeface="Arial"/>
                <a:sym typeface="Arial"/>
                <a:hlinkClick r:id="rId5"/>
              </a:rPr>
              <a:t>https://cks.nice.org.uk/topics/urological-cancers-recognition-referral/</a:t>
            </a:r>
            <a:endParaRPr sz="3800"/>
          </a:p>
          <a:p>
            <a:pPr indent="-342900" lvl="0" marL="342900" rtl="0" algn="l">
              <a:lnSpc>
                <a:spcPct val="90000"/>
              </a:lnSpc>
              <a:spcBef>
                <a:spcPts val="0"/>
              </a:spcBef>
              <a:spcAft>
                <a:spcPts val="0"/>
              </a:spcAft>
              <a:buClr>
                <a:schemeClr val="dk1"/>
              </a:buClr>
              <a:buSzPts val="2800"/>
              <a:buNone/>
            </a:pPr>
            <a:r>
              <a:rPr lang="en-US" sz="2100" u="sng">
                <a:solidFill>
                  <a:schemeClr val="hlink"/>
                </a:solidFill>
                <a:latin typeface="Arial"/>
                <a:ea typeface="Arial"/>
                <a:cs typeface="Arial"/>
                <a:sym typeface="Arial"/>
                <a:hlinkClick r:id="rId6"/>
              </a:rPr>
              <a:t>https://www.osmosis.org/answers/Prehns-sign#</a:t>
            </a:r>
            <a:endParaRPr sz="3800"/>
          </a:p>
          <a:p>
            <a:pPr indent="-342900" lvl="0" marL="342900" rtl="0" algn="l">
              <a:lnSpc>
                <a:spcPct val="90000"/>
              </a:lnSpc>
              <a:spcBef>
                <a:spcPts val="0"/>
              </a:spcBef>
              <a:spcAft>
                <a:spcPts val="0"/>
              </a:spcAft>
              <a:buClr>
                <a:schemeClr val="dk1"/>
              </a:buClr>
              <a:buSzPts val="2800"/>
              <a:buNone/>
            </a:pPr>
            <a:r>
              <a:rPr lang="en-US" sz="2100" u="sng"/>
              <a:t>https://zerotofinals.com/medicine/renal/pkd/</a:t>
            </a:r>
            <a:endParaRPr sz="3800"/>
          </a:p>
          <a:p>
            <a:pPr indent="-342900" lvl="0" marL="342900" rtl="0" algn="l">
              <a:lnSpc>
                <a:spcPct val="90000"/>
              </a:lnSpc>
              <a:spcBef>
                <a:spcPts val="0"/>
              </a:spcBef>
              <a:spcAft>
                <a:spcPts val="0"/>
              </a:spcAft>
              <a:buClr>
                <a:schemeClr val="dk1"/>
              </a:buClr>
              <a:buSzPts val="2800"/>
              <a:buNone/>
            </a:pPr>
            <a:r>
              <a:rPr lang="en-US" sz="2100" u="sng">
                <a:solidFill>
                  <a:schemeClr val="hlink"/>
                </a:solidFill>
                <a:latin typeface="Arial"/>
                <a:ea typeface="Arial"/>
                <a:cs typeface="Arial"/>
                <a:sym typeface="Arial"/>
                <a:hlinkClick r:id="rId7"/>
              </a:rPr>
              <a:t>https://cks.nice.org.uk/topics/incontinence-urinary-in-women/</a:t>
            </a:r>
            <a:endParaRPr sz="3800"/>
          </a:p>
          <a:p>
            <a:pPr indent="-342900" lvl="0" marL="342900" rtl="0" algn="l">
              <a:lnSpc>
                <a:spcPct val="90000"/>
              </a:lnSpc>
              <a:spcBef>
                <a:spcPts val="0"/>
              </a:spcBef>
              <a:spcAft>
                <a:spcPts val="0"/>
              </a:spcAft>
              <a:buClr>
                <a:schemeClr val="dk1"/>
              </a:buClr>
              <a:buSzPts val="2800"/>
              <a:buNone/>
            </a:pPr>
            <a:r>
              <a:t/>
            </a:r>
            <a:endParaRPr sz="3800"/>
          </a:p>
        </p:txBody>
      </p:sp>
      <p:sp>
        <p:nvSpPr>
          <p:cNvPr id="693" name="Google Shape;693;p74"/>
          <p:cNvSpPr txBox="1"/>
          <p:nvPr/>
        </p:nvSpPr>
        <p:spPr>
          <a:xfrm>
            <a:off x="304800" y="239712"/>
            <a:ext cx="115560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94" name="Google Shape;694;p74"/>
          <p:cNvSpPr txBox="1"/>
          <p:nvPr/>
        </p:nvSpPr>
        <p:spPr>
          <a:xfrm>
            <a:off x="453259" y="487956"/>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References</a:t>
            </a:r>
            <a:endParaRPr b="0" i="0" sz="1800" u="none" cap="none" strike="noStrike">
              <a:solidFill>
                <a:schemeClr val="dk1"/>
              </a:solidFill>
              <a:latin typeface="Calibri"/>
              <a:ea typeface="Calibri"/>
              <a:cs typeface="Calibri"/>
              <a:sym typeface="Calibri"/>
            </a:endParaRPr>
          </a:p>
        </p:txBody>
      </p:sp>
      <p:sp>
        <p:nvSpPr>
          <p:cNvPr id="695" name="Google Shape;695;p74"/>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696" name="Google Shape;696;p74"/>
          <p:cNvPicPr preferRelativeResize="0"/>
          <p:nvPr/>
        </p:nvPicPr>
        <p:blipFill rotWithShape="1">
          <a:blip r:embed="rId8">
            <a:alphaModFix/>
          </a:blip>
          <a:srcRect b="5246" l="22560" r="28848" t="8879"/>
          <a:stretch/>
        </p:blipFill>
        <p:spPr>
          <a:xfrm>
            <a:off x="-1" y="5488350"/>
            <a:ext cx="1377751" cy="13696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5"/>
          <p:cNvSpPr txBox="1"/>
          <p:nvPr/>
        </p:nvSpPr>
        <p:spPr>
          <a:xfrm>
            <a:off x="2711609" y="6343650"/>
            <a:ext cx="5065712"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702" name="Google Shape;702;p75"/>
          <p:cNvSpPr txBox="1"/>
          <p:nvPr/>
        </p:nvSpPr>
        <p:spPr>
          <a:xfrm>
            <a:off x="4700364" y="79698"/>
            <a:ext cx="27912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Feedback</a:t>
            </a:r>
            <a:endParaRPr b="0" i="0" sz="1800" u="none" cap="none" strike="noStrike">
              <a:solidFill>
                <a:schemeClr val="dk1"/>
              </a:solidFill>
              <a:latin typeface="Calibri"/>
              <a:ea typeface="Calibri"/>
              <a:cs typeface="Calibri"/>
              <a:sym typeface="Calibri"/>
            </a:endParaRPr>
          </a:p>
        </p:txBody>
      </p:sp>
      <p:pic>
        <p:nvPicPr>
          <p:cNvPr id="703" name="Google Shape;703;p75"/>
          <p:cNvPicPr preferRelativeResize="0"/>
          <p:nvPr/>
        </p:nvPicPr>
        <p:blipFill rotWithShape="1">
          <a:blip r:embed="rId3">
            <a:alphaModFix/>
          </a:blip>
          <a:srcRect b="5246" l="22560" r="28848" t="8879"/>
          <a:stretch/>
        </p:blipFill>
        <p:spPr>
          <a:xfrm>
            <a:off x="-11" y="5370675"/>
            <a:ext cx="1514137" cy="1505225"/>
          </a:xfrm>
          <a:prstGeom prst="rect">
            <a:avLst/>
          </a:prstGeom>
          <a:noFill/>
          <a:ln>
            <a:noFill/>
          </a:ln>
        </p:spPr>
      </p:pic>
      <p:pic>
        <p:nvPicPr>
          <p:cNvPr id="704" name="Google Shape;704;p75"/>
          <p:cNvPicPr preferRelativeResize="0"/>
          <p:nvPr/>
        </p:nvPicPr>
        <p:blipFill>
          <a:blip r:embed="rId4">
            <a:alphaModFix/>
          </a:blip>
          <a:stretch>
            <a:fillRect/>
          </a:stretch>
        </p:blipFill>
        <p:spPr>
          <a:xfrm>
            <a:off x="3706813" y="1116887"/>
            <a:ext cx="4778376" cy="4624225"/>
          </a:xfrm>
          <a:prstGeom prst="rect">
            <a:avLst/>
          </a:prstGeom>
          <a:noFill/>
          <a:ln>
            <a:noFill/>
          </a:ln>
        </p:spPr>
      </p:pic>
      <p:sp>
        <p:nvSpPr>
          <p:cNvPr id="705" name="Google Shape;705;p75"/>
          <p:cNvSpPr txBox="1"/>
          <p:nvPr/>
        </p:nvSpPr>
        <p:spPr>
          <a:xfrm>
            <a:off x="9022250" y="77267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https://forms.gle/w5RNKAaXq8UjMUa2A</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pic>
        <p:nvPicPr>
          <p:cNvPr id="710" name="Google Shape;710;p76"/>
          <p:cNvPicPr preferRelativeResize="0"/>
          <p:nvPr/>
        </p:nvPicPr>
        <p:blipFill rotWithShape="1">
          <a:blip r:embed="rId3">
            <a:alphaModFix/>
          </a:blip>
          <a:srcRect b="0" l="0" r="3646" t="0"/>
          <a:stretch/>
        </p:blipFill>
        <p:spPr>
          <a:xfrm>
            <a:off x="2998243" y="0"/>
            <a:ext cx="6134099" cy="6858000"/>
          </a:xfrm>
          <a:prstGeom prst="rect">
            <a:avLst/>
          </a:prstGeom>
          <a:noFill/>
          <a:ln cap="flat" cmpd="sng" w="9525">
            <a:solidFill>
              <a:srgbClr val="293267"/>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Javid is a 44 year old doctor, who takes himself down to A&amp;E with severe pain in his left side radiating down towards his groin, that has come on in waves. He also has some blood in his urine. He admits that sometimes he can go a full 12 hour shift on AMU without more than a few sips of water. When you ask what he thinks the problem is, he suggests renal stones.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1200">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Stones are most likely to impact in the narrowest parts of the urinary tract. What are the 3 naturally narrowed points? </a:t>
            </a:r>
            <a:r>
              <a:rPr lang="en-US" sz="2000">
                <a:latin typeface="Arial"/>
                <a:ea typeface="Arial"/>
                <a:cs typeface="Arial"/>
                <a:sym typeface="Arial"/>
              </a:rPr>
              <a:t>[3 marks]</a:t>
            </a:r>
            <a:endParaRPr sz="2000"/>
          </a:p>
        </p:txBody>
      </p:sp>
      <p:sp>
        <p:nvSpPr>
          <p:cNvPr id="147" name="Google Shape;147;p19"/>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48" name="Google Shape;148;p19"/>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9" name="Google Shape;149;p19"/>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1: Renal Stones</a:t>
            </a:r>
            <a:endParaRPr b="0" i="0" sz="1800" u="none" cap="none" strike="noStrike">
              <a:solidFill>
                <a:schemeClr val="dk1"/>
              </a:solidFill>
              <a:latin typeface="Calibri"/>
              <a:ea typeface="Calibri"/>
              <a:cs typeface="Calibri"/>
              <a:sym typeface="Calibri"/>
            </a:endParaRPr>
          </a:p>
        </p:txBody>
      </p:sp>
      <p:pic>
        <p:nvPicPr>
          <p:cNvPr id="150" name="Google Shape;150;p19"/>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idx="1" type="body"/>
          </p:nvPr>
        </p:nvSpPr>
        <p:spPr>
          <a:xfrm>
            <a:off x="304800" y="1600200"/>
            <a:ext cx="76110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latin typeface="Arial"/>
                <a:ea typeface="Arial"/>
                <a:cs typeface="Arial"/>
                <a:sym typeface="Arial"/>
              </a:rPr>
              <a:t>Javid is a 44 year old doctor, who takes himself down to A&amp;E with severe pain in his left side radiating down towards his groin, that has come on in waves. He also has some blood in his urine. He admits that sometimes he can go a full 12 hour shift on AMU without more than a few sips of water. When you ask what he thinks the problem is, he suggests renal stones. </a:t>
            </a:r>
            <a:endParaRPr sz="1800">
              <a:latin typeface="Arial"/>
              <a:ea typeface="Arial"/>
              <a:cs typeface="Arial"/>
              <a:sym typeface="Arial"/>
            </a:endParaRPr>
          </a:p>
          <a:p>
            <a:pPr indent="0" lvl="0" marL="0" rtl="0" algn="l">
              <a:lnSpc>
                <a:spcPct val="115000"/>
              </a:lnSpc>
              <a:spcBef>
                <a:spcPts val="0"/>
              </a:spcBef>
              <a:spcAft>
                <a:spcPts val="0"/>
              </a:spcAft>
              <a:buNone/>
            </a:pPr>
            <a:r>
              <a:t/>
            </a:r>
            <a:endParaRPr sz="1000">
              <a:latin typeface="Arial"/>
              <a:ea typeface="Arial"/>
              <a:cs typeface="Arial"/>
              <a:sym typeface="Arial"/>
            </a:endParaRPr>
          </a:p>
          <a:p>
            <a:pPr indent="0" lvl="0" marL="0" rtl="0" algn="l">
              <a:lnSpc>
                <a:spcPct val="115000"/>
              </a:lnSpc>
              <a:spcBef>
                <a:spcPts val="0"/>
              </a:spcBef>
              <a:spcAft>
                <a:spcPts val="0"/>
              </a:spcAft>
              <a:buNone/>
            </a:pPr>
            <a:r>
              <a:rPr lang="en-US" sz="1800">
                <a:latin typeface="Arial"/>
                <a:ea typeface="Arial"/>
                <a:cs typeface="Arial"/>
                <a:sym typeface="Arial"/>
              </a:rPr>
              <a:t>Stones are most likely to impact in the narrowest parts of the urinary tract. What are the 3 naturally narrowed points? [3 marks]</a:t>
            </a:r>
            <a:endParaRPr sz="1800">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FF9900"/>
                </a:solidFill>
                <a:latin typeface="Arial"/>
                <a:ea typeface="Arial"/>
                <a:cs typeface="Arial"/>
                <a:sym typeface="Arial"/>
              </a:rPr>
              <a:t>Pelviureteric junction (where renal pelvis becomes ureter)</a:t>
            </a:r>
            <a:endParaRPr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FF9900"/>
                </a:solidFill>
                <a:latin typeface="Arial"/>
                <a:ea typeface="Arial"/>
                <a:cs typeface="Arial"/>
                <a:sym typeface="Arial"/>
              </a:rPr>
              <a:t>Crossing the pelvic brim </a:t>
            </a:r>
            <a:endParaRPr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FF9900"/>
                </a:solidFill>
                <a:latin typeface="Arial"/>
                <a:ea typeface="Arial"/>
                <a:cs typeface="Arial"/>
                <a:sym typeface="Arial"/>
              </a:rPr>
              <a:t>Vesicoureteric junction (where the ureter enters the bladder)</a:t>
            </a:r>
            <a:endParaRPr sz="18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sz="2000">
              <a:latin typeface="Arial"/>
              <a:ea typeface="Arial"/>
              <a:cs typeface="Arial"/>
              <a:sym typeface="Arial"/>
            </a:endParaRPr>
          </a:p>
        </p:txBody>
      </p:sp>
      <p:sp>
        <p:nvSpPr>
          <p:cNvPr id="156" name="Google Shape;156;p20"/>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57" name="Google Shape;157;p20"/>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8" name="Google Shape;158;p20"/>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1: Renal Stones</a:t>
            </a:r>
            <a:endParaRPr b="0" i="0" sz="1800" u="none" cap="none" strike="noStrike">
              <a:solidFill>
                <a:schemeClr val="dk1"/>
              </a:solidFill>
              <a:latin typeface="Calibri"/>
              <a:ea typeface="Calibri"/>
              <a:cs typeface="Calibri"/>
              <a:sym typeface="Calibri"/>
            </a:endParaRPr>
          </a:p>
        </p:txBody>
      </p:sp>
      <p:pic>
        <p:nvPicPr>
          <p:cNvPr id="159" name="Google Shape;159;p20"/>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pic>
        <p:nvPicPr>
          <p:cNvPr id="160" name="Google Shape;160;p20"/>
          <p:cNvPicPr preferRelativeResize="0"/>
          <p:nvPr/>
        </p:nvPicPr>
        <p:blipFill>
          <a:blip r:embed="rId4">
            <a:alphaModFix/>
          </a:blip>
          <a:stretch>
            <a:fillRect/>
          </a:stretch>
        </p:blipFill>
        <p:spPr>
          <a:xfrm>
            <a:off x="8160811" y="1492176"/>
            <a:ext cx="3713190" cy="5234650"/>
          </a:xfrm>
          <a:prstGeom prst="rect">
            <a:avLst/>
          </a:prstGeom>
          <a:noFill/>
          <a:ln>
            <a:noFill/>
          </a:ln>
        </p:spPr>
      </p:pic>
      <p:sp>
        <p:nvSpPr>
          <p:cNvPr id="161" name="Google Shape;161;p20"/>
          <p:cNvSpPr/>
          <p:nvPr/>
        </p:nvSpPr>
        <p:spPr>
          <a:xfrm>
            <a:off x="8207725" y="3596000"/>
            <a:ext cx="778200" cy="416700"/>
          </a:xfrm>
          <a:prstGeom prst="flowChartAlternateProcess">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2" name="Google Shape;162;p20"/>
          <p:cNvSpPr/>
          <p:nvPr/>
        </p:nvSpPr>
        <p:spPr>
          <a:xfrm>
            <a:off x="8098275" y="4721175"/>
            <a:ext cx="840600" cy="679500"/>
          </a:xfrm>
          <a:prstGeom prst="flowChartAlternateProcess">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3" name="Google Shape;163;p20"/>
          <p:cNvSpPr/>
          <p:nvPr/>
        </p:nvSpPr>
        <p:spPr>
          <a:xfrm>
            <a:off x="8207725" y="5766900"/>
            <a:ext cx="778200" cy="416700"/>
          </a:xfrm>
          <a:prstGeom prst="flowChartAlternateProcess">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4" name="Google Shape;164;p20"/>
          <p:cNvSpPr txBox="1"/>
          <p:nvPr/>
        </p:nvSpPr>
        <p:spPr>
          <a:xfrm>
            <a:off x="8098275" y="6653850"/>
            <a:ext cx="37131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600"/>
              <a:t>https://www.grepmed.com/images/11765/ureteric-stricture</a:t>
            </a:r>
            <a:endParaRPr sz="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txBox="1"/>
          <p:nvPr>
            <p:ph idx="1" type="body"/>
          </p:nvPr>
        </p:nvSpPr>
        <p:spPr>
          <a:xfrm>
            <a:off x="304800" y="1600200"/>
            <a:ext cx="115692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latin typeface="Arial"/>
                <a:ea typeface="Arial"/>
                <a:cs typeface="Arial"/>
                <a:sym typeface="Arial"/>
              </a:rPr>
              <a:t>Javid is a 44 year old doctor, who takes himself down to A&amp;E with severe pain in his left side radiating down towards his groin, that has come on in waves. He also has some blood in his urine. He admits that sometimes he can go a full 12 hour shift on AMU without more than a few sips of water. When you ask what he thinks the problem is, he suggests renal stones.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solidFill>
                <a:srgbClr val="FF0000"/>
              </a:solidFill>
              <a:latin typeface="Arial"/>
              <a:ea typeface="Arial"/>
              <a:cs typeface="Arial"/>
              <a:sym typeface="Arial"/>
            </a:endParaRPr>
          </a:p>
          <a:p>
            <a:pPr indent="0" lvl="0" marL="0" rtl="0" algn="l">
              <a:lnSpc>
                <a:spcPct val="115000"/>
              </a:lnSpc>
              <a:spcBef>
                <a:spcPts val="0"/>
              </a:spcBef>
              <a:spcAft>
                <a:spcPts val="0"/>
              </a:spcAft>
              <a:buNone/>
            </a:pPr>
            <a:r>
              <a:rPr b="1" lang="en-US" sz="2000">
                <a:latin typeface="Arial"/>
                <a:ea typeface="Arial"/>
                <a:cs typeface="Arial"/>
                <a:sym typeface="Arial"/>
              </a:rPr>
              <a:t>Name 2 other differentials for haematuria?</a:t>
            </a:r>
            <a:r>
              <a:rPr lang="en-US" sz="2000">
                <a:latin typeface="Arial"/>
                <a:ea typeface="Arial"/>
                <a:cs typeface="Arial"/>
                <a:sym typeface="Arial"/>
              </a:rPr>
              <a:t> [2 marks] </a:t>
            </a:r>
            <a:endParaRPr sz="2000">
              <a:solidFill>
                <a:srgbClr val="FF0000"/>
              </a:solidFill>
              <a:latin typeface="Arial"/>
              <a:ea typeface="Arial"/>
              <a:cs typeface="Arial"/>
              <a:sym typeface="Arial"/>
            </a:endParaRPr>
          </a:p>
          <a:p>
            <a:pPr indent="0" lvl="0" marL="0" rtl="0" algn="l">
              <a:lnSpc>
                <a:spcPct val="115000"/>
              </a:lnSpc>
              <a:spcBef>
                <a:spcPts val="0"/>
              </a:spcBef>
              <a:spcAft>
                <a:spcPts val="0"/>
              </a:spcAft>
              <a:buNone/>
            </a:pPr>
            <a:r>
              <a:t/>
            </a:r>
            <a:endParaRPr i="1" sz="1900">
              <a:solidFill>
                <a:srgbClr val="FF0000"/>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a:p>
        </p:txBody>
      </p:sp>
      <p:sp>
        <p:nvSpPr>
          <p:cNvPr id="170" name="Google Shape;170;p21"/>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71" name="Google Shape;171;p21"/>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2" name="Google Shape;172;p21"/>
          <p:cNvSpPr txBox="1"/>
          <p:nvPr/>
        </p:nvSpPr>
        <p:spPr>
          <a:xfrm>
            <a:off x="486409" y="4880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Case 1: Renal Stones</a:t>
            </a:r>
            <a:endParaRPr b="0" i="0" sz="1800" u="none" cap="none" strike="noStrike">
              <a:solidFill>
                <a:schemeClr val="dk1"/>
              </a:solidFill>
              <a:latin typeface="Calibri"/>
              <a:ea typeface="Calibri"/>
              <a:cs typeface="Calibri"/>
              <a:sym typeface="Calibri"/>
            </a:endParaRPr>
          </a:p>
        </p:txBody>
      </p:sp>
      <p:pic>
        <p:nvPicPr>
          <p:cNvPr id="173" name="Google Shape;173;p21"/>
          <p:cNvPicPr preferRelativeResize="0"/>
          <p:nvPr/>
        </p:nvPicPr>
        <p:blipFill rotWithShape="1">
          <a:blip r:embed="rId3">
            <a:alphaModFix/>
          </a:blip>
          <a:srcRect b="5246" l="22560" r="28848" t="8879"/>
          <a:stretch/>
        </p:blipFill>
        <p:spPr>
          <a:xfrm>
            <a:off x="-1" y="5400717"/>
            <a:ext cx="1465900" cy="145728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