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74"/>
  </p:notesMasterIdLst>
  <p:sldIdLst>
    <p:sldId id="325" r:id="rId2"/>
    <p:sldId id="326" r:id="rId3"/>
    <p:sldId id="327" r:id="rId4"/>
    <p:sldId id="257" r:id="rId5"/>
    <p:sldId id="260" r:id="rId6"/>
    <p:sldId id="261" r:id="rId7"/>
    <p:sldId id="262" r:id="rId8"/>
    <p:sldId id="277" r:id="rId9"/>
    <p:sldId id="275" r:id="rId10"/>
    <p:sldId id="278" r:id="rId11"/>
    <p:sldId id="280" r:id="rId12"/>
    <p:sldId id="279" r:id="rId13"/>
    <p:sldId id="266" r:id="rId14"/>
    <p:sldId id="276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82" r:id="rId23"/>
    <p:sldId id="283" r:id="rId24"/>
    <p:sldId id="284" r:id="rId25"/>
    <p:sldId id="285" r:id="rId26"/>
    <p:sldId id="286" r:id="rId27"/>
    <p:sldId id="290" r:id="rId28"/>
    <p:sldId id="287" r:id="rId29"/>
    <p:sldId id="288" r:id="rId30"/>
    <p:sldId id="289" r:id="rId31"/>
    <p:sldId id="291" r:id="rId32"/>
    <p:sldId id="258" r:id="rId33"/>
    <p:sldId id="292" r:id="rId34"/>
    <p:sldId id="295" r:id="rId35"/>
    <p:sldId id="296" r:id="rId36"/>
    <p:sldId id="298" r:id="rId37"/>
    <p:sldId id="299" r:id="rId38"/>
    <p:sldId id="300" r:id="rId39"/>
    <p:sldId id="301" r:id="rId40"/>
    <p:sldId id="302" r:id="rId41"/>
    <p:sldId id="306" r:id="rId42"/>
    <p:sldId id="303" r:id="rId43"/>
    <p:sldId id="304" r:id="rId44"/>
    <p:sldId id="307" r:id="rId45"/>
    <p:sldId id="305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294" r:id="rId63"/>
    <p:sldId id="297" r:id="rId64"/>
    <p:sldId id="281" r:id="rId65"/>
    <p:sldId id="328" r:id="rId66"/>
    <p:sldId id="329" r:id="rId67"/>
    <p:sldId id="293" r:id="rId68"/>
    <p:sldId id="259" r:id="rId69"/>
    <p:sldId id="268" r:id="rId70"/>
    <p:sldId id="263" r:id="rId71"/>
    <p:sldId id="264" r:id="rId72"/>
    <p:sldId id="265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92DD3C-57CA-440F-9105-51DEC65A1DBB}" v="96" dt="2022-06-16T20:31:56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4607"/>
  </p:normalViewPr>
  <p:slideViewPr>
    <p:cSldViewPr snapToGrid="0">
      <p:cViewPr varScale="1">
        <p:scale>
          <a:sx n="106" d="100"/>
          <a:sy n="106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2B9E93-315D-401B-9647-06AF416B0EB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A22011D-5D07-4AA7-82DA-E8C7021DC9CA}">
      <dgm:prSet/>
      <dgm:spPr/>
      <dgm:t>
        <a:bodyPr/>
        <a:lstStyle/>
        <a:p>
          <a:r>
            <a:rPr lang="en-GB" b="1"/>
            <a:t>Definition:</a:t>
          </a:r>
          <a:r>
            <a:rPr lang="en-GB"/>
            <a:t> PV bleed after 24 weeks gestation</a:t>
          </a:r>
          <a:endParaRPr lang="en-US"/>
        </a:p>
      </dgm:t>
    </dgm:pt>
    <dgm:pt modelId="{435828C0-B449-4572-93BD-B19D0C0F5994}" type="parTrans" cxnId="{3F1C087E-887D-4F51-8213-1C2466E690CF}">
      <dgm:prSet/>
      <dgm:spPr/>
      <dgm:t>
        <a:bodyPr/>
        <a:lstStyle/>
        <a:p>
          <a:endParaRPr lang="en-US"/>
        </a:p>
      </dgm:t>
    </dgm:pt>
    <dgm:pt modelId="{3A25DAF1-1DF7-475B-9A8F-39F56B148E8E}" type="sibTrans" cxnId="{3F1C087E-887D-4F51-8213-1C2466E690CF}">
      <dgm:prSet/>
      <dgm:spPr/>
      <dgm:t>
        <a:bodyPr/>
        <a:lstStyle/>
        <a:p>
          <a:endParaRPr lang="en-US"/>
        </a:p>
      </dgm:t>
    </dgm:pt>
    <dgm:pt modelId="{603841CE-8A70-4C74-831E-2EE9B37E3B7A}">
      <dgm:prSet/>
      <dgm:spPr/>
      <dgm:t>
        <a:bodyPr/>
        <a:lstStyle/>
        <a:p>
          <a:r>
            <a:rPr lang="en-GB" b="1"/>
            <a:t>Causes:</a:t>
          </a:r>
          <a:endParaRPr lang="en-US"/>
        </a:p>
      </dgm:t>
    </dgm:pt>
    <dgm:pt modelId="{9ECEA5F2-AD51-4DFC-8C96-C470973BF38E}" type="parTrans" cxnId="{81A91C7A-EE31-4CE4-854A-122BC6C5139B}">
      <dgm:prSet/>
      <dgm:spPr/>
      <dgm:t>
        <a:bodyPr/>
        <a:lstStyle/>
        <a:p>
          <a:endParaRPr lang="en-US"/>
        </a:p>
      </dgm:t>
    </dgm:pt>
    <dgm:pt modelId="{B73DB291-083A-4150-B0BF-D1B357D29B71}" type="sibTrans" cxnId="{81A91C7A-EE31-4CE4-854A-122BC6C5139B}">
      <dgm:prSet/>
      <dgm:spPr/>
      <dgm:t>
        <a:bodyPr/>
        <a:lstStyle/>
        <a:p>
          <a:endParaRPr lang="en-US"/>
        </a:p>
      </dgm:t>
    </dgm:pt>
    <dgm:pt modelId="{106BCBC4-7548-4609-9B7A-044D8AFC243B}">
      <dgm:prSet/>
      <dgm:spPr/>
      <dgm:t>
        <a:bodyPr/>
        <a:lstStyle/>
        <a:p>
          <a:r>
            <a:rPr lang="en-GB" b="1" dirty="0"/>
            <a:t>Placental Abruption</a:t>
          </a:r>
          <a:endParaRPr lang="en-US" b="1" dirty="0"/>
        </a:p>
      </dgm:t>
    </dgm:pt>
    <dgm:pt modelId="{1CA6F1EA-8400-46C2-8FA5-30680CC3A02A}" type="parTrans" cxnId="{68804581-36D3-41F0-891F-28B42B26771D}">
      <dgm:prSet/>
      <dgm:spPr/>
      <dgm:t>
        <a:bodyPr/>
        <a:lstStyle/>
        <a:p>
          <a:endParaRPr lang="en-US"/>
        </a:p>
      </dgm:t>
    </dgm:pt>
    <dgm:pt modelId="{8C1C0DF8-E5BB-4F55-BFFE-BAEB616B465B}" type="sibTrans" cxnId="{68804581-36D3-41F0-891F-28B42B26771D}">
      <dgm:prSet/>
      <dgm:spPr/>
      <dgm:t>
        <a:bodyPr/>
        <a:lstStyle/>
        <a:p>
          <a:endParaRPr lang="en-US"/>
        </a:p>
      </dgm:t>
    </dgm:pt>
    <dgm:pt modelId="{B17FB8C1-FA21-42BD-8EE3-E2EDECABFF18}">
      <dgm:prSet/>
      <dgm:spPr/>
      <dgm:t>
        <a:bodyPr/>
        <a:lstStyle/>
        <a:p>
          <a:r>
            <a:rPr lang="en-GB" b="1" dirty="0"/>
            <a:t>Placenta Praevia</a:t>
          </a:r>
          <a:endParaRPr lang="en-US" b="1" dirty="0"/>
        </a:p>
      </dgm:t>
    </dgm:pt>
    <dgm:pt modelId="{F083B917-575D-4235-AF3E-6B8B29006019}" type="parTrans" cxnId="{9CD51E5D-B673-4CAA-B723-4A50CBF94DB3}">
      <dgm:prSet/>
      <dgm:spPr/>
      <dgm:t>
        <a:bodyPr/>
        <a:lstStyle/>
        <a:p>
          <a:endParaRPr lang="en-US"/>
        </a:p>
      </dgm:t>
    </dgm:pt>
    <dgm:pt modelId="{AFA010D0-8792-4AF0-B292-C73C91C1F5CA}" type="sibTrans" cxnId="{9CD51E5D-B673-4CAA-B723-4A50CBF94DB3}">
      <dgm:prSet/>
      <dgm:spPr/>
      <dgm:t>
        <a:bodyPr/>
        <a:lstStyle/>
        <a:p>
          <a:endParaRPr lang="en-US"/>
        </a:p>
      </dgm:t>
    </dgm:pt>
    <dgm:pt modelId="{9CDAA3B6-D3E6-4F8B-A761-4D6242DD85D5}">
      <dgm:prSet/>
      <dgm:spPr/>
      <dgm:t>
        <a:bodyPr/>
        <a:lstStyle/>
        <a:p>
          <a:r>
            <a:rPr lang="en-GB"/>
            <a:t>Vasa Praevia</a:t>
          </a:r>
          <a:endParaRPr lang="en-US"/>
        </a:p>
      </dgm:t>
    </dgm:pt>
    <dgm:pt modelId="{DEE923DC-017F-4854-9A43-EB684CB09596}" type="parTrans" cxnId="{A811E700-A865-40D4-8950-3E0AE0A5BD38}">
      <dgm:prSet/>
      <dgm:spPr/>
      <dgm:t>
        <a:bodyPr/>
        <a:lstStyle/>
        <a:p>
          <a:endParaRPr lang="en-US"/>
        </a:p>
      </dgm:t>
    </dgm:pt>
    <dgm:pt modelId="{D0E0D725-F7D8-4459-9E07-0565FFFA7CFA}" type="sibTrans" cxnId="{A811E700-A865-40D4-8950-3E0AE0A5BD38}">
      <dgm:prSet/>
      <dgm:spPr/>
      <dgm:t>
        <a:bodyPr/>
        <a:lstStyle/>
        <a:p>
          <a:endParaRPr lang="en-US"/>
        </a:p>
      </dgm:t>
    </dgm:pt>
    <dgm:pt modelId="{78C1E6E8-DA48-4EB4-9CDC-B8F2441760E6}">
      <dgm:prSet/>
      <dgm:spPr/>
      <dgm:t>
        <a:bodyPr/>
        <a:lstStyle/>
        <a:p>
          <a:r>
            <a:rPr lang="en-GB"/>
            <a:t>Cervical Ectropion</a:t>
          </a:r>
          <a:endParaRPr lang="en-US"/>
        </a:p>
      </dgm:t>
    </dgm:pt>
    <dgm:pt modelId="{34D67E8E-A4C1-4CF5-B8A9-9331B4A8BCE0}" type="parTrans" cxnId="{2985E9FE-6161-42A2-A3DD-BBBF69874A7B}">
      <dgm:prSet/>
      <dgm:spPr/>
      <dgm:t>
        <a:bodyPr/>
        <a:lstStyle/>
        <a:p>
          <a:endParaRPr lang="en-US"/>
        </a:p>
      </dgm:t>
    </dgm:pt>
    <dgm:pt modelId="{06400AE7-B3D7-4C81-B839-1E0153D0179C}" type="sibTrans" cxnId="{2985E9FE-6161-42A2-A3DD-BBBF69874A7B}">
      <dgm:prSet/>
      <dgm:spPr/>
      <dgm:t>
        <a:bodyPr/>
        <a:lstStyle/>
        <a:p>
          <a:endParaRPr lang="en-US"/>
        </a:p>
      </dgm:t>
    </dgm:pt>
    <dgm:pt modelId="{BE1221AC-2BB0-45E8-A311-D0E0FE19C015}">
      <dgm:prSet/>
      <dgm:spPr/>
      <dgm:t>
        <a:bodyPr/>
        <a:lstStyle/>
        <a:p>
          <a:r>
            <a:rPr lang="en-GB"/>
            <a:t>50% unexplained</a:t>
          </a:r>
          <a:endParaRPr lang="en-US"/>
        </a:p>
      </dgm:t>
    </dgm:pt>
    <dgm:pt modelId="{B587131B-0726-43A2-AAAD-D5CF4588BF6F}" type="parTrans" cxnId="{E94A5D33-3AA1-4539-ACCA-B3D53B5AC70A}">
      <dgm:prSet/>
      <dgm:spPr/>
      <dgm:t>
        <a:bodyPr/>
        <a:lstStyle/>
        <a:p>
          <a:endParaRPr lang="en-US"/>
        </a:p>
      </dgm:t>
    </dgm:pt>
    <dgm:pt modelId="{1A5AF2DD-BE6C-41AB-B2CD-C998D8A4A72E}" type="sibTrans" cxnId="{E94A5D33-3AA1-4539-ACCA-B3D53B5AC70A}">
      <dgm:prSet/>
      <dgm:spPr/>
      <dgm:t>
        <a:bodyPr/>
        <a:lstStyle/>
        <a:p>
          <a:endParaRPr lang="en-US"/>
        </a:p>
      </dgm:t>
    </dgm:pt>
    <dgm:pt modelId="{4DCCE155-5FD3-449C-814B-1300E1828455}" type="pres">
      <dgm:prSet presAssocID="{F12B9E93-315D-401B-9647-06AF416B0EB2}" presName="linear" presStyleCnt="0">
        <dgm:presLayoutVars>
          <dgm:dir/>
          <dgm:animLvl val="lvl"/>
          <dgm:resizeHandles val="exact"/>
        </dgm:presLayoutVars>
      </dgm:prSet>
      <dgm:spPr/>
    </dgm:pt>
    <dgm:pt modelId="{AD6D4C09-99A7-4F37-912A-8C2F0C0264A5}" type="pres">
      <dgm:prSet presAssocID="{7A22011D-5D07-4AA7-82DA-E8C7021DC9CA}" presName="parentLin" presStyleCnt="0"/>
      <dgm:spPr/>
    </dgm:pt>
    <dgm:pt modelId="{37046D04-B143-4942-9705-AF7ADEF703C1}" type="pres">
      <dgm:prSet presAssocID="{7A22011D-5D07-4AA7-82DA-E8C7021DC9CA}" presName="parentLeftMargin" presStyleLbl="node1" presStyleIdx="0" presStyleCnt="2"/>
      <dgm:spPr/>
    </dgm:pt>
    <dgm:pt modelId="{1E2B1D8D-66C7-461A-AF31-4F9D4DA701B0}" type="pres">
      <dgm:prSet presAssocID="{7A22011D-5D07-4AA7-82DA-E8C7021DC9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73A9171-50B5-4593-8852-B6C3C8542861}" type="pres">
      <dgm:prSet presAssocID="{7A22011D-5D07-4AA7-82DA-E8C7021DC9CA}" presName="negativeSpace" presStyleCnt="0"/>
      <dgm:spPr/>
    </dgm:pt>
    <dgm:pt modelId="{41386FB2-9193-4C4F-9851-14F6A9DF673F}" type="pres">
      <dgm:prSet presAssocID="{7A22011D-5D07-4AA7-82DA-E8C7021DC9CA}" presName="childText" presStyleLbl="conFgAcc1" presStyleIdx="0" presStyleCnt="2">
        <dgm:presLayoutVars>
          <dgm:bulletEnabled val="1"/>
        </dgm:presLayoutVars>
      </dgm:prSet>
      <dgm:spPr/>
    </dgm:pt>
    <dgm:pt modelId="{6E739516-2806-4809-93ED-37FE7EACC32D}" type="pres">
      <dgm:prSet presAssocID="{3A25DAF1-1DF7-475B-9A8F-39F56B148E8E}" presName="spaceBetweenRectangles" presStyleCnt="0"/>
      <dgm:spPr/>
    </dgm:pt>
    <dgm:pt modelId="{52FE0AE4-F1E0-4685-80FE-258658C49BCA}" type="pres">
      <dgm:prSet presAssocID="{603841CE-8A70-4C74-831E-2EE9B37E3B7A}" presName="parentLin" presStyleCnt="0"/>
      <dgm:spPr/>
    </dgm:pt>
    <dgm:pt modelId="{C4307A47-D347-4778-9214-3E52A21A31FE}" type="pres">
      <dgm:prSet presAssocID="{603841CE-8A70-4C74-831E-2EE9B37E3B7A}" presName="parentLeftMargin" presStyleLbl="node1" presStyleIdx="0" presStyleCnt="2"/>
      <dgm:spPr/>
    </dgm:pt>
    <dgm:pt modelId="{1B15CDD4-CBAB-4E94-8855-DD9B903D443E}" type="pres">
      <dgm:prSet presAssocID="{603841CE-8A70-4C74-831E-2EE9B37E3B7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A504391-270C-4CE0-80E2-6AD2DE4BCE75}" type="pres">
      <dgm:prSet presAssocID="{603841CE-8A70-4C74-831E-2EE9B37E3B7A}" presName="negativeSpace" presStyleCnt="0"/>
      <dgm:spPr/>
    </dgm:pt>
    <dgm:pt modelId="{4F9DA74B-CF38-458A-B368-D6A338EA1BD8}" type="pres">
      <dgm:prSet presAssocID="{603841CE-8A70-4C74-831E-2EE9B37E3B7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811E700-A865-40D4-8950-3E0AE0A5BD38}" srcId="{603841CE-8A70-4C74-831E-2EE9B37E3B7A}" destId="{9CDAA3B6-D3E6-4F8B-A761-4D6242DD85D5}" srcOrd="2" destOrd="0" parTransId="{DEE923DC-017F-4854-9A43-EB684CB09596}" sibTransId="{D0E0D725-F7D8-4459-9E07-0565FFFA7CFA}"/>
    <dgm:cxn modelId="{CF8E4D06-2AF0-4762-96D0-1C0417F3FD06}" type="presOf" srcId="{F12B9E93-315D-401B-9647-06AF416B0EB2}" destId="{4DCCE155-5FD3-449C-814B-1300E1828455}" srcOrd="0" destOrd="0" presId="urn:microsoft.com/office/officeart/2005/8/layout/list1"/>
    <dgm:cxn modelId="{BFF6672A-7FC5-4A4C-9DE6-BB663F4DF6E9}" type="presOf" srcId="{106BCBC4-7548-4609-9B7A-044D8AFC243B}" destId="{4F9DA74B-CF38-458A-B368-D6A338EA1BD8}" srcOrd="0" destOrd="0" presId="urn:microsoft.com/office/officeart/2005/8/layout/list1"/>
    <dgm:cxn modelId="{E94A5D33-3AA1-4539-ACCA-B3D53B5AC70A}" srcId="{603841CE-8A70-4C74-831E-2EE9B37E3B7A}" destId="{BE1221AC-2BB0-45E8-A311-D0E0FE19C015}" srcOrd="4" destOrd="0" parTransId="{B587131B-0726-43A2-AAAD-D5CF4588BF6F}" sibTransId="{1A5AF2DD-BE6C-41AB-B2CD-C998D8A4A72E}"/>
    <dgm:cxn modelId="{3F610F5B-8635-4961-AD28-DD6D7BE3923E}" type="presOf" srcId="{B17FB8C1-FA21-42BD-8EE3-E2EDECABFF18}" destId="{4F9DA74B-CF38-458A-B368-D6A338EA1BD8}" srcOrd="0" destOrd="1" presId="urn:microsoft.com/office/officeart/2005/8/layout/list1"/>
    <dgm:cxn modelId="{0DFACA5B-76B4-4432-8CCD-A9AD3AFBA0D4}" type="presOf" srcId="{7A22011D-5D07-4AA7-82DA-E8C7021DC9CA}" destId="{37046D04-B143-4942-9705-AF7ADEF703C1}" srcOrd="0" destOrd="0" presId="urn:microsoft.com/office/officeart/2005/8/layout/list1"/>
    <dgm:cxn modelId="{9CD51E5D-B673-4CAA-B723-4A50CBF94DB3}" srcId="{603841CE-8A70-4C74-831E-2EE9B37E3B7A}" destId="{B17FB8C1-FA21-42BD-8EE3-E2EDECABFF18}" srcOrd="1" destOrd="0" parTransId="{F083B917-575D-4235-AF3E-6B8B29006019}" sibTransId="{AFA010D0-8792-4AF0-B292-C73C91C1F5CA}"/>
    <dgm:cxn modelId="{81A91C7A-EE31-4CE4-854A-122BC6C5139B}" srcId="{F12B9E93-315D-401B-9647-06AF416B0EB2}" destId="{603841CE-8A70-4C74-831E-2EE9B37E3B7A}" srcOrd="1" destOrd="0" parTransId="{9ECEA5F2-AD51-4DFC-8C96-C470973BF38E}" sibTransId="{B73DB291-083A-4150-B0BF-D1B357D29B71}"/>
    <dgm:cxn modelId="{3B071F7A-FAFD-4FDA-81FD-63FE316E0A25}" type="presOf" srcId="{603841CE-8A70-4C74-831E-2EE9B37E3B7A}" destId="{1B15CDD4-CBAB-4E94-8855-DD9B903D443E}" srcOrd="1" destOrd="0" presId="urn:microsoft.com/office/officeart/2005/8/layout/list1"/>
    <dgm:cxn modelId="{3F1C087E-887D-4F51-8213-1C2466E690CF}" srcId="{F12B9E93-315D-401B-9647-06AF416B0EB2}" destId="{7A22011D-5D07-4AA7-82DA-E8C7021DC9CA}" srcOrd="0" destOrd="0" parTransId="{435828C0-B449-4572-93BD-B19D0C0F5994}" sibTransId="{3A25DAF1-1DF7-475B-9A8F-39F56B148E8E}"/>
    <dgm:cxn modelId="{68804581-36D3-41F0-891F-28B42B26771D}" srcId="{603841CE-8A70-4C74-831E-2EE9B37E3B7A}" destId="{106BCBC4-7548-4609-9B7A-044D8AFC243B}" srcOrd="0" destOrd="0" parTransId="{1CA6F1EA-8400-46C2-8FA5-30680CC3A02A}" sibTransId="{8C1C0DF8-E5BB-4F55-BFFE-BAEB616B465B}"/>
    <dgm:cxn modelId="{8DE5128D-243E-4516-A6FD-0B7A442C0614}" type="presOf" srcId="{603841CE-8A70-4C74-831E-2EE9B37E3B7A}" destId="{C4307A47-D347-4778-9214-3E52A21A31FE}" srcOrd="0" destOrd="0" presId="urn:microsoft.com/office/officeart/2005/8/layout/list1"/>
    <dgm:cxn modelId="{77ACC49B-D597-4351-A316-B7C15A1B60E8}" type="presOf" srcId="{7A22011D-5D07-4AA7-82DA-E8C7021DC9CA}" destId="{1E2B1D8D-66C7-461A-AF31-4F9D4DA701B0}" srcOrd="1" destOrd="0" presId="urn:microsoft.com/office/officeart/2005/8/layout/list1"/>
    <dgm:cxn modelId="{55869FAB-C565-4473-8CEC-19AF9EC17BCC}" type="presOf" srcId="{78C1E6E8-DA48-4EB4-9CDC-B8F2441760E6}" destId="{4F9DA74B-CF38-458A-B368-D6A338EA1BD8}" srcOrd="0" destOrd="3" presId="urn:microsoft.com/office/officeart/2005/8/layout/list1"/>
    <dgm:cxn modelId="{ABAA11B2-6E05-4CAA-AB3A-51C8C2D01F3E}" type="presOf" srcId="{9CDAA3B6-D3E6-4F8B-A761-4D6242DD85D5}" destId="{4F9DA74B-CF38-458A-B368-D6A338EA1BD8}" srcOrd="0" destOrd="2" presId="urn:microsoft.com/office/officeart/2005/8/layout/list1"/>
    <dgm:cxn modelId="{FF7EB3CB-D176-4E51-A23C-7772FB6244EC}" type="presOf" srcId="{BE1221AC-2BB0-45E8-A311-D0E0FE19C015}" destId="{4F9DA74B-CF38-458A-B368-D6A338EA1BD8}" srcOrd="0" destOrd="4" presId="urn:microsoft.com/office/officeart/2005/8/layout/list1"/>
    <dgm:cxn modelId="{2985E9FE-6161-42A2-A3DD-BBBF69874A7B}" srcId="{603841CE-8A70-4C74-831E-2EE9B37E3B7A}" destId="{78C1E6E8-DA48-4EB4-9CDC-B8F2441760E6}" srcOrd="3" destOrd="0" parTransId="{34D67E8E-A4C1-4CF5-B8A9-9331B4A8BCE0}" sibTransId="{06400AE7-B3D7-4C81-B839-1E0153D0179C}"/>
    <dgm:cxn modelId="{0C2ED1CD-86BC-415D-85FF-49923D4557A4}" type="presParOf" srcId="{4DCCE155-5FD3-449C-814B-1300E1828455}" destId="{AD6D4C09-99A7-4F37-912A-8C2F0C0264A5}" srcOrd="0" destOrd="0" presId="urn:microsoft.com/office/officeart/2005/8/layout/list1"/>
    <dgm:cxn modelId="{714034D2-0171-438C-A447-15A18EE0B79A}" type="presParOf" srcId="{AD6D4C09-99A7-4F37-912A-8C2F0C0264A5}" destId="{37046D04-B143-4942-9705-AF7ADEF703C1}" srcOrd="0" destOrd="0" presId="urn:microsoft.com/office/officeart/2005/8/layout/list1"/>
    <dgm:cxn modelId="{11B30123-ECDB-467F-84CA-ACA95834D341}" type="presParOf" srcId="{AD6D4C09-99A7-4F37-912A-8C2F0C0264A5}" destId="{1E2B1D8D-66C7-461A-AF31-4F9D4DA701B0}" srcOrd="1" destOrd="0" presId="urn:microsoft.com/office/officeart/2005/8/layout/list1"/>
    <dgm:cxn modelId="{8737D94E-F6AF-42EC-8315-57DF9281FD5D}" type="presParOf" srcId="{4DCCE155-5FD3-449C-814B-1300E1828455}" destId="{073A9171-50B5-4593-8852-B6C3C8542861}" srcOrd="1" destOrd="0" presId="urn:microsoft.com/office/officeart/2005/8/layout/list1"/>
    <dgm:cxn modelId="{5495FE2C-A4E2-4D81-B0C7-9E9E119A4A1B}" type="presParOf" srcId="{4DCCE155-5FD3-449C-814B-1300E1828455}" destId="{41386FB2-9193-4C4F-9851-14F6A9DF673F}" srcOrd="2" destOrd="0" presId="urn:microsoft.com/office/officeart/2005/8/layout/list1"/>
    <dgm:cxn modelId="{5A26D53E-0BF9-48CD-AEC6-412CE8FE7196}" type="presParOf" srcId="{4DCCE155-5FD3-449C-814B-1300E1828455}" destId="{6E739516-2806-4809-93ED-37FE7EACC32D}" srcOrd="3" destOrd="0" presId="urn:microsoft.com/office/officeart/2005/8/layout/list1"/>
    <dgm:cxn modelId="{59534538-86D9-4D60-A0BD-3FCF3F410E15}" type="presParOf" srcId="{4DCCE155-5FD3-449C-814B-1300E1828455}" destId="{52FE0AE4-F1E0-4685-80FE-258658C49BCA}" srcOrd="4" destOrd="0" presId="urn:microsoft.com/office/officeart/2005/8/layout/list1"/>
    <dgm:cxn modelId="{10623EEC-561D-4454-BC78-233A69166B06}" type="presParOf" srcId="{52FE0AE4-F1E0-4685-80FE-258658C49BCA}" destId="{C4307A47-D347-4778-9214-3E52A21A31FE}" srcOrd="0" destOrd="0" presId="urn:microsoft.com/office/officeart/2005/8/layout/list1"/>
    <dgm:cxn modelId="{4268CB5C-F4E9-4C74-AFEF-6499BD53D52C}" type="presParOf" srcId="{52FE0AE4-F1E0-4685-80FE-258658C49BCA}" destId="{1B15CDD4-CBAB-4E94-8855-DD9B903D443E}" srcOrd="1" destOrd="0" presId="urn:microsoft.com/office/officeart/2005/8/layout/list1"/>
    <dgm:cxn modelId="{0C4515EC-7CEC-42A0-97DE-2B6AE63153D0}" type="presParOf" srcId="{4DCCE155-5FD3-449C-814B-1300E1828455}" destId="{0A504391-270C-4CE0-80E2-6AD2DE4BCE75}" srcOrd="5" destOrd="0" presId="urn:microsoft.com/office/officeart/2005/8/layout/list1"/>
    <dgm:cxn modelId="{1DC5E5B6-A98A-4F57-80FE-41C880A09C33}" type="presParOf" srcId="{4DCCE155-5FD3-449C-814B-1300E1828455}" destId="{4F9DA74B-CF38-458A-B368-D6A338EA1BD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86FB2-9193-4C4F-9851-14F6A9DF673F}">
      <dsp:nvSpPr>
        <dsp:cNvPr id="0" name=""/>
        <dsp:cNvSpPr/>
      </dsp:nvSpPr>
      <dsp:spPr>
        <a:xfrm>
          <a:off x="0" y="580099"/>
          <a:ext cx="560705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B1D8D-66C7-461A-AF31-4F9D4DA701B0}">
      <dsp:nvSpPr>
        <dsp:cNvPr id="0" name=""/>
        <dsp:cNvSpPr/>
      </dsp:nvSpPr>
      <dsp:spPr>
        <a:xfrm>
          <a:off x="280352" y="166819"/>
          <a:ext cx="3924935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Definition:</a:t>
          </a:r>
          <a:r>
            <a:rPr lang="en-GB" sz="2800" kern="1200"/>
            <a:t> PV bleed after 24 weeks gestation</a:t>
          </a:r>
          <a:endParaRPr lang="en-US" sz="2800" kern="1200"/>
        </a:p>
      </dsp:txBody>
      <dsp:txXfrm>
        <a:off x="320701" y="207168"/>
        <a:ext cx="3844237" cy="745862"/>
      </dsp:txXfrm>
    </dsp:sp>
    <dsp:sp modelId="{4F9DA74B-CF38-458A-B368-D6A338EA1BD8}">
      <dsp:nvSpPr>
        <dsp:cNvPr id="0" name=""/>
        <dsp:cNvSpPr/>
      </dsp:nvSpPr>
      <dsp:spPr>
        <a:xfrm>
          <a:off x="0" y="1850180"/>
          <a:ext cx="5607050" cy="29105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5169" tIns="583184" rIns="435169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b="1" kern="1200" dirty="0"/>
            <a:t>Placental Abruption</a:t>
          </a:r>
          <a:endParaRPr 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b="1" kern="1200" dirty="0"/>
            <a:t>Placenta Praevia</a:t>
          </a:r>
          <a:endParaRPr lang="en-US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Vasa Praevia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Cervical Ectropion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50% unexplained</a:t>
          </a:r>
          <a:endParaRPr lang="en-US" sz="2800" kern="1200"/>
        </a:p>
      </dsp:txBody>
      <dsp:txXfrm>
        <a:off x="0" y="1850180"/>
        <a:ext cx="5607050" cy="2910599"/>
      </dsp:txXfrm>
    </dsp:sp>
    <dsp:sp modelId="{1B15CDD4-CBAB-4E94-8855-DD9B903D443E}">
      <dsp:nvSpPr>
        <dsp:cNvPr id="0" name=""/>
        <dsp:cNvSpPr/>
      </dsp:nvSpPr>
      <dsp:spPr>
        <a:xfrm>
          <a:off x="280352" y="1436899"/>
          <a:ext cx="3924935" cy="82656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353" tIns="0" rIns="148353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/>
            <a:t>Causes:</a:t>
          </a:r>
          <a:endParaRPr lang="en-US" sz="2800" kern="1200"/>
        </a:p>
      </dsp:txBody>
      <dsp:txXfrm>
        <a:off x="320701" y="1477248"/>
        <a:ext cx="3844237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2397A-B79F-45CB-BFC7-FA0B30822B97}" type="datetimeFigureOut">
              <a:rPr lang="en-GB" smtClean="0"/>
              <a:t>03/07/2022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41700-04D6-408D-A330-97B56FE51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71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61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558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23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17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3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91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52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175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890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834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307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68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108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444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Pelvic girdle is made up of sacrum, coccyx and 2x innominate bones – the ilium, ischium and pubis</a:t>
            </a:r>
          </a:p>
          <a:p>
            <a:pPr marL="228600" indent="-228600">
              <a:buAutoNum type="arabicPeriod"/>
            </a:pPr>
            <a:r>
              <a:rPr lang="en-GB" dirty="0"/>
              <a:t>Acetabulum is formed from where the three parts of the innominate bone meet – this is where the femoral head articulates.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14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Progesterone withdrawal, oestrogen and prostaglandin upregulation – probably due to placental corticotrophin-releasing hormone</a:t>
            </a:r>
          </a:p>
          <a:p>
            <a:pPr marL="171450" indent="-171450">
              <a:buFontTx/>
              <a:buChar char="-"/>
            </a:pPr>
            <a:r>
              <a:rPr lang="en-GB" dirty="0"/>
              <a:t>Increase in connexin 3 -&gt; increased myocyte connectivity and electrical excitability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6494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10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565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203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5" name="Google Shape;1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The pelvis is conceptualised as having two regions – the superior “false” and the inferior “true” regions.</a:t>
            </a:r>
          </a:p>
          <a:p>
            <a:pPr marL="228600" indent="-228600">
              <a:buAutoNum type="arabicPeriod"/>
            </a:pPr>
            <a:r>
              <a:rPr lang="en-GB" dirty="0"/>
              <a:t>Separated by the pelvic inlet, which you can see in the top image.</a:t>
            </a:r>
          </a:p>
          <a:p>
            <a:pPr marL="228600" indent="-228600">
              <a:buAutoNum type="arabicPeriod"/>
            </a:pPr>
            <a:r>
              <a:rPr lang="en-GB" dirty="0"/>
              <a:t>False pelvis contains abdominal organs, true pelvis contains bladder and female reproductive organs.</a:t>
            </a:r>
          </a:p>
          <a:p>
            <a:pPr marL="228600" indent="-228600">
              <a:buAutoNum type="arabicPeriod"/>
            </a:pPr>
            <a:r>
              <a:rPr lang="en-GB" dirty="0"/>
              <a:t>Pelvis also has an outlet (bottom image) – both important in childbirth.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128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A quick slide on the pelvic floor – funnel shaped sheet of muscles</a:t>
            </a:r>
          </a:p>
          <a:p>
            <a:pPr marL="228600" indent="-228600">
              <a:buAutoNum type="arabicPeriod"/>
            </a:pPr>
            <a:r>
              <a:rPr lang="en-GB" dirty="0"/>
              <a:t>Made up of </a:t>
            </a:r>
            <a:r>
              <a:rPr lang="en-GB" dirty="0" err="1"/>
              <a:t>levator</a:t>
            </a:r>
            <a:r>
              <a:rPr lang="en-GB" dirty="0"/>
              <a:t> ani (further made up of puborectalis, pubococcygeus and iliococcygeus) and coccygeus</a:t>
            </a:r>
          </a:p>
          <a:p>
            <a:pPr marL="228600" indent="-228600">
              <a:buAutoNum type="arabicPeriod"/>
            </a:pPr>
            <a:r>
              <a:rPr lang="en-GB" dirty="0"/>
              <a:t>Sits below pelvic organs and acts as a supportive sling</a:t>
            </a:r>
          </a:p>
          <a:p>
            <a:pPr marL="228600" indent="-228600">
              <a:buAutoNum type="arabicPeriod"/>
            </a:pPr>
            <a:r>
              <a:rPr lang="en-GB" dirty="0"/>
              <a:t>Relevant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11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25mm tube between vagina and uterus</a:t>
            </a:r>
          </a:p>
          <a:p>
            <a:pPr marL="228600" indent="-228600">
              <a:buAutoNum type="arabicPeriod"/>
            </a:pPr>
            <a:r>
              <a:rPr lang="en-GB" dirty="0"/>
              <a:t>Bordered by internal and external </a:t>
            </a:r>
            <a:r>
              <a:rPr lang="en-GB" dirty="0" err="1"/>
              <a:t>os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Canal (endocervix) has simple columnar epithelium</a:t>
            </a:r>
          </a:p>
          <a:p>
            <a:pPr marL="228600" indent="-228600">
              <a:buAutoNum type="arabicPeriod"/>
            </a:pPr>
            <a:r>
              <a:rPr lang="en-GB" dirty="0"/>
              <a:t>Ectocervix has stratified squamous</a:t>
            </a:r>
          </a:p>
          <a:p>
            <a:pPr marL="228600" indent="-228600">
              <a:buAutoNum type="arabicPeriod"/>
            </a:pPr>
            <a:r>
              <a:rPr lang="en-GB" dirty="0"/>
              <a:t>Illustrative example – oestrogen can cause a cervical ectropion, which I’ve tried to draw on the diagram – essentially endocervix cells proliferate out onto the ectocervix and bleed easily – COCP, pregnancy.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371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Uterus has three layers: outer perimetrium, smooth muscle myometrium and inner endometrial lining</a:t>
            </a:r>
          </a:p>
          <a:p>
            <a:pPr marL="228600" indent="-228600">
              <a:buAutoNum type="arabicPeriod"/>
            </a:pPr>
            <a:r>
              <a:rPr lang="en-GB" dirty="0"/>
              <a:t>Endometrium is made up mainly of columnar epithelium and secretory glands.</a:t>
            </a:r>
          </a:p>
          <a:p>
            <a:pPr marL="228600" indent="-228600">
              <a:buAutoNum type="arabicPeriod"/>
            </a:pPr>
            <a:r>
              <a:rPr lang="en-GB" dirty="0"/>
              <a:t>Supplied by the spiral arterioles during the luteal phase.</a:t>
            </a:r>
          </a:p>
          <a:p>
            <a:pPr marL="228600" indent="-228600">
              <a:buAutoNum type="arabicPeriod"/>
            </a:pPr>
            <a:r>
              <a:rPr lang="en-GB" dirty="0"/>
              <a:t>Two layers – stratum </a:t>
            </a:r>
            <a:r>
              <a:rPr lang="en-GB" dirty="0" err="1"/>
              <a:t>functionalis</a:t>
            </a:r>
            <a:r>
              <a:rPr lang="en-GB" dirty="0"/>
              <a:t> is shed during a menstrual bleed.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974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/>
              <a:t>Ovaries have four layers – lined by germinal epithelium, a capsule, a cortex (which is where follicles develop) and a medulla in the middle.</a:t>
            </a:r>
          </a:p>
          <a:p>
            <a:pPr marL="228600" indent="-228600">
              <a:buAutoNum type="arabicPeriod"/>
            </a:pPr>
            <a:r>
              <a:rPr lang="en-GB" dirty="0"/>
              <a:t>Germinal epithelium is made up of cuboidal cells.</a:t>
            </a:r>
          </a:p>
          <a:p>
            <a:pPr marL="228600" indent="-228600">
              <a:buAutoNum type="arabicPeriod"/>
            </a:pPr>
            <a:r>
              <a:rPr lang="en-GB" dirty="0"/>
              <a:t>Sorry for all the histology – it does get relevant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0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94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75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008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08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01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41700-04D6-408D-A330-97B56FE51E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89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://medcell.med.yale.edu/histology/ovary_follicle.php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/>
        </p:nvSpPr>
        <p:spPr>
          <a:xfrm>
            <a:off x="5401733" y="5046132"/>
            <a:ext cx="1744133" cy="6293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3600"/>
            </a:pPr>
            <a:endParaRPr sz="3600">
              <a:solidFill>
                <a:schemeClr val="dk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7229" y="208752"/>
            <a:ext cx="5573138" cy="558951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5329950" y="5675526"/>
            <a:ext cx="26499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293267"/>
              </a:buClr>
              <a:buSzPts val="3600"/>
            </a:pPr>
            <a:r>
              <a:rPr lang="en-US" sz="3600" b="1">
                <a:solidFill>
                  <a:srgbClr val="293267"/>
                </a:solidFill>
                <a:latin typeface="Calibri"/>
                <a:ea typeface="Calibri"/>
                <a:cs typeface="Calibri"/>
                <a:sym typeface="Calibri"/>
              </a:rPr>
              <a:t>2022/2023</a:t>
            </a:r>
            <a:endParaRPr sz="3200" b="1">
              <a:solidFill>
                <a:srgbClr val="2932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07A2-241C-C5DB-4533-CA472EE9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Menstrual cycle - ovarian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A4AE2-DB1B-F9DC-494D-869CCBB1F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/>
              <a:t>FOLLICULAR PHASE</a:t>
            </a:r>
            <a:r>
              <a:rPr lang="en-GB" dirty="0"/>
              <a:t> – Days 1-13</a:t>
            </a:r>
          </a:p>
          <a:p>
            <a:pPr lvl="1"/>
            <a:r>
              <a:rPr lang="en-GB" dirty="0"/>
              <a:t>15-20 early </a:t>
            </a:r>
            <a:r>
              <a:rPr lang="en-GB" b="1" dirty="0"/>
              <a:t>antral</a:t>
            </a:r>
            <a:r>
              <a:rPr lang="en-GB" dirty="0"/>
              <a:t> follicles</a:t>
            </a:r>
          </a:p>
          <a:p>
            <a:pPr lvl="1"/>
            <a:r>
              <a:rPr lang="en-GB" dirty="0"/>
              <a:t>Day 7 selection – </a:t>
            </a:r>
            <a:r>
              <a:rPr lang="en-GB" b="1" dirty="0"/>
              <a:t>dominant</a:t>
            </a:r>
            <a:r>
              <a:rPr lang="en-GB" dirty="0"/>
              <a:t> follicle</a:t>
            </a:r>
          </a:p>
          <a:p>
            <a:pPr lvl="1"/>
            <a:r>
              <a:rPr lang="en-GB" dirty="0"/>
              <a:t>Day 13 LH surge due to high oestrogen alone – </a:t>
            </a:r>
            <a:r>
              <a:rPr lang="en-GB" b="1" dirty="0"/>
              <a:t>Graafian</a:t>
            </a:r>
            <a:r>
              <a:rPr lang="en-GB" dirty="0"/>
              <a:t> follicle (secondary oocyte)</a:t>
            </a:r>
          </a:p>
          <a:p>
            <a:pPr lvl="1"/>
            <a:r>
              <a:rPr lang="en-GB" dirty="0"/>
              <a:t>Oestrogen rises throughout</a:t>
            </a:r>
          </a:p>
          <a:p>
            <a:r>
              <a:rPr lang="en-GB" b="1" dirty="0"/>
              <a:t>OVULATION </a:t>
            </a:r>
            <a:r>
              <a:rPr lang="en-GB" dirty="0"/>
              <a:t>– Day 14</a:t>
            </a:r>
          </a:p>
          <a:p>
            <a:pPr lvl="1"/>
            <a:r>
              <a:rPr lang="en-GB" dirty="0"/>
              <a:t>Graafian follicle ruptures and releases oocyte with antral fluid</a:t>
            </a:r>
          </a:p>
          <a:p>
            <a:pPr lvl="1"/>
            <a:r>
              <a:rPr lang="en-GB" dirty="0"/>
              <a:t>Remaining follicular cells begin to produce progesterone, becoming </a:t>
            </a:r>
            <a:r>
              <a:rPr lang="en-GB" b="1" dirty="0"/>
              <a:t>corpus luteum.</a:t>
            </a:r>
            <a:endParaRPr lang="en-GB" dirty="0"/>
          </a:p>
          <a:p>
            <a:r>
              <a:rPr lang="en-GB" b="1" dirty="0"/>
              <a:t>LUTEAL PHASE</a:t>
            </a:r>
            <a:r>
              <a:rPr lang="en-GB" dirty="0"/>
              <a:t> – Days 15-28</a:t>
            </a:r>
          </a:p>
          <a:p>
            <a:pPr lvl="1"/>
            <a:r>
              <a:rPr lang="en-GB" dirty="0"/>
              <a:t>Corpus luteum produces oestrogen, </a:t>
            </a:r>
            <a:r>
              <a:rPr lang="en-GB" b="1" dirty="0"/>
              <a:t>progesterone (Day 21 peak)</a:t>
            </a:r>
            <a:r>
              <a:rPr lang="en-GB" dirty="0"/>
              <a:t> and inhibin</a:t>
            </a:r>
          </a:p>
          <a:p>
            <a:pPr lvl="1"/>
            <a:r>
              <a:rPr lang="en-GB" dirty="0"/>
              <a:t>Spontaneously regresses after 14 days, allowing LH / FSH to rise again.</a:t>
            </a:r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BEF9BB7-70A7-4A52-3944-A2354BAD03D8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33849A08-2BFE-1F12-FC34-2B9C9C60A3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AC8E-F793-291A-ECDF-F0498F69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Menstrual cycle - Uterine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4AD55-35EC-A593-F890-5EBABD6E1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/>
              <a:t>Period</a:t>
            </a:r>
            <a:r>
              <a:rPr lang="en-GB" dirty="0"/>
              <a:t> – Days 1-4</a:t>
            </a:r>
          </a:p>
          <a:p>
            <a:pPr lvl="1"/>
            <a:r>
              <a:rPr lang="en-GB" dirty="0"/>
              <a:t>Progesterone withdrawal due to loss of corpus luteum</a:t>
            </a:r>
          </a:p>
          <a:p>
            <a:r>
              <a:rPr lang="en-GB" b="1" dirty="0"/>
              <a:t>Proliferative Phase</a:t>
            </a:r>
            <a:r>
              <a:rPr lang="en-GB" dirty="0"/>
              <a:t> – Days 5-14</a:t>
            </a:r>
          </a:p>
          <a:p>
            <a:pPr lvl="1"/>
            <a:r>
              <a:rPr lang="en-GB" dirty="0"/>
              <a:t>Endometrial proliferation*, spiral arterioles, secretory gland formation.</a:t>
            </a:r>
          </a:p>
          <a:p>
            <a:pPr lvl="1"/>
            <a:r>
              <a:rPr lang="en-GB" dirty="0"/>
              <a:t>Under influence of </a:t>
            </a:r>
            <a:r>
              <a:rPr lang="en-GB" b="1" dirty="0"/>
              <a:t>oestrogen.</a:t>
            </a:r>
            <a:endParaRPr lang="en-GB" dirty="0"/>
          </a:p>
          <a:p>
            <a:r>
              <a:rPr lang="en-GB" b="1" dirty="0"/>
              <a:t>Secretory Phase</a:t>
            </a:r>
            <a:r>
              <a:rPr lang="en-GB" dirty="0"/>
              <a:t> – Days 15-28</a:t>
            </a:r>
          </a:p>
          <a:p>
            <a:pPr lvl="1"/>
            <a:r>
              <a:rPr lang="en-GB" dirty="0"/>
              <a:t>Glands secrete glycogen, glycoproteins etc.</a:t>
            </a:r>
          </a:p>
          <a:p>
            <a:pPr lvl="1"/>
            <a:r>
              <a:rPr lang="en-GB" dirty="0"/>
              <a:t>Myometrial contraction inhibited</a:t>
            </a:r>
          </a:p>
          <a:p>
            <a:pPr lvl="1"/>
            <a:r>
              <a:rPr lang="en-GB" dirty="0"/>
              <a:t>Under influence of </a:t>
            </a:r>
            <a:r>
              <a:rPr lang="en-GB" b="1" dirty="0"/>
              <a:t>progesterone</a:t>
            </a:r>
            <a:r>
              <a:rPr lang="en-GB" dirty="0"/>
              <a:t>.</a:t>
            </a:r>
          </a:p>
          <a:p>
            <a:pPr lvl="1"/>
            <a:endParaRPr lang="en-GB" b="1" dirty="0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CD7B2D81-68C7-EAB0-DA96-66857B0E617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BD2EE096-7EA6-1B5D-A050-DFFB0298B9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473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2B7A4-53D3-739C-D2C2-DE29C6A0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86620-FDEB-9EBC-C066-5D4D27BB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-3571"/>
            <a:ext cx="5213350" cy="6837182"/>
          </a:xfrm>
          <a:prstGeom prst="rect">
            <a:avLst/>
          </a:prstGeom>
        </p:spPr>
      </p:pic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DE9481A8-32F9-9265-378E-5F15078C846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ABD47C15-1DF3-C0F0-93A2-87C7B0E250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098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622BB-A125-168C-BD33-9A6B16674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0753C-84E7-B48C-50A3-31DAB15D7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b="1" dirty="0"/>
              <a:t>Fertilisation and Implantation</a:t>
            </a:r>
          </a:p>
          <a:p>
            <a:pPr marL="342900" indent="-342900">
              <a:buAutoNum type="arabicPeriod"/>
            </a:pPr>
            <a:r>
              <a:rPr lang="en-GB" b="1" dirty="0"/>
              <a:t>Placenta</a:t>
            </a:r>
          </a:p>
          <a:p>
            <a:pPr marL="342900" indent="-342900">
              <a:buAutoNum type="arabicPeriod"/>
            </a:pPr>
            <a:r>
              <a:rPr lang="en-GB" b="1" dirty="0"/>
              <a:t>Foetal Development and Amniotic Fluid</a:t>
            </a:r>
          </a:p>
          <a:p>
            <a:pPr marL="342900" indent="-342900">
              <a:buAutoNum type="arabicPeriod"/>
            </a:pPr>
            <a:r>
              <a:rPr lang="en-GB" b="1" dirty="0"/>
              <a:t>Maternal Physiology</a:t>
            </a:r>
            <a:endParaRPr lang="en-GB" dirty="0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F9A2F8A-3279-0C31-D19A-ACF8D6083228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7B0162CE-0C50-8319-7F27-466D343A29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34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416F-640D-55FB-68B9-A070C633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5E893-0A5C-2146-3914-CD7F2B5F6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/>
              <a:t>Gestational Age:</a:t>
            </a:r>
            <a:r>
              <a:rPr lang="en-GB" dirty="0"/>
              <a:t> 1</a:t>
            </a:r>
            <a:r>
              <a:rPr lang="en-GB" baseline="30000" dirty="0"/>
              <a:t>st</a:t>
            </a:r>
            <a:r>
              <a:rPr lang="en-GB" dirty="0"/>
              <a:t> day of LMP + 7 days + 9 months (280 days)</a:t>
            </a:r>
          </a:p>
          <a:p>
            <a:r>
              <a:rPr lang="en-GB" b="1" dirty="0"/>
              <a:t>Term:</a:t>
            </a:r>
            <a:r>
              <a:rPr lang="en-GB" dirty="0"/>
              <a:t> 37+0 weeks</a:t>
            </a:r>
            <a:endParaRPr lang="en-GB" b="1" dirty="0"/>
          </a:p>
          <a:p>
            <a:r>
              <a:rPr lang="en-GB" b="1" dirty="0"/>
              <a:t>Gravidity:</a:t>
            </a:r>
            <a:r>
              <a:rPr lang="en-GB" dirty="0"/>
              <a:t> the number of times a woman has been pregnant, regardless of the outcome – </a:t>
            </a:r>
            <a:r>
              <a:rPr lang="en-GB" b="1" dirty="0"/>
              <a:t>includes current pregnancy.</a:t>
            </a:r>
            <a:r>
              <a:rPr lang="en-GB" dirty="0"/>
              <a:t>*</a:t>
            </a:r>
          </a:p>
          <a:p>
            <a:r>
              <a:rPr lang="en-GB" b="1" dirty="0"/>
              <a:t>Parity:</a:t>
            </a:r>
            <a:r>
              <a:rPr lang="en-GB" dirty="0"/>
              <a:t> the number of times a woman has delivered a foetus with a gestational age greater than 24 weeks, regardless of outcome.*</a:t>
            </a:r>
          </a:p>
          <a:p>
            <a:r>
              <a:rPr lang="en-GB" dirty="0"/>
              <a:t>Example - 30 weeks pregnant lady, with two children, 1 previous miscarriage at 9 weeks and 1 TOP at 11 weeks: G5 P2+2</a:t>
            </a:r>
          </a:p>
          <a:p>
            <a:r>
              <a:rPr lang="en-GB" b="1" dirty="0"/>
              <a:t>Primigravida: </a:t>
            </a:r>
            <a:r>
              <a:rPr lang="en-GB" dirty="0"/>
              <a:t>pregnant for the first time (G1 P0)</a:t>
            </a:r>
          </a:p>
          <a:p>
            <a:r>
              <a:rPr lang="en-GB" b="1" dirty="0"/>
              <a:t>Nulliparous:</a:t>
            </a:r>
            <a:r>
              <a:rPr lang="en-GB" dirty="0"/>
              <a:t> never given birth (G1 P0 or G0 P0)</a:t>
            </a:r>
          </a:p>
          <a:p>
            <a:r>
              <a:rPr lang="en-GB" b="1" dirty="0"/>
              <a:t>Primiparous: </a:t>
            </a:r>
            <a:r>
              <a:rPr lang="en-GB" dirty="0"/>
              <a:t>has given birth once (e.g. G2 P1)</a:t>
            </a:r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52D9E0A4-DEB9-033E-E288-E80E5366FC8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07174E6D-1D3F-D0F3-23DC-256101C07F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36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E0B6-ECF8-2FA0-CBCE-CF4F351E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GB" dirty="0"/>
              <a:t>Fertilisation - </a:t>
            </a:r>
            <a:r>
              <a:rPr lang="en-GB" i="1" dirty="0"/>
              <a:t>Ampulla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609BD-E49E-0239-5441-6B9643809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b="1" dirty="0"/>
              <a:t>Capacitation</a:t>
            </a:r>
            <a:r>
              <a:rPr lang="en-GB" dirty="0"/>
              <a:t> – final stage of sperm maturation</a:t>
            </a:r>
            <a:endParaRPr lang="en-GB" b="1" dirty="0"/>
          </a:p>
          <a:p>
            <a:pPr marL="342900" indent="-342900">
              <a:buAutoNum type="arabicPeriod"/>
            </a:pPr>
            <a:r>
              <a:rPr lang="en-GB" b="1" dirty="0"/>
              <a:t>Acrosome reaction</a:t>
            </a:r>
            <a:r>
              <a:rPr lang="en-GB" dirty="0"/>
              <a:t> – lytic enzyme release, penetrates oocyte membrane</a:t>
            </a:r>
            <a:endParaRPr lang="en-GB" b="1" dirty="0"/>
          </a:p>
          <a:p>
            <a:pPr marL="342900" indent="-342900">
              <a:buAutoNum type="arabicPeriod"/>
            </a:pPr>
            <a:r>
              <a:rPr lang="en-GB" b="1" dirty="0"/>
              <a:t>Cortical reaction</a:t>
            </a:r>
            <a:r>
              <a:rPr lang="en-GB" dirty="0"/>
              <a:t> – prevents multiple sperm from fertilising egg.</a:t>
            </a:r>
            <a:endParaRPr lang="en-GB" b="1" dirty="0"/>
          </a:p>
          <a:p>
            <a:pPr marL="342900" indent="-342900">
              <a:buAutoNum type="arabicPeriod"/>
            </a:pPr>
            <a:r>
              <a:rPr lang="en-GB" b="1" dirty="0"/>
              <a:t>Syngamy</a:t>
            </a:r>
            <a:r>
              <a:rPr lang="en-GB" dirty="0"/>
              <a:t> – fusion of pronuclei</a:t>
            </a:r>
          </a:p>
          <a:p>
            <a:pPr marL="342900" indent="-342900">
              <a:buAutoNum type="arabicPeriod"/>
            </a:pPr>
            <a:endParaRPr lang="en-GB" b="1" dirty="0"/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810E5-581F-79F1-56DB-056481EA8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890" y="1730456"/>
            <a:ext cx="3328416" cy="3405029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98765598-3055-F155-7E6E-1D7C7DB03FFC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9D3BD995-EC66-24D1-A5BE-48CBE786C59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4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7520A-FA5C-60AB-1F14-1E67B5903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53" y="3377509"/>
            <a:ext cx="2811355" cy="2734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9D19D-76B0-843E-2F47-D361DB1EA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Implantation - </a:t>
            </a:r>
            <a:r>
              <a:rPr lang="en-GB" i="1" dirty="0"/>
              <a:t>Endometrium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530D27-A70B-C641-7513-85510A24F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661583"/>
            <a:ext cx="4671595" cy="23941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E782A-DB1B-FEC2-897E-C4C17616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Transport</a:t>
            </a:r>
            <a:r>
              <a:rPr lang="en-GB" dirty="0">
                <a:solidFill>
                  <a:srgbClr val="FFFFFF"/>
                </a:solidFill>
              </a:rPr>
              <a:t> – approx. 36 hours, dividing conceptus transported down tube</a:t>
            </a:r>
          </a:p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Morula</a:t>
            </a:r>
            <a:r>
              <a:rPr lang="en-GB" dirty="0">
                <a:solidFill>
                  <a:srgbClr val="FFFFFF"/>
                </a:solidFill>
              </a:rPr>
              <a:t> – 16 cell mass</a:t>
            </a:r>
          </a:p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Blastocyst: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Trophoblast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Blastocoel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Embryoblast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Implantation</a:t>
            </a:r>
            <a:r>
              <a:rPr lang="en-GB" dirty="0">
                <a:solidFill>
                  <a:srgbClr val="FFFFFF"/>
                </a:solidFill>
              </a:rPr>
              <a:t> – Day 6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565F34DB-2727-AFBF-5D01-CF822A285F33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FE45CCB4-FB9C-3E12-9826-5E3F78FADE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004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5B916-DB5C-C5C7-8570-56127698C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Placenta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BD30B-8ED6-0A11-C4FF-FDAE39257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770125"/>
            <a:ext cx="6250769" cy="51568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E74CD-8E48-4E0A-406E-985BB146D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55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Begins to form directly after </a:t>
            </a:r>
            <a:r>
              <a:rPr lang="en-GB" b="1" dirty="0">
                <a:solidFill>
                  <a:schemeClr val="bg1"/>
                </a:solidFill>
              </a:rPr>
              <a:t>implantation (day 6-7)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Outer </a:t>
            </a:r>
            <a:r>
              <a:rPr lang="en-GB" b="1" dirty="0">
                <a:solidFill>
                  <a:schemeClr val="bg1"/>
                </a:solidFill>
              </a:rPr>
              <a:t>trophoblast </a:t>
            </a:r>
            <a:r>
              <a:rPr lang="en-GB" dirty="0">
                <a:solidFill>
                  <a:schemeClr val="bg1"/>
                </a:solidFill>
              </a:rPr>
              <a:t>cells invade into endometrium</a:t>
            </a:r>
          </a:p>
          <a:p>
            <a:r>
              <a:rPr lang="en-GB" dirty="0">
                <a:solidFill>
                  <a:schemeClr val="bg1"/>
                </a:solidFill>
              </a:rPr>
              <a:t>By </a:t>
            </a:r>
            <a:r>
              <a:rPr lang="en-GB" b="1" dirty="0">
                <a:solidFill>
                  <a:schemeClr val="bg1"/>
                </a:solidFill>
              </a:rPr>
              <a:t>Day 14</a:t>
            </a:r>
            <a:r>
              <a:rPr lang="en-GB" dirty="0">
                <a:solidFill>
                  <a:schemeClr val="bg1"/>
                </a:solidFill>
              </a:rPr>
              <a:t>, the cells have invaded into maternal vessels, forming </a:t>
            </a:r>
            <a:r>
              <a:rPr lang="en-GB" b="1" dirty="0">
                <a:solidFill>
                  <a:schemeClr val="bg1"/>
                </a:solidFill>
              </a:rPr>
              <a:t>chorionic villi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By </a:t>
            </a:r>
            <a:r>
              <a:rPr lang="en-GB" b="1" dirty="0">
                <a:solidFill>
                  <a:schemeClr val="bg1"/>
                </a:solidFill>
              </a:rPr>
              <a:t>Day 21</a:t>
            </a:r>
            <a:r>
              <a:rPr lang="en-GB" dirty="0">
                <a:solidFill>
                  <a:schemeClr val="bg1"/>
                </a:solidFill>
              </a:rPr>
              <a:t>, foetal blood vessels have grown into the chorionic villi.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345527D4-1A44-2083-72B5-C6FC4A59AFD2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94CB400A-FE71-6CDA-836A-0C536A4E43E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71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419316-2E8F-09B6-1E35-DACCAA618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9" r="3" b="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E1F98-762F-274B-37B2-5EC3B8E9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Placenta 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07C7C-3D9A-D128-2507-265EA077C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6" r="12976" b="2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D55C2-7CF4-809F-FEEE-E95EDBD30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Gas Exchange</a:t>
            </a:r>
            <a:r>
              <a:rPr lang="en-GB" dirty="0">
                <a:solidFill>
                  <a:srgbClr val="FFFFFF"/>
                </a:solidFill>
              </a:rPr>
              <a:t> – CO2 and O2</a:t>
            </a:r>
          </a:p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Nutrient Exchange</a:t>
            </a:r>
            <a:r>
              <a:rPr lang="en-GB" dirty="0">
                <a:solidFill>
                  <a:srgbClr val="FFFFFF"/>
                </a:solidFill>
              </a:rPr>
              <a:t> – amino acids, fatty acids, glucose // urea and ammonia</a:t>
            </a:r>
          </a:p>
          <a:p>
            <a:pPr marL="342900" indent="-342900">
              <a:buAutoNum type="arabicPeriod"/>
            </a:pPr>
            <a:r>
              <a:rPr lang="en-GB" b="1" dirty="0">
                <a:solidFill>
                  <a:srgbClr val="FFFFFF"/>
                </a:solidFill>
              </a:rPr>
              <a:t>Endocrine:</a:t>
            </a:r>
            <a:endParaRPr lang="en-GB" dirty="0">
              <a:solidFill>
                <a:srgbClr val="FFFFFF"/>
              </a:solidFill>
            </a:endParaRP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Oestrogen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Progesterone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Human Chorionic Gonadotrophin</a:t>
            </a:r>
          </a:p>
          <a:p>
            <a:pPr marL="571500" lvl="1" indent="-342900">
              <a:buAutoNum type="arabicPeriod"/>
            </a:pPr>
            <a:r>
              <a:rPr lang="en-GB" dirty="0">
                <a:solidFill>
                  <a:srgbClr val="FFFFFF"/>
                </a:solidFill>
              </a:rPr>
              <a:t>Human Placental Lactogen</a:t>
            </a:r>
          </a:p>
        </p:txBody>
      </p:sp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14D27C55-F688-0284-D9F8-079F86F0DC17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A8579440-DEA7-3A83-63D2-58D99A5522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5286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58E29-2945-ABEE-3723-481E793DB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GB" sz="2400"/>
              <a:t>Foetal Development (1)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BF35B-1DD2-D96D-D614-D84385E8B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07" b="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9489-4146-BFD3-8E24-58D33EF2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400" b="1" dirty="0"/>
              <a:t>Weeks 1-10 Embryo:</a:t>
            </a:r>
            <a:r>
              <a:rPr lang="en-GB" sz="1400" dirty="0"/>
              <a:t> Little growth, but massive increase in cell numbers.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Neural tube closure at </a:t>
            </a:r>
            <a:r>
              <a:rPr lang="en-GB" sz="1400" b="1" dirty="0"/>
              <a:t>4 weeks</a:t>
            </a:r>
            <a:endParaRPr lang="en-GB" sz="1400" dirty="0"/>
          </a:p>
          <a:p>
            <a:pPr lvl="1">
              <a:lnSpc>
                <a:spcPct val="90000"/>
              </a:lnSpc>
            </a:pPr>
            <a:r>
              <a:rPr lang="en-GB" sz="1400" dirty="0"/>
              <a:t>Heartbeat at </a:t>
            </a:r>
            <a:r>
              <a:rPr lang="en-GB" sz="1400" b="1" dirty="0"/>
              <a:t>4-5 weeks,</a:t>
            </a:r>
            <a:r>
              <a:rPr lang="en-GB" sz="1400" dirty="0"/>
              <a:t> definitive circulation by </a:t>
            </a:r>
            <a:r>
              <a:rPr lang="en-GB" sz="1400" b="1" dirty="0"/>
              <a:t>11 weeks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Isolated limb movements at </a:t>
            </a:r>
            <a:r>
              <a:rPr lang="en-GB" sz="1400" b="1" dirty="0"/>
              <a:t>10 weeks</a:t>
            </a:r>
            <a:endParaRPr lang="en-GB" sz="1400" dirty="0"/>
          </a:p>
          <a:p>
            <a:pPr lvl="1">
              <a:lnSpc>
                <a:spcPct val="90000"/>
              </a:lnSpc>
            </a:pPr>
            <a:r>
              <a:rPr lang="en-GB" sz="1400" dirty="0"/>
              <a:t>Basically magic</a:t>
            </a:r>
          </a:p>
          <a:p>
            <a:pPr>
              <a:lnSpc>
                <a:spcPct val="90000"/>
              </a:lnSpc>
            </a:pPr>
            <a:r>
              <a:rPr lang="en-GB" sz="1400" b="1" dirty="0"/>
              <a:t>Week 11 – Term, Foetus:</a:t>
            </a:r>
            <a:r>
              <a:rPr lang="en-GB" sz="1400" dirty="0"/>
              <a:t> Growth and further organ development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Week 12: CRL 56mm, weight 14g (pictured)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Week 16: CRL 122mm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Week 24: CRL 210mm</a:t>
            </a:r>
          </a:p>
          <a:p>
            <a:pPr lvl="1">
              <a:lnSpc>
                <a:spcPct val="90000"/>
              </a:lnSpc>
            </a:pPr>
            <a:r>
              <a:rPr lang="en-GB" sz="1400" dirty="0"/>
              <a:t>Surfactant Production 24 weeks</a:t>
            </a:r>
            <a:endParaRPr lang="en-GB" sz="1400" b="1" dirty="0"/>
          </a:p>
          <a:p>
            <a:pPr>
              <a:lnSpc>
                <a:spcPct val="90000"/>
              </a:lnSpc>
            </a:pPr>
            <a:endParaRPr lang="en-GB" sz="1400" dirty="0"/>
          </a:p>
          <a:p>
            <a:pPr lvl="1">
              <a:lnSpc>
                <a:spcPct val="90000"/>
              </a:lnSpc>
            </a:pPr>
            <a:endParaRPr lang="en-GB" sz="1400" dirty="0"/>
          </a:p>
          <a:p>
            <a:pPr>
              <a:lnSpc>
                <a:spcPct val="90000"/>
              </a:lnSpc>
            </a:pPr>
            <a:endParaRPr lang="en-GB" sz="1400" b="1" dirty="0"/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C10E7646-6DBC-F53F-2DBF-3FA9D5DB1457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F5F872F8-D1AA-0FD0-326C-6F250C3BAF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66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1981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44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endParaRPr/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981200" y="2981326"/>
            <a:ext cx="8229600" cy="3144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r">
              <a:spcBef>
                <a:spcPts val="0"/>
              </a:spcBef>
              <a:buClr>
                <a:schemeClr val="dk1"/>
              </a:buClr>
              <a:buSzPts val="800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3a Revision Session</a:t>
            </a:r>
            <a:endParaRPr dirty="0"/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ts val="800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ts val="800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Alfie Grocott</a:t>
            </a:r>
            <a:endParaRPr dirty="0"/>
          </a:p>
          <a:p>
            <a:pPr marL="342900" indent="-342900" algn="r">
              <a:spcBef>
                <a:spcPts val="640"/>
              </a:spcBef>
              <a:buClr>
                <a:schemeClr val="dk1"/>
              </a:buClr>
              <a:buSzPts val="800"/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21/06/22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1981200" y="274638"/>
            <a:ext cx="8229600" cy="2643223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2402947" y="605271"/>
            <a:ext cx="7386107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1750"/>
            </a:pPr>
            <a:r>
              <a:rPr lang="en-US" sz="7000" dirty="0">
                <a:solidFill>
                  <a:schemeClr val="lt1"/>
                </a:solidFill>
                <a:latin typeface="Calibri"/>
                <a:ea typeface="Arial"/>
                <a:cs typeface="Calibri"/>
                <a:sym typeface="Calibri"/>
              </a:rPr>
              <a:t>Women’s Health 2022</a:t>
            </a:r>
          </a:p>
          <a:p>
            <a:pPr algn="ctr">
              <a:buClr>
                <a:schemeClr val="lt1"/>
              </a:buClr>
              <a:buSzPts val="1750"/>
            </a:pP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9219-C343-6F96-43E8-FDCF7B7E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sz="2200"/>
              <a:t>Foetal Development (2)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A99FE660-E3DF-47E7-962D-66C6F6CE0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8C29FEE-8E8F-43D5-AD23-EB4060B4D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9AC666-F334-53A8-9810-29EF64CBA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49" y="1293275"/>
            <a:ext cx="5882324" cy="4279392"/>
          </a:xfrm>
          <a:prstGeom prst="rect">
            <a:avLst/>
          </a:prstGeom>
        </p:spPr>
      </p:pic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461834A1-0A66-E7FD-9039-D8AB60D5B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249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Customized growth chart</a:t>
            </a:r>
          </a:p>
          <a:p>
            <a:r>
              <a:rPr lang="en-US" b="1" dirty="0"/>
              <a:t>Height</a:t>
            </a:r>
          </a:p>
          <a:p>
            <a:r>
              <a:rPr lang="en-US" b="1" dirty="0"/>
              <a:t>Weight</a:t>
            </a:r>
          </a:p>
          <a:p>
            <a:r>
              <a:rPr lang="en-US" b="1" dirty="0"/>
              <a:t>Ethnicity</a:t>
            </a:r>
          </a:p>
          <a:p>
            <a:r>
              <a:rPr lang="en-US" b="1" dirty="0"/>
              <a:t>Parity</a:t>
            </a:r>
            <a:r>
              <a:rPr lang="en-US" dirty="0"/>
              <a:t> </a:t>
            </a: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BB2782D3-7EAD-EC92-D072-F00333B30EB7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27E3E2B0-945F-640D-005B-4741CD0E06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806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8E77-BF8D-573E-3126-786D94F34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Amniotic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63139-5B75-8852-5DD5-556A5C36E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Amniotic cavity adjacent to epiblast of bilaminar disc from </a:t>
            </a:r>
            <a:r>
              <a:rPr lang="en-GB" b="1" dirty="0"/>
              <a:t>day 7.</a:t>
            </a:r>
            <a:endParaRPr lang="en-GB" dirty="0"/>
          </a:p>
          <a:p>
            <a:pPr lvl="1"/>
            <a:r>
              <a:rPr lang="en-GB" dirty="0"/>
              <a:t>Initially collection of extracellular fluid derived from maternal plasma.</a:t>
            </a:r>
          </a:p>
          <a:p>
            <a:r>
              <a:rPr lang="en-GB" dirty="0"/>
              <a:t>Foetal renal function by </a:t>
            </a:r>
            <a:r>
              <a:rPr lang="en-GB" b="1" dirty="0"/>
              <a:t>22 weeks.</a:t>
            </a:r>
            <a:endParaRPr lang="en-GB" dirty="0"/>
          </a:p>
          <a:p>
            <a:pPr lvl="1"/>
            <a:r>
              <a:rPr lang="en-GB" dirty="0"/>
              <a:t>Mainly foetal urine</a:t>
            </a:r>
          </a:p>
          <a:p>
            <a:pPr lvl="1"/>
            <a:r>
              <a:rPr lang="en-GB" dirty="0"/>
              <a:t>Swallowed by foetus</a:t>
            </a:r>
          </a:p>
          <a:p>
            <a:pPr lvl="1"/>
            <a:r>
              <a:rPr lang="en-GB" dirty="0"/>
              <a:t>Up to 1000ml at term (usually)</a:t>
            </a:r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CF76D847-B35C-AA70-D9DD-C3470AEEF5C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C0BE745A-70A2-15CE-C7DC-CCF1D300A2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2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91E76-139A-4012-E4E2-A76C143B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GB" sz="2200"/>
              <a:t>Maternal physiological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02563-A2F2-7243-EC4C-3630A1D7D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300" dirty="0"/>
              <a:t>Immune suppression</a:t>
            </a:r>
          </a:p>
          <a:p>
            <a:pPr>
              <a:lnSpc>
                <a:spcPct val="90000"/>
              </a:lnSpc>
            </a:pPr>
            <a:r>
              <a:rPr lang="en-GB" sz="1300" dirty="0"/>
              <a:t>Uterine hypertrophy – 60g non-pregnant, 1kg at term</a:t>
            </a:r>
          </a:p>
          <a:p>
            <a:pPr lvl="1">
              <a:lnSpc>
                <a:spcPct val="90000"/>
              </a:lnSpc>
            </a:pPr>
            <a:r>
              <a:rPr lang="en-GB" sz="1300" dirty="0"/>
              <a:t>500ml/min arterial flow at term</a:t>
            </a:r>
          </a:p>
          <a:p>
            <a:pPr>
              <a:lnSpc>
                <a:spcPct val="90000"/>
              </a:lnSpc>
            </a:pPr>
            <a:r>
              <a:rPr lang="en-GB" sz="1300" dirty="0"/>
              <a:t>Cervical mucus plug (operculum)</a:t>
            </a:r>
          </a:p>
          <a:p>
            <a:pPr>
              <a:lnSpc>
                <a:spcPct val="90000"/>
              </a:lnSpc>
            </a:pPr>
            <a:r>
              <a:rPr lang="en-GB" sz="1300" b="1" dirty="0"/>
              <a:t>Cardiovascular</a:t>
            </a:r>
            <a:endParaRPr lang="en-GB" sz="1300" dirty="0"/>
          </a:p>
          <a:p>
            <a:pPr>
              <a:lnSpc>
                <a:spcPct val="90000"/>
              </a:lnSpc>
            </a:pPr>
            <a:r>
              <a:rPr lang="en-GB" sz="1300" b="1" dirty="0"/>
              <a:t>Haematological</a:t>
            </a:r>
            <a:endParaRPr lang="en-GB" sz="1300" dirty="0"/>
          </a:p>
          <a:p>
            <a:pPr>
              <a:lnSpc>
                <a:spcPct val="90000"/>
              </a:lnSpc>
            </a:pPr>
            <a:r>
              <a:rPr lang="en-GB" sz="1300" dirty="0"/>
              <a:t>Respiratory – minute ventilation rises by 40%, low paCO2</a:t>
            </a:r>
          </a:p>
          <a:p>
            <a:pPr>
              <a:lnSpc>
                <a:spcPct val="90000"/>
              </a:lnSpc>
            </a:pPr>
            <a:r>
              <a:rPr lang="en-GB" sz="1300" dirty="0"/>
              <a:t>Renal – sodium retention, increased renal clearance</a:t>
            </a:r>
          </a:p>
          <a:p>
            <a:pPr>
              <a:lnSpc>
                <a:spcPct val="90000"/>
              </a:lnSpc>
            </a:pPr>
            <a:r>
              <a:rPr lang="en-GB" sz="1300" dirty="0"/>
              <a:t>Gastrointestinal – sphincter relaxation, delayed gastric emptying, dysmotility</a:t>
            </a:r>
          </a:p>
          <a:p>
            <a:pPr>
              <a:lnSpc>
                <a:spcPct val="90000"/>
              </a:lnSpc>
            </a:pPr>
            <a:r>
              <a:rPr lang="en-GB" sz="1300" dirty="0"/>
              <a:t>Endocrine – prolactin and thyroid hormone increased, oestrogen and progesterone increase throughout.</a:t>
            </a:r>
          </a:p>
          <a:p>
            <a:pPr>
              <a:lnSpc>
                <a:spcPct val="90000"/>
              </a:lnSpc>
            </a:pPr>
            <a:endParaRPr lang="en-GB" sz="1300" dirty="0"/>
          </a:p>
          <a:p>
            <a:pPr>
              <a:lnSpc>
                <a:spcPct val="90000"/>
              </a:lnSpc>
            </a:pPr>
            <a:endParaRPr lang="en-GB" sz="13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2E022576-535F-4858-78EF-31A0EE013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89" y="1472224"/>
            <a:ext cx="4782312" cy="3921494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AD356436-F22D-3E7E-5E5F-6B8872F9C724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F61E6F8E-C08C-94D3-6F1D-D6365B4885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998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66A4D4-049A-4389-B407-0E7091A0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BDA35-3FD0-2DEB-3861-82203231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Cardiovascular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DED75-ECE6-7A4A-4308-8A5309062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14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Cardiac output increases by </a:t>
            </a:r>
            <a:r>
              <a:rPr lang="en-GB" sz="1400" b="1" dirty="0">
                <a:solidFill>
                  <a:srgbClr val="FFFFFF"/>
                </a:solidFill>
              </a:rPr>
              <a:t>45%</a:t>
            </a:r>
            <a:r>
              <a:rPr lang="en-GB" sz="1400" dirty="0">
                <a:solidFill>
                  <a:srgbClr val="FFFFFF"/>
                </a:solidFill>
              </a:rPr>
              <a:t> during first trimester</a:t>
            </a:r>
          </a:p>
          <a:p>
            <a:pPr lvl="1"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30% due to increased stroke volume (preload)</a:t>
            </a:r>
          </a:p>
          <a:p>
            <a:pPr lvl="1"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15% due to increased heart rate</a:t>
            </a:r>
          </a:p>
          <a:p>
            <a:pPr lvl="1"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Rises by a further </a:t>
            </a:r>
            <a:r>
              <a:rPr lang="en-GB" sz="1400" b="1" dirty="0">
                <a:solidFill>
                  <a:srgbClr val="FFFFFF"/>
                </a:solidFill>
              </a:rPr>
              <a:t>33%</a:t>
            </a:r>
            <a:r>
              <a:rPr lang="en-GB" sz="1400" dirty="0">
                <a:solidFill>
                  <a:srgbClr val="FFFFFF"/>
                </a:solidFill>
              </a:rPr>
              <a:t> in labour.</a:t>
            </a:r>
          </a:p>
          <a:p>
            <a:pPr lvl="1"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MAP = CO * SVR</a:t>
            </a:r>
          </a:p>
          <a:p>
            <a:pPr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Offset by reduced </a:t>
            </a:r>
            <a:r>
              <a:rPr lang="en-GB" sz="1400" b="1" dirty="0">
                <a:solidFill>
                  <a:srgbClr val="FFFFFF"/>
                </a:solidFill>
              </a:rPr>
              <a:t>peripheral vascular resistance</a:t>
            </a:r>
            <a:endParaRPr lang="en-GB" sz="14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400" dirty="0">
                <a:solidFill>
                  <a:srgbClr val="FFFFFF"/>
                </a:solidFill>
              </a:rPr>
              <a:t>So systolic blood pressure only increases a little bit in third trimester.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99359-8523-4D4D-B568-3FDFAF98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C9585-DA89-4D7E-BCDF-576461A1A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6275092-4EB4-7681-EBE6-DD23AFED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692" y="1638035"/>
            <a:ext cx="4159568" cy="3265260"/>
          </a:xfrm>
          <a:prstGeom prst="rect">
            <a:avLst/>
          </a:prstGeom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ABD01E81-728A-4A73-5766-061E93D50806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9A003397-B23E-364C-EAEE-DB4555119B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4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0635F-7999-993E-9EFD-9256AD4B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/>
              <a:t>Haematological changes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8ACE-7CDD-0570-02E9-0FDFD65C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700" b="1" dirty="0">
                <a:solidFill>
                  <a:srgbClr val="FFFFFF"/>
                </a:solidFill>
              </a:rPr>
              <a:t>INCREASED:</a:t>
            </a:r>
            <a:endParaRPr lang="en-GB" sz="17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Plasma volume</a:t>
            </a: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Red cell </a:t>
            </a:r>
            <a:r>
              <a:rPr lang="en-GB" sz="1700" b="1" dirty="0">
                <a:solidFill>
                  <a:srgbClr val="FFFFFF"/>
                </a:solidFill>
              </a:rPr>
              <a:t>mass</a:t>
            </a:r>
            <a:endParaRPr lang="en-GB" sz="17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White cell count – neutrophilia</a:t>
            </a: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Clotting factors – survival mechanism</a:t>
            </a:r>
          </a:p>
          <a:p>
            <a:pPr>
              <a:lnSpc>
                <a:spcPct val="90000"/>
              </a:lnSpc>
            </a:pPr>
            <a:r>
              <a:rPr lang="en-GB" sz="1700" b="1" dirty="0">
                <a:solidFill>
                  <a:srgbClr val="FFFFFF"/>
                </a:solidFill>
              </a:rPr>
              <a:t>DECREASED:</a:t>
            </a:r>
            <a:endParaRPr lang="en-GB" sz="17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Hb </a:t>
            </a:r>
            <a:r>
              <a:rPr lang="en-GB" sz="1700" b="1" dirty="0">
                <a:solidFill>
                  <a:srgbClr val="FFFFFF"/>
                </a:solidFill>
              </a:rPr>
              <a:t>concentration</a:t>
            </a:r>
            <a:r>
              <a:rPr lang="en-GB" sz="1700" dirty="0">
                <a:solidFill>
                  <a:srgbClr val="FFFFFF"/>
                </a:solidFill>
              </a:rPr>
              <a:t> – physiological anaemia</a:t>
            </a:r>
          </a:p>
          <a:p>
            <a:pPr lvl="1">
              <a:lnSpc>
                <a:spcPct val="90000"/>
              </a:lnSpc>
            </a:pPr>
            <a:r>
              <a:rPr lang="en-GB" sz="1700" dirty="0">
                <a:solidFill>
                  <a:srgbClr val="FFFFFF"/>
                </a:solidFill>
              </a:rPr>
              <a:t>Platelet count</a:t>
            </a:r>
          </a:p>
          <a:p>
            <a:pPr lvl="1">
              <a:lnSpc>
                <a:spcPct val="90000"/>
              </a:lnSpc>
            </a:pPr>
            <a:r>
              <a:rPr lang="en-GB" sz="1700">
                <a:solidFill>
                  <a:srgbClr val="FFFFFF"/>
                </a:solidFill>
              </a:rPr>
              <a:t>Fibrinolysis</a:t>
            </a:r>
          </a:p>
          <a:p>
            <a:pPr lvl="1">
              <a:lnSpc>
                <a:spcPct val="90000"/>
              </a:lnSpc>
            </a:pPr>
            <a:endParaRPr lang="en-GB" sz="17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GB" sz="17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139EBE-53B9-717B-F5EA-8E64BD91F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6" r="8121" b="3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0F8C6815-025C-7FD1-FD67-7C150806F24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754462A0-4417-7DB8-37AF-DE6A49CAD1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907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68A32-7D04-75EA-B2A6-EE2C1249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Pregnancy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F6832-D62D-32F8-4F51-211D3207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en-GB" b="1" dirty="0"/>
              <a:t>Pre-eclampsia</a:t>
            </a:r>
          </a:p>
          <a:p>
            <a:r>
              <a:rPr lang="en-GB" b="1" dirty="0"/>
              <a:t>Antepartum haemorrhage</a:t>
            </a:r>
          </a:p>
          <a:p>
            <a:r>
              <a:rPr lang="en-GB" dirty="0"/>
              <a:t>Obstetric cholestasis</a:t>
            </a:r>
          </a:p>
          <a:p>
            <a:r>
              <a:rPr lang="en-GB" dirty="0"/>
              <a:t>Gestational diabetes</a:t>
            </a: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8798115D-C6E1-4BEC-525B-6DFBD84CF3E5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1C6648ED-EB9C-B945-B5FC-201EBDC355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032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30FE0-C542-45A1-BCD8-935787009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24625" y="640080"/>
            <a:ext cx="8924024" cy="520099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1817" y="825096"/>
            <a:ext cx="8549640" cy="48309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49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07FA6-56E8-1ECD-DCA0-319BBF80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99" y="1586484"/>
            <a:ext cx="3685032" cy="368503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FFFFFF"/>
                </a:solidFill>
              </a:rPr>
              <a:t>Pre-eclampsia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C891-B0E0-0B37-6808-36F71D7C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099" y="1283546"/>
            <a:ext cx="5715917" cy="3914063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rgbClr val="404040"/>
                </a:solidFill>
              </a:rPr>
              <a:t>Definition:</a:t>
            </a:r>
            <a:r>
              <a:rPr lang="en-GB" dirty="0">
                <a:solidFill>
                  <a:srgbClr val="404040"/>
                </a:solidFill>
              </a:rPr>
              <a:t> new onset hypertension and proteinuria (2+) after 20 weeks gestation // hypertension plus systemic effect.</a:t>
            </a:r>
          </a:p>
          <a:p>
            <a:r>
              <a:rPr lang="en-GB" b="1" dirty="0">
                <a:solidFill>
                  <a:srgbClr val="404040"/>
                </a:solidFill>
              </a:rPr>
              <a:t>Pathogenesis:</a:t>
            </a:r>
            <a:r>
              <a:rPr lang="en-GB" dirty="0">
                <a:solidFill>
                  <a:srgbClr val="404040"/>
                </a:solidFill>
              </a:rPr>
              <a:t> complex, due to abnormal invasion of trophoblast into maternal spiral arterioles</a:t>
            </a:r>
          </a:p>
          <a:p>
            <a:r>
              <a:rPr lang="en-GB" b="1" dirty="0">
                <a:solidFill>
                  <a:srgbClr val="404040"/>
                </a:solidFill>
              </a:rPr>
              <a:t>Pathophysiology:</a:t>
            </a:r>
            <a:r>
              <a:rPr lang="en-GB" dirty="0">
                <a:solidFill>
                  <a:srgbClr val="404040"/>
                </a:solidFill>
              </a:rPr>
              <a:t> systemic vasoconstriction = multisystem damage: liver, kidneys, CNS, haematological, </a:t>
            </a:r>
            <a:r>
              <a:rPr lang="en-GB" b="1" dirty="0">
                <a:solidFill>
                  <a:srgbClr val="404040"/>
                </a:solidFill>
              </a:rPr>
              <a:t>placental insufficiency</a:t>
            </a:r>
            <a:r>
              <a:rPr lang="en-GB" dirty="0">
                <a:solidFill>
                  <a:srgbClr val="404040"/>
                </a:solidFill>
              </a:rPr>
              <a:t>.</a:t>
            </a:r>
          </a:p>
          <a:p>
            <a:r>
              <a:rPr lang="en-GB" b="1" dirty="0">
                <a:solidFill>
                  <a:srgbClr val="404040"/>
                </a:solidFill>
              </a:rPr>
              <a:t>Risk Factors:</a:t>
            </a:r>
            <a:r>
              <a:rPr lang="en-GB" dirty="0">
                <a:solidFill>
                  <a:srgbClr val="404040"/>
                </a:solidFill>
              </a:rPr>
              <a:t> nulliparity, twin pregnancy, previous </a:t>
            </a:r>
            <a:r>
              <a:rPr lang="en-GB" dirty="0" err="1">
                <a:solidFill>
                  <a:srgbClr val="404040"/>
                </a:solidFill>
              </a:rPr>
              <a:t>hx</a:t>
            </a:r>
            <a:r>
              <a:rPr lang="en-GB" dirty="0">
                <a:solidFill>
                  <a:srgbClr val="404040"/>
                </a:solidFill>
              </a:rPr>
              <a:t>, family </a:t>
            </a:r>
            <a:r>
              <a:rPr lang="en-GB" dirty="0" err="1">
                <a:solidFill>
                  <a:srgbClr val="404040"/>
                </a:solidFill>
              </a:rPr>
              <a:t>hx</a:t>
            </a:r>
            <a:r>
              <a:rPr lang="en-GB" dirty="0">
                <a:solidFill>
                  <a:srgbClr val="404040"/>
                </a:solidFill>
              </a:rPr>
              <a:t>, obesity, age 40+,etc.</a:t>
            </a:r>
            <a:endParaRPr lang="en-GB" b="1" dirty="0">
              <a:solidFill>
                <a:srgbClr val="404040"/>
              </a:solidFill>
            </a:endParaRPr>
          </a:p>
          <a:p>
            <a:r>
              <a:rPr lang="en-GB" b="1" dirty="0">
                <a:solidFill>
                  <a:srgbClr val="404040"/>
                </a:solidFill>
              </a:rPr>
              <a:t>Signs and Symptoms:</a:t>
            </a:r>
            <a:r>
              <a:rPr lang="en-GB" dirty="0">
                <a:solidFill>
                  <a:srgbClr val="404040"/>
                </a:solidFill>
              </a:rPr>
              <a:t> headache, oedema, RFM, hyperreflexia</a:t>
            </a: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09382E15-B8C2-919F-3170-1DBC76E0E35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3108B640-BF9D-27E6-D203-05133F8051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152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F63AD-3F7E-502C-4C98-04D730A63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3" r="6685" b="2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07FA6-56E8-1ECD-DCA0-319BBF80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Pre-eclampsia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C891-B0E0-0B37-6808-36F71D7C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b="1">
                <a:solidFill>
                  <a:schemeClr val="bg1"/>
                </a:solidFill>
              </a:rPr>
              <a:t>Investigations 1:</a:t>
            </a:r>
            <a:r>
              <a:rPr lang="en-GB" sz="1500">
                <a:solidFill>
                  <a:schemeClr val="bg1"/>
                </a:solidFill>
              </a:rPr>
              <a:t> PLGF, urinalysis, blood pressure, U+Es, LFTs, FBC</a:t>
            </a:r>
          </a:p>
          <a:p>
            <a:pPr>
              <a:lnSpc>
                <a:spcPct val="90000"/>
              </a:lnSpc>
            </a:pPr>
            <a:r>
              <a:rPr lang="en-GB" sz="1500" b="1">
                <a:solidFill>
                  <a:schemeClr val="bg1"/>
                </a:solidFill>
              </a:rPr>
              <a:t>Investigations 2:</a:t>
            </a:r>
            <a:r>
              <a:rPr lang="en-GB" sz="1500">
                <a:solidFill>
                  <a:schemeClr val="bg1"/>
                </a:solidFill>
              </a:rPr>
              <a:t> 2-weekly CTG, umbilical artery Doppler, USS foetus.</a:t>
            </a:r>
          </a:p>
          <a:p>
            <a:pPr>
              <a:lnSpc>
                <a:spcPct val="90000"/>
              </a:lnSpc>
            </a:pPr>
            <a:r>
              <a:rPr lang="en-GB" sz="1500" b="1">
                <a:solidFill>
                  <a:schemeClr val="bg1"/>
                </a:solidFill>
              </a:rPr>
              <a:t>Management 1:</a:t>
            </a:r>
            <a:r>
              <a:rPr lang="en-GB" sz="1500">
                <a:solidFill>
                  <a:schemeClr val="bg1"/>
                </a:solidFill>
              </a:rPr>
              <a:t> labetalol / nifedipine / methyldopa</a:t>
            </a:r>
          </a:p>
          <a:p>
            <a:pPr>
              <a:lnSpc>
                <a:spcPct val="90000"/>
              </a:lnSpc>
            </a:pPr>
            <a:r>
              <a:rPr lang="en-GB" sz="1500" b="1">
                <a:solidFill>
                  <a:schemeClr val="bg1"/>
                </a:solidFill>
              </a:rPr>
              <a:t>Management 2:</a:t>
            </a:r>
            <a:r>
              <a:rPr lang="en-GB" sz="1500">
                <a:solidFill>
                  <a:schemeClr val="bg1"/>
                </a:solidFill>
              </a:rPr>
              <a:t> delivery (&lt;34 weeks, give MgSO4 and betamethasone / dexamethasone)</a:t>
            </a:r>
          </a:p>
          <a:p>
            <a:pPr>
              <a:lnSpc>
                <a:spcPct val="90000"/>
              </a:lnSpc>
            </a:pPr>
            <a:r>
              <a:rPr lang="en-GB" sz="1500" b="1">
                <a:solidFill>
                  <a:schemeClr val="bg1"/>
                </a:solidFill>
              </a:rPr>
              <a:t>Management 3:</a:t>
            </a:r>
            <a:r>
              <a:rPr lang="en-GB" sz="1500">
                <a:solidFill>
                  <a:schemeClr val="bg1"/>
                </a:solidFill>
              </a:rPr>
              <a:t> if high risk, give aspirin from 12 weeks</a:t>
            </a:r>
            <a:endParaRPr lang="en-GB" sz="1500" b="1">
              <a:solidFill>
                <a:schemeClr val="bg1"/>
              </a:solidFill>
            </a:endParaRP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D887CE84-2717-958D-63DB-1C6A92BC2A9B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3327B170-9377-03A3-4D0A-DFC1DE32A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010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FB6-8A15-67F1-F065-B37DA902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Pre-eclampsia 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4029A-5116-1472-7DAE-F6E26ACE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786" y="2632907"/>
            <a:ext cx="4868307" cy="3101983"/>
          </a:xfrm>
        </p:spPr>
        <p:txBody>
          <a:bodyPr/>
          <a:lstStyle/>
          <a:p>
            <a:r>
              <a:rPr lang="en-GB" b="1" dirty="0"/>
              <a:t>Eclampsia:</a:t>
            </a:r>
            <a:endParaRPr lang="en-GB" dirty="0"/>
          </a:p>
          <a:p>
            <a:pPr lvl="1"/>
            <a:r>
              <a:rPr lang="en-GB" dirty="0"/>
              <a:t>Tonic-</a:t>
            </a:r>
            <a:r>
              <a:rPr lang="en-GB" dirty="0" err="1"/>
              <a:t>clonic</a:t>
            </a:r>
            <a:r>
              <a:rPr lang="en-GB" dirty="0"/>
              <a:t> seizures in presence of pre-eclampsia</a:t>
            </a:r>
          </a:p>
          <a:p>
            <a:pPr lvl="1"/>
            <a:r>
              <a:rPr lang="en-GB" dirty="0"/>
              <a:t>Management: delivery, magnesium </a:t>
            </a:r>
            <a:r>
              <a:rPr lang="en-GB" dirty="0" err="1"/>
              <a:t>sulfate</a:t>
            </a:r>
            <a:endParaRPr lang="en-GB" dirty="0"/>
          </a:p>
          <a:p>
            <a:r>
              <a:rPr lang="en-GB" b="1" dirty="0"/>
              <a:t>HELLP syndrome:</a:t>
            </a:r>
            <a:endParaRPr lang="en-GB" dirty="0"/>
          </a:p>
          <a:p>
            <a:pPr lvl="1"/>
            <a:r>
              <a:rPr lang="en-GB" dirty="0"/>
              <a:t>Haemolysis, Elevated Liver enzymes, Low Platelets</a:t>
            </a:r>
          </a:p>
          <a:p>
            <a:pPr lvl="1"/>
            <a:r>
              <a:rPr lang="en-GB" dirty="0"/>
              <a:t>Management: delivery</a:t>
            </a:r>
          </a:p>
          <a:p>
            <a:r>
              <a:rPr lang="en-GB" b="1" dirty="0"/>
              <a:t>DIC:</a:t>
            </a:r>
            <a:endParaRPr lang="en-GB" dirty="0"/>
          </a:p>
          <a:p>
            <a:pPr lvl="1"/>
            <a:r>
              <a:rPr lang="en-GB" dirty="0"/>
              <a:t>Management: platelet and FFP infusion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14AE97B-34C2-A5CA-B19B-2554CCA0CAD3}"/>
              </a:ext>
            </a:extLst>
          </p:cNvPr>
          <p:cNvSpPr txBox="1">
            <a:spLocks/>
          </p:cNvSpPr>
          <p:nvPr/>
        </p:nvSpPr>
        <p:spPr>
          <a:xfrm>
            <a:off x="6096000" y="2632906"/>
            <a:ext cx="4868307" cy="310198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Intrauterine Growth Restriction:</a:t>
            </a:r>
          </a:p>
          <a:p>
            <a:pPr lvl="1"/>
            <a:r>
              <a:rPr lang="en-GB" dirty="0"/>
              <a:t>Below 10</a:t>
            </a:r>
            <a:r>
              <a:rPr lang="en-GB" baseline="30000" dirty="0"/>
              <a:t>th</a:t>
            </a:r>
            <a:r>
              <a:rPr lang="en-GB" dirty="0"/>
              <a:t> centile</a:t>
            </a:r>
          </a:p>
          <a:p>
            <a:r>
              <a:rPr lang="en-GB" b="1" dirty="0"/>
              <a:t>Intrauterine Foetal Death:</a:t>
            </a:r>
            <a:endParaRPr lang="en-GB" dirty="0"/>
          </a:p>
          <a:p>
            <a:pPr lvl="1"/>
            <a:r>
              <a:rPr lang="en-GB" dirty="0"/>
              <a:t>Placental infarction and insufficiency</a:t>
            </a:r>
          </a:p>
          <a:p>
            <a:r>
              <a:rPr lang="en-GB" b="1" dirty="0"/>
              <a:t>Renal Failure</a:t>
            </a:r>
          </a:p>
          <a:p>
            <a:r>
              <a:rPr lang="en-GB" b="1" dirty="0"/>
              <a:t>Acute Liver Failure</a:t>
            </a:r>
          </a:p>
          <a:p>
            <a:r>
              <a:rPr lang="en-GB" b="1" dirty="0"/>
              <a:t>Stroke</a:t>
            </a:r>
          </a:p>
          <a:p>
            <a:r>
              <a:rPr lang="en-GB" b="1" dirty="0"/>
              <a:t>Heart Failure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52A1F709-3632-6484-740A-9D725679D391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7BCE3B56-000D-F55A-61D8-DF9B4CA339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232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E87EB-9EE3-A220-FBDB-D0E686761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Antepartum haemorrhage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A568DD-29E7-4FCE-8FB1-8D87BF3104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355797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97379A65-B347-873C-9E75-C5C73993D1E5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56EE3394-627E-17A7-A2CF-06AC928727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916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body"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514350" indent="-51435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Revise basic reproductive anatomy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Revise basic reproductive physiology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common pregnancy problems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common labour problems</a:t>
            </a:r>
          </a:p>
          <a:p>
            <a:pPr marL="514350" indent="-514350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AutoNum type="arabicPeriod"/>
            </a:pPr>
            <a:r>
              <a:rPr lang="en-GB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common gynae presentations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1981200" y="239713"/>
            <a:ext cx="8229600" cy="1143000"/>
          </a:xfrm>
          <a:prstGeom prst="rect">
            <a:avLst/>
          </a:prstGeom>
          <a:solidFill>
            <a:srgbClr val="29326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 txBox="1"/>
          <p:nvPr/>
        </p:nvSpPr>
        <p:spPr>
          <a:xfrm>
            <a:off x="2711609" y="449706"/>
            <a:ext cx="46942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lt1"/>
              </a:buClr>
              <a:buSzPts val="3600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Aims and Objectives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90EBD-C301-57CE-30B7-6EC3B06E0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Placental abruption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B34B5-46AC-C8C6-947A-2A7878C8B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GB" sz="1300" b="1">
                <a:solidFill>
                  <a:schemeClr val="bg1"/>
                </a:solidFill>
              </a:rPr>
              <a:t>Definition:</a:t>
            </a:r>
            <a:r>
              <a:rPr lang="en-GB" sz="1300">
                <a:solidFill>
                  <a:schemeClr val="bg1"/>
                </a:solidFill>
              </a:rPr>
              <a:t> premature separation of placental bed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chemeClr val="bg1"/>
                </a:solidFill>
              </a:rPr>
              <a:t>Presentation:</a:t>
            </a:r>
            <a:endParaRPr lang="en-GB" sz="130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Acute abdominal pain (but not always)</a:t>
            </a: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Contractions</a:t>
            </a: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Antepartum haemorrhage (but not always)</a:t>
            </a: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“Woody” uterus on palpation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chemeClr val="bg1"/>
                </a:solidFill>
              </a:rPr>
              <a:t>Investigations:</a:t>
            </a:r>
            <a:endParaRPr lang="en-GB" sz="130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Bloods, coagulation screen, USS foetus, CTG monitoring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chemeClr val="bg1"/>
                </a:solidFill>
              </a:rPr>
              <a:t>Management:</a:t>
            </a:r>
            <a:endParaRPr lang="en-GB" sz="130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300">
                <a:solidFill>
                  <a:schemeClr val="bg1"/>
                </a:solidFill>
              </a:rPr>
              <a:t>Expedite delivery (induction or C-Section, dependant on foetal condition).</a:t>
            </a:r>
          </a:p>
          <a:p>
            <a:pPr lvl="1">
              <a:lnSpc>
                <a:spcPct val="90000"/>
              </a:lnSpc>
            </a:pPr>
            <a:endParaRPr lang="en-GB" sz="1300" b="1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en-GB" sz="130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en-GB" sz="13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5907A-CC98-1975-3D67-F993D558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887449"/>
            <a:ext cx="6250769" cy="2922234"/>
          </a:xfrm>
          <a:prstGeom prst="rect">
            <a:avLst/>
          </a:prstGeom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06C1956B-8915-C45A-3F03-1A9643B03935}"/>
              </a:ext>
            </a:extLst>
          </p:cNvPr>
          <p:cNvSpPr txBox="1"/>
          <p:nvPr/>
        </p:nvSpPr>
        <p:spPr>
          <a:xfrm>
            <a:off x="5004850" y="641932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A89A41B8-C90D-7407-C442-65138D821C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1628" y="579728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171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D3BE32-728E-9F5D-0857-35F14D82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Placenta Praevia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16533-FFD9-B207-64F9-DD0A1A406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Definition:</a:t>
            </a:r>
            <a:r>
              <a:rPr lang="en-GB" sz="1500" dirty="0">
                <a:solidFill>
                  <a:schemeClr val="bg1"/>
                </a:solidFill>
              </a:rPr>
              <a:t> placenta lying in lower segment of the uterus – Grades 1-IV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Presentation:</a:t>
            </a:r>
            <a:r>
              <a:rPr lang="en-GB" sz="1500" dirty="0">
                <a:solidFill>
                  <a:schemeClr val="bg1"/>
                </a:solidFill>
              </a:rPr>
              <a:t> painless antepartum haemorrhage, soft uterus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Investigations:</a:t>
            </a:r>
            <a:r>
              <a:rPr lang="en-GB" sz="1500" dirty="0">
                <a:solidFill>
                  <a:schemeClr val="bg1"/>
                </a:solidFill>
              </a:rPr>
              <a:t> bloods, </a:t>
            </a:r>
            <a:r>
              <a:rPr lang="en-GB" sz="1500" dirty="0" err="1">
                <a:solidFill>
                  <a:schemeClr val="bg1"/>
                </a:solidFill>
              </a:rPr>
              <a:t>coag</a:t>
            </a:r>
            <a:r>
              <a:rPr lang="en-GB" sz="1500" dirty="0">
                <a:solidFill>
                  <a:schemeClr val="bg1"/>
                </a:solidFill>
              </a:rPr>
              <a:t> screen, USS foetus, CTG monitoring (i.e.  APH investigations).</a:t>
            </a:r>
          </a:p>
          <a:p>
            <a:pPr lvl="1">
              <a:lnSpc>
                <a:spcPct val="90000"/>
              </a:lnSpc>
            </a:pPr>
            <a:r>
              <a:rPr lang="en-GB" sz="1500" dirty="0">
                <a:solidFill>
                  <a:schemeClr val="bg1"/>
                </a:solidFill>
              </a:rPr>
              <a:t>Low-lying placenta should be detected on routine </a:t>
            </a:r>
            <a:r>
              <a:rPr lang="en-GB" sz="1500" b="1" dirty="0">
                <a:solidFill>
                  <a:schemeClr val="bg1"/>
                </a:solidFill>
              </a:rPr>
              <a:t>20 week anomaly scan</a:t>
            </a:r>
            <a:endParaRPr lang="en-GB" sz="1500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500" dirty="0">
                <a:solidFill>
                  <a:schemeClr val="bg1"/>
                </a:solidFill>
              </a:rPr>
              <a:t>Follow-up TVUSS at 32 weeks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Management:</a:t>
            </a:r>
            <a:r>
              <a:rPr lang="en-GB" sz="1500" dirty="0">
                <a:solidFill>
                  <a:schemeClr val="bg1"/>
                </a:solidFill>
              </a:rPr>
              <a:t> elective C-section</a:t>
            </a:r>
            <a:endParaRPr lang="en-GB" sz="1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sz="1500" b="1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endParaRPr lang="en-GB" sz="15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3CD97-9ECF-CA54-6F6A-E0C114686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2137480"/>
            <a:ext cx="6250769" cy="2422173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8D4F27BF-15C8-DEC0-E72E-2FA376957EB5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3193310E-275A-B884-122C-383C2A1FBA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53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A15E4-092D-F7F4-2A76-7AB3A57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Anatomy of the pelvis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04F9F3-1AA0-AFD8-BBE1-536292E9F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6555" y="2482596"/>
            <a:ext cx="5950564" cy="2930652"/>
          </a:xfrm>
          <a:prstGeom prst="rect">
            <a:avLst/>
          </a:prstGeom>
        </p:spPr>
      </p:pic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5A827EED-2B10-F8B0-E6D4-D6EB286EEEDA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2A995896-F73F-3283-1493-2FB5D5C735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0345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335060-BF7B-5EB9-79F2-F7F538226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3377509"/>
            <a:ext cx="4671595" cy="2592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FB18C-19AF-54A6-2EF6-CD939051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Normal Labour (1)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535DA-3B51-BB9C-4194-E50774B4B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1572545"/>
            <a:ext cx="4671595" cy="14832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E1561-4751-EEA6-72D0-2AC15F5CA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 lnSpcReduction="10000"/>
          </a:bodyPr>
          <a:lstStyle/>
          <a:p>
            <a:pPr marL="228600" lvl="1" indent="0">
              <a:lnSpc>
                <a:spcPct val="90000"/>
              </a:lnSpc>
              <a:buNone/>
            </a:pPr>
            <a:r>
              <a:rPr lang="en-GB" sz="1100" b="1" dirty="0">
                <a:solidFill>
                  <a:srgbClr val="FFFFFF"/>
                </a:solidFill>
              </a:rPr>
              <a:t>Signs of Labour:</a:t>
            </a:r>
            <a:endParaRPr lang="en-GB" sz="1100" dirty="0">
              <a:solidFill>
                <a:srgbClr val="FFFFFF"/>
              </a:solidFill>
            </a:endParaRPr>
          </a:p>
          <a:p>
            <a:pPr marL="457200" lvl="2" indent="0">
              <a:lnSpc>
                <a:spcPct val="90000"/>
              </a:lnSpc>
              <a:buNone/>
            </a:pPr>
            <a:r>
              <a:rPr lang="en-GB" sz="1100" dirty="0">
                <a:solidFill>
                  <a:srgbClr val="FFFFFF"/>
                </a:solidFill>
              </a:rPr>
              <a:t>Progressive contractions (3-5 in 10)</a:t>
            </a:r>
          </a:p>
          <a:p>
            <a:pPr marL="457200" lvl="2" indent="0">
              <a:lnSpc>
                <a:spcPct val="90000"/>
              </a:lnSpc>
              <a:buNone/>
            </a:pPr>
            <a:r>
              <a:rPr lang="en-GB" sz="1100" dirty="0">
                <a:solidFill>
                  <a:srgbClr val="FFFFFF"/>
                </a:solidFill>
              </a:rPr>
              <a:t>Bloody show</a:t>
            </a:r>
          </a:p>
          <a:p>
            <a:pPr marL="457200" lvl="2" indent="0">
              <a:lnSpc>
                <a:spcPct val="90000"/>
              </a:lnSpc>
              <a:buNone/>
            </a:pPr>
            <a:r>
              <a:rPr lang="en-GB" sz="1100" dirty="0">
                <a:solidFill>
                  <a:srgbClr val="FFFFFF"/>
                </a:solidFill>
              </a:rPr>
              <a:t>Ruptured membranes (waters break)</a:t>
            </a:r>
            <a:endParaRPr lang="en-GB" sz="1100" b="1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100" b="1" dirty="0">
                <a:solidFill>
                  <a:srgbClr val="FFFFFF"/>
                </a:solidFill>
              </a:rPr>
              <a:t>First Stage:</a:t>
            </a: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100" dirty="0">
                <a:solidFill>
                  <a:srgbClr val="FFFFFF"/>
                </a:solidFill>
              </a:rPr>
              <a:t>Latent: fully effaced, 3cm dilated cervix – </a:t>
            </a:r>
            <a:r>
              <a:rPr lang="en-GB" sz="1100" b="1" dirty="0">
                <a:solidFill>
                  <a:srgbClr val="FFFFFF"/>
                </a:solidFill>
              </a:rPr>
              <a:t>6-8 hours</a:t>
            </a: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100" dirty="0">
                <a:solidFill>
                  <a:srgbClr val="FFFFFF"/>
                </a:solidFill>
              </a:rPr>
              <a:t>Active: 3cm – 10cm dilated – </a:t>
            </a:r>
            <a:r>
              <a:rPr lang="en-GB" sz="1100" b="1" dirty="0">
                <a:solidFill>
                  <a:srgbClr val="FFFFFF"/>
                </a:solidFill>
              </a:rPr>
              <a:t>0.5-1cm per hour</a:t>
            </a:r>
            <a:endParaRPr lang="en-GB" sz="11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100" b="1" dirty="0">
                <a:solidFill>
                  <a:srgbClr val="FFFFFF"/>
                </a:solidFill>
              </a:rPr>
              <a:t>Second Stage:</a:t>
            </a: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100" dirty="0">
                <a:solidFill>
                  <a:srgbClr val="FFFFFF"/>
                </a:solidFill>
              </a:rPr>
              <a:t>Fully dilated – baby delivered – </a:t>
            </a:r>
            <a:r>
              <a:rPr lang="en-GB" sz="1100" b="1" dirty="0">
                <a:solidFill>
                  <a:srgbClr val="FFFFFF"/>
                </a:solidFill>
              </a:rPr>
              <a:t>up to 3 hours </a:t>
            </a:r>
            <a:r>
              <a:rPr lang="en-GB" sz="1100" b="1" dirty="0" err="1">
                <a:solidFill>
                  <a:srgbClr val="FFFFFF"/>
                </a:solidFill>
              </a:rPr>
              <a:t>pri</a:t>
            </a:r>
            <a:r>
              <a:rPr lang="en-GB" sz="1100" b="1" dirty="0">
                <a:solidFill>
                  <a:srgbClr val="FFFFFF"/>
                </a:solidFill>
              </a:rPr>
              <a:t>, up to 2 hours </a:t>
            </a:r>
            <a:r>
              <a:rPr lang="en-GB" sz="1100" b="1" dirty="0" err="1">
                <a:solidFill>
                  <a:srgbClr val="FFFFFF"/>
                </a:solidFill>
              </a:rPr>
              <a:t>multip</a:t>
            </a:r>
            <a:endParaRPr lang="en-GB" sz="11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100" b="1" dirty="0">
                <a:solidFill>
                  <a:srgbClr val="FFFFFF"/>
                </a:solidFill>
              </a:rPr>
              <a:t>Third Stage:</a:t>
            </a: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100" dirty="0">
                <a:solidFill>
                  <a:srgbClr val="FFFFFF"/>
                </a:solidFill>
              </a:rPr>
              <a:t>Baby delivered – placenta delivered – </a:t>
            </a:r>
            <a:r>
              <a:rPr lang="en-GB" sz="1100" b="1" dirty="0">
                <a:solidFill>
                  <a:srgbClr val="FFFFFF"/>
                </a:solidFill>
              </a:rPr>
              <a:t>up to 30 minutes</a:t>
            </a:r>
            <a:r>
              <a:rPr lang="en-GB" sz="1100" dirty="0">
                <a:solidFill>
                  <a:srgbClr val="FFFFFF"/>
                </a:solidFill>
              </a:rPr>
              <a:t>, assisted with </a:t>
            </a:r>
            <a:r>
              <a:rPr lang="en-GB" sz="1100" b="1" dirty="0" err="1">
                <a:solidFill>
                  <a:srgbClr val="FFFFFF"/>
                </a:solidFill>
              </a:rPr>
              <a:t>syntocinon</a:t>
            </a:r>
            <a:r>
              <a:rPr lang="en-GB" sz="1100" dirty="0">
                <a:solidFill>
                  <a:srgbClr val="FFFFFF"/>
                </a:solidFill>
              </a:rPr>
              <a:t> IM and gentle cord traction.</a:t>
            </a:r>
          </a:p>
          <a:p>
            <a:pPr lvl="1">
              <a:lnSpc>
                <a:spcPct val="90000"/>
              </a:lnSpc>
            </a:pP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GB" sz="1100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GB" sz="1100" dirty="0">
              <a:solidFill>
                <a:srgbClr val="FFFFFF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82ADA4-3BA3-8EBF-F3B2-F615E4266246}"/>
              </a:ext>
            </a:extLst>
          </p:cNvPr>
          <p:cNvSpPr txBox="1">
            <a:spLocks/>
          </p:cNvSpPr>
          <p:nvPr/>
        </p:nvSpPr>
        <p:spPr>
          <a:xfrm>
            <a:off x="6051410" y="2638043"/>
            <a:ext cx="3864864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dirty="0"/>
          </a:p>
          <a:p>
            <a:pPr lvl="1"/>
            <a:endParaRPr lang="en-GB" dirty="0"/>
          </a:p>
        </p:txBody>
      </p:sp>
      <p:sp>
        <p:nvSpPr>
          <p:cNvPr id="9" name="Google Shape;113;p4">
            <a:extLst>
              <a:ext uri="{FF2B5EF4-FFF2-40B4-BE49-F238E27FC236}">
                <a16:creationId xmlns:a16="http://schemas.microsoft.com/office/drawing/2014/main" id="{893504A1-56AE-99E2-9E0D-B331C2B5BF52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15;p4">
            <a:extLst>
              <a:ext uri="{FF2B5EF4-FFF2-40B4-BE49-F238E27FC236}">
                <a16:creationId xmlns:a16="http://schemas.microsoft.com/office/drawing/2014/main" id="{295A0307-862C-F4DC-409D-0221B2AE0B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153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3AA8-B11C-ACDF-F79F-B9D8569B5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dirty="0"/>
              <a:t>Normal Labour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9F69F-B667-9375-922A-DEB957EC8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Descent</a:t>
            </a:r>
            <a:r>
              <a:rPr lang="en-GB" sz="1500"/>
              <a:t> and engagement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Flexion</a:t>
            </a:r>
            <a:r>
              <a:rPr lang="en-GB" sz="1500"/>
              <a:t> – narrowest diameter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Internal Rotation</a:t>
            </a:r>
            <a:r>
              <a:rPr lang="en-GB" sz="1500"/>
              <a:t> of head into OA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Extension</a:t>
            </a:r>
            <a:r>
              <a:rPr lang="en-GB" sz="1500"/>
              <a:t> – crowning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Restitution</a:t>
            </a:r>
            <a:r>
              <a:rPr lang="en-GB" sz="1500"/>
              <a:t> – head aligns with shoulders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External Rotation</a:t>
            </a:r>
            <a:r>
              <a:rPr lang="en-GB" sz="1500"/>
              <a:t> – shoulders rotate</a:t>
            </a:r>
            <a:endParaRPr lang="en-GB" sz="1500" b="1"/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500" b="1"/>
              <a:t>Delivery of Shoulders</a:t>
            </a:r>
            <a:r>
              <a:rPr lang="en-GB" sz="1500"/>
              <a:t> – gentle traction</a:t>
            </a:r>
            <a:endParaRPr lang="en-GB" sz="15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8291E-A4D3-D7A8-0991-9693DD87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572635"/>
            <a:ext cx="6227064" cy="3720671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2A0FE44C-F62F-D22E-68FA-49029A5C338D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9CA770AC-1CF5-663E-BD65-87B6A88991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182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D4FF-169E-9158-9389-E552317A86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GB" dirty="0"/>
              <a:t>Failure to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E7665-BB2D-4A5B-7071-F5F5DCBCB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b="1" dirty="0"/>
              <a:t>Definition:</a:t>
            </a:r>
            <a:r>
              <a:rPr lang="en-GB" dirty="0"/>
              <a:t> insufficient rate of dilatation / foetal descent.</a:t>
            </a:r>
          </a:p>
          <a:p>
            <a:r>
              <a:rPr lang="en-GB" b="1" dirty="0"/>
              <a:t>Causes:</a:t>
            </a:r>
            <a:endParaRPr lang="en-GB" dirty="0"/>
          </a:p>
          <a:p>
            <a:pPr lvl="1"/>
            <a:r>
              <a:rPr lang="en-GB" b="1" dirty="0"/>
              <a:t>Power</a:t>
            </a:r>
            <a:r>
              <a:rPr lang="en-GB" dirty="0"/>
              <a:t> – hypotonic uterine activity (45s, 3-5 in 10)</a:t>
            </a:r>
          </a:p>
          <a:p>
            <a:pPr lvl="1"/>
            <a:r>
              <a:rPr lang="en-GB" b="1" dirty="0"/>
              <a:t>Passage</a:t>
            </a:r>
            <a:r>
              <a:rPr lang="en-GB" dirty="0"/>
              <a:t> – pelvic dimensions (inlet / outlet)</a:t>
            </a:r>
          </a:p>
          <a:p>
            <a:pPr lvl="1"/>
            <a:r>
              <a:rPr lang="en-GB" b="1" dirty="0"/>
              <a:t>Passenger</a:t>
            </a:r>
            <a:r>
              <a:rPr lang="en-GB" dirty="0"/>
              <a:t> – position (rotation), attitude (flexion) and head size</a:t>
            </a:r>
          </a:p>
          <a:p>
            <a:r>
              <a:rPr lang="en-GB" b="1" dirty="0"/>
              <a:t>Investigations: </a:t>
            </a:r>
            <a:r>
              <a:rPr lang="en-GB" dirty="0"/>
              <a:t>VE, foetal monitoring on CTG</a:t>
            </a:r>
          </a:p>
          <a:p>
            <a:r>
              <a:rPr lang="en-GB" b="1" dirty="0"/>
              <a:t>Management:</a:t>
            </a:r>
            <a:endParaRPr lang="en-GB" dirty="0"/>
          </a:p>
          <a:p>
            <a:pPr lvl="1"/>
            <a:r>
              <a:rPr lang="en-GB" dirty="0"/>
              <a:t>Augmentation of labour – ARM, </a:t>
            </a:r>
            <a:r>
              <a:rPr lang="en-GB" dirty="0" err="1"/>
              <a:t>syntocinon</a:t>
            </a:r>
            <a:r>
              <a:rPr lang="en-GB" dirty="0"/>
              <a:t> infusion</a:t>
            </a:r>
          </a:p>
          <a:p>
            <a:pPr lvl="1"/>
            <a:r>
              <a:rPr lang="en-GB" dirty="0"/>
              <a:t>Instrumental delivery – Forceps or </a:t>
            </a:r>
            <a:r>
              <a:rPr lang="en-GB" dirty="0" err="1"/>
              <a:t>Ventouse</a:t>
            </a:r>
            <a:endParaRPr lang="en-GB" dirty="0"/>
          </a:p>
          <a:p>
            <a:pPr lvl="1"/>
            <a:r>
              <a:rPr lang="en-GB" dirty="0"/>
              <a:t>Caesarean Section</a:t>
            </a:r>
          </a:p>
          <a:p>
            <a:pPr lvl="1"/>
            <a:endParaRPr lang="en-GB" dirty="0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53955442-BA96-0B9C-2B03-8BE8D0C398D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ABB6FF08-F558-EB11-4644-D4B88A74D0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144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AF858D-64A8-872D-1E00-1157A5752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754" y="3377509"/>
            <a:ext cx="3235553" cy="2734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D6E01-D1DC-00BD-EAB4-09C6B565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Instrumental delivery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6A402-C83A-E38F-87CA-89D165630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60" y="321733"/>
            <a:ext cx="3784141" cy="273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ECED-B92B-813F-F003-F4F41228C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Forceps:</a:t>
            </a:r>
            <a:endParaRPr lang="en-GB">
              <a:solidFill>
                <a:srgbClr val="FFFFFF"/>
              </a:solidFill>
            </a:endParaRPr>
          </a:p>
          <a:p>
            <a:pPr lvl="1"/>
            <a:r>
              <a:rPr lang="en-GB">
                <a:solidFill>
                  <a:srgbClr val="FFFFFF"/>
                </a:solidFill>
              </a:rPr>
              <a:t>Neville Barnes (head 1/5 palpable in pelvis)</a:t>
            </a:r>
          </a:p>
          <a:p>
            <a:pPr lvl="1"/>
            <a:r>
              <a:rPr lang="en-GB">
                <a:solidFill>
                  <a:srgbClr val="FFFFFF"/>
                </a:solidFill>
              </a:rPr>
              <a:t>Wrigley’s (outlet, scalp visible)</a:t>
            </a:r>
          </a:p>
          <a:p>
            <a:pPr lvl="1"/>
            <a:r>
              <a:rPr lang="en-GB">
                <a:solidFill>
                  <a:srgbClr val="FFFFFF"/>
                </a:solidFill>
              </a:rPr>
              <a:t>Rotational (malposition)</a:t>
            </a:r>
          </a:p>
          <a:p>
            <a:pPr lvl="1"/>
            <a:r>
              <a:rPr lang="en-GB" b="1">
                <a:solidFill>
                  <a:srgbClr val="FFFFFF"/>
                </a:solidFill>
              </a:rPr>
              <a:t>Risks:</a:t>
            </a:r>
            <a:r>
              <a:rPr lang="en-GB">
                <a:solidFill>
                  <a:srgbClr val="FFFFFF"/>
                </a:solidFill>
              </a:rPr>
              <a:t> vaginal trauma, facial nerve palsy, cranial trauma</a:t>
            </a:r>
          </a:p>
          <a:p>
            <a:r>
              <a:rPr lang="en-GB" b="1">
                <a:solidFill>
                  <a:srgbClr val="FFFFFF"/>
                </a:solidFill>
              </a:rPr>
              <a:t>Ventouse:</a:t>
            </a:r>
            <a:endParaRPr lang="en-GB">
              <a:solidFill>
                <a:srgbClr val="FFFFFF"/>
              </a:solidFill>
            </a:endParaRPr>
          </a:p>
          <a:p>
            <a:pPr lvl="1"/>
            <a:r>
              <a:rPr lang="en-GB">
                <a:solidFill>
                  <a:srgbClr val="FFFFFF"/>
                </a:solidFill>
              </a:rPr>
              <a:t>Kiwi</a:t>
            </a:r>
          </a:p>
          <a:p>
            <a:pPr lvl="1"/>
            <a:r>
              <a:rPr lang="en-GB" b="1">
                <a:solidFill>
                  <a:srgbClr val="FFFFFF"/>
                </a:solidFill>
              </a:rPr>
              <a:t>Risks:</a:t>
            </a:r>
            <a:r>
              <a:rPr lang="en-GB">
                <a:solidFill>
                  <a:srgbClr val="FFFFFF"/>
                </a:solidFill>
              </a:rPr>
              <a:t> retinal haemorrhage, cephalohaematoma</a:t>
            </a:r>
            <a:endParaRPr lang="en-GB" b="1">
              <a:solidFill>
                <a:srgbClr val="FFFFFF"/>
              </a:solidFill>
            </a:endParaRPr>
          </a:p>
          <a:p>
            <a:pPr lvl="1"/>
            <a:endParaRPr lang="en-GB" b="1">
              <a:solidFill>
                <a:srgbClr val="FFFFFF"/>
              </a:solidFill>
            </a:endParaRPr>
          </a:p>
        </p:txBody>
      </p:sp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87F6A14B-B314-88D2-61AE-95A6E8A4FAE9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F37BF1C5-1F3A-7ED5-8124-4C4BCFF07B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885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25A17-EB65-6D6D-A86B-B8A434116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8679" b="23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F2E2C-5D88-6F21-C05C-06F9271A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Caesarean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8099F-C844-5109-D4C7-40FD0E93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300"/>
              <a:t>Category 1 – 4, ranging from “immediate threat to life” to “elective.”</a:t>
            </a:r>
          </a:p>
          <a:p>
            <a:pPr>
              <a:lnSpc>
                <a:spcPct val="90000"/>
              </a:lnSpc>
            </a:pPr>
            <a:r>
              <a:rPr lang="en-GB" sz="1300"/>
              <a:t>30-35% of all births.</a:t>
            </a:r>
          </a:p>
          <a:p>
            <a:pPr>
              <a:lnSpc>
                <a:spcPct val="90000"/>
              </a:lnSpc>
            </a:pPr>
            <a:r>
              <a:rPr lang="en-GB" sz="1300"/>
              <a:t>Foetal compromise, breech, placenta praevia, maternal request, plus many others.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Skin (sewn)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Camper’s fascia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Scarpa’s fascia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Rectus sheath (sewn)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Separate rectus abdominus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Parietal peritoneum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r>
              <a:rPr lang="en-GB" sz="1300"/>
              <a:t>Uterus (sewn)</a:t>
            </a:r>
          </a:p>
          <a:p>
            <a:pPr marL="342900" indent="-342900">
              <a:lnSpc>
                <a:spcPct val="90000"/>
              </a:lnSpc>
              <a:buAutoNum type="arabicPeriod"/>
            </a:pPr>
            <a:endParaRPr lang="en-GB" sz="1300"/>
          </a:p>
          <a:p>
            <a:pPr marL="0" indent="0">
              <a:lnSpc>
                <a:spcPct val="90000"/>
              </a:lnSpc>
              <a:buNone/>
            </a:pPr>
            <a:endParaRPr lang="en-GB" sz="130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90381F37-789C-AE4A-CBC5-F2DC34E628AD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93C9B101-4777-0305-270C-CDD12A3824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968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B843-58AA-EEC8-8034-205DDE60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GB" dirty="0"/>
              <a:t>Shoulder dystocia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43EFB-E6A1-2DA6-0E09-4F483688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295915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Definition:</a:t>
            </a:r>
            <a:r>
              <a:rPr lang="en-GB" dirty="0"/>
              <a:t> normal gentle axial traction insufficient to deliver shoulders after head is born.</a:t>
            </a:r>
          </a:p>
          <a:p>
            <a:pPr>
              <a:lnSpc>
                <a:spcPct val="90000"/>
              </a:lnSpc>
            </a:pPr>
            <a:r>
              <a:rPr lang="en-GB" b="1" dirty="0"/>
              <a:t>Incidence:</a:t>
            </a:r>
            <a:r>
              <a:rPr lang="en-GB" dirty="0"/>
              <a:t> 1:150 births</a:t>
            </a:r>
          </a:p>
          <a:p>
            <a:pPr>
              <a:lnSpc>
                <a:spcPct val="90000"/>
              </a:lnSpc>
            </a:pPr>
            <a:r>
              <a:rPr lang="en-GB" b="1" dirty="0"/>
              <a:t>Mechanism:</a:t>
            </a:r>
            <a:r>
              <a:rPr lang="en-GB" dirty="0"/>
              <a:t> anterior shoulder impacted behind pubic symphysis // posterior shoulder behind sacral promontory (rare)</a:t>
            </a:r>
          </a:p>
          <a:p>
            <a:pPr>
              <a:lnSpc>
                <a:spcPct val="90000"/>
              </a:lnSpc>
            </a:pPr>
            <a:r>
              <a:rPr lang="en-GB" b="1" dirty="0"/>
              <a:t>Risk Factors:</a:t>
            </a:r>
            <a:r>
              <a:rPr lang="en-GB" dirty="0"/>
              <a:t> previous </a:t>
            </a:r>
            <a:r>
              <a:rPr lang="en-GB" dirty="0" err="1"/>
              <a:t>hx</a:t>
            </a:r>
            <a:r>
              <a:rPr lang="en-GB" dirty="0"/>
              <a:t>, macrosomia (big baby), diabetes (causes macrosomia), high maternal BMI.</a:t>
            </a:r>
            <a:endParaRPr lang="en-GB" b="1" dirty="0"/>
          </a:p>
          <a:p>
            <a:pPr>
              <a:lnSpc>
                <a:spcPct val="90000"/>
              </a:lnSpc>
            </a:pPr>
            <a:r>
              <a:rPr lang="en-GB" b="1" dirty="0"/>
              <a:t>Complications:</a:t>
            </a:r>
            <a:r>
              <a:rPr lang="en-GB" dirty="0"/>
              <a:t> brachial plexus injury, cerebral palsy, perinatal mortality, PPH.</a:t>
            </a:r>
          </a:p>
          <a:p>
            <a:pPr>
              <a:lnSpc>
                <a:spcPct val="90000"/>
              </a:lnSpc>
            </a:pPr>
            <a:r>
              <a:rPr lang="en-GB" b="1" dirty="0"/>
              <a:t>Recognition:</a:t>
            </a:r>
            <a:r>
              <a:rPr lang="en-GB" dirty="0"/>
              <a:t> turtle neck, failure of restitution, difficulty delivering head / chin.</a:t>
            </a:r>
          </a:p>
          <a:p>
            <a:pPr>
              <a:lnSpc>
                <a:spcPct val="90000"/>
              </a:lnSpc>
            </a:pPr>
            <a:r>
              <a:rPr lang="en-GB" b="1" dirty="0"/>
              <a:t>Morbidity:</a:t>
            </a:r>
            <a:r>
              <a:rPr lang="en-GB" dirty="0"/>
              <a:t> low chance of HIE if delivered in less than 5 minutes.</a:t>
            </a:r>
            <a:endParaRPr lang="en-GB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4763E-1F5B-4192-9E84-267D8A649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223" y="3822192"/>
            <a:ext cx="6882951" cy="20684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013361-A314-4AA8-8C94-466226554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3905450"/>
            <a:ext cx="6720840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95FBFB02-32FF-64F4-C444-834A06FF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698" y="3987746"/>
            <a:ext cx="4826000" cy="1737360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391991A3-E1F2-A388-921C-36492985B0D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4B00B510-B5FC-CC35-2F01-995540D236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347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EFC09-A012-6334-D16B-51F96B755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Shoulder dystocia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41660-059B-62EF-A52A-A8FEAE90C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1:</a:t>
            </a:r>
            <a:r>
              <a:rPr lang="en-GB" sz="1500" dirty="0">
                <a:solidFill>
                  <a:schemeClr val="bg1"/>
                </a:solidFill>
              </a:rPr>
              <a:t> call for help!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2:</a:t>
            </a:r>
            <a:r>
              <a:rPr lang="en-GB" sz="1500" dirty="0">
                <a:solidFill>
                  <a:schemeClr val="bg1"/>
                </a:solidFill>
              </a:rPr>
              <a:t> tell mum to stop pushing, lie flat on bed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3:</a:t>
            </a:r>
            <a:r>
              <a:rPr lang="en-GB" sz="1500" dirty="0">
                <a:solidFill>
                  <a:schemeClr val="bg1"/>
                </a:solidFill>
              </a:rPr>
              <a:t> </a:t>
            </a:r>
            <a:r>
              <a:rPr lang="en-GB" sz="1500" dirty="0" err="1">
                <a:solidFill>
                  <a:schemeClr val="bg1"/>
                </a:solidFill>
              </a:rPr>
              <a:t>McRobert’s</a:t>
            </a:r>
            <a:r>
              <a:rPr lang="en-GB" sz="1500" dirty="0">
                <a:solidFill>
                  <a:schemeClr val="bg1"/>
                </a:solidFill>
              </a:rPr>
              <a:t> + suprapubic pressure + axial traction (90%)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4:</a:t>
            </a:r>
            <a:r>
              <a:rPr lang="en-GB" sz="1500" dirty="0">
                <a:solidFill>
                  <a:schemeClr val="bg1"/>
                </a:solidFill>
              </a:rPr>
              <a:t> internal manoeuvres / deliver posterior arm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5:</a:t>
            </a:r>
            <a:r>
              <a:rPr lang="en-GB" sz="1500" dirty="0">
                <a:solidFill>
                  <a:schemeClr val="bg1"/>
                </a:solidFill>
              </a:rPr>
              <a:t> all fours, repeat</a:t>
            </a:r>
          </a:p>
          <a:p>
            <a:pPr>
              <a:lnSpc>
                <a:spcPct val="90000"/>
              </a:lnSpc>
            </a:pPr>
            <a:r>
              <a:rPr lang="en-GB" sz="1500" b="1" dirty="0">
                <a:solidFill>
                  <a:schemeClr val="bg1"/>
                </a:solidFill>
              </a:rPr>
              <a:t>Management 6:</a:t>
            </a:r>
            <a:r>
              <a:rPr lang="en-GB" sz="1500" dirty="0">
                <a:solidFill>
                  <a:schemeClr val="bg1"/>
                </a:solidFill>
              </a:rPr>
              <a:t> Third Line (</a:t>
            </a:r>
            <a:r>
              <a:rPr lang="en-GB" sz="1500" dirty="0" err="1">
                <a:solidFill>
                  <a:schemeClr val="bg1"/>
                </a:solidFill>
              </a:rPr>
              <a:t>cleidotomy</a:t>
            </a:r>
            <a:r>
              <a:rPr lang="en-GB" sz="1500" dirty="0">
                <a:solidFill>
                  <a:schemeClr val="bg1"/>
                </a:solidFill>
              </a:rPr>
              <a:t>, </a:t>
            </a:r>
            <a:r>
              <a:rPr lang="en-GB" sz="1500" dirty="0" err="1">
                <a:solidFill>
                  <a:schemeClr val="bg1"/>
                </a:solidFill>
              </a:rPr>
              <a:t>Zanvanelli</a:t>
            </a:r>
            <a:r>
              <a:rPr lang="en-GB" sz="1500" dirty="0">
                <a:solidFill>
                  <a:schemeClr val="bg1"/>
                </a:solidFill>
              </a:rPr>
              <a:t>, symphysiotomy)</a:t>
            </a:r>
            <a:endParaRPr lang="en-GB" sz="1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sz="15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GB" sz="15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868BF-AB1C-8EBD-66A1-48F7F5F5C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62" y="643467"/>
            <a:ext cx="5709971" cy="5410199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8F1166FD-2BA0-01BD-2B90-029B5A5BCC2F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6C16EC2B-CCD3-1B45-C951-5D1FBF7E0B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448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A324C-7E9C-D9D1-E62B-C83C22BC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5204EA-A032-7FA3-0C99-5F00DFD40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6671822"/>
              </p:ext>
            </p:extLst>
          </p:nvPr>
        </p:nvGraphicFramePr>
        <p:xfrm>
          <a:off x="2230438" y="2651125"/>
          <a:ext cx="773112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62">
                  <a:extLst>
                    <a:ext uri="{9D8B030D-6E8A-4147-A177-3AD203B41FA5}">
                      <a16:colId xmlns:a16="http://schemas.microsoft.com/office/drawing/2014/main" val="3926741968"/>
                    </a:ext>
                  </a:extLst>
                </a:gridCol>
                <a:gridCol w="3865562">
                  <a:extLst>
                    <a:ext uri="{9D8B030D-6E8A-4147-A177-3AD203B41FA5}">
                      <a16:colId xmlns:a16="http://schemas.microsoft.com/office/drawing/2014/main" val="167564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Obstetrics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Gynaecology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44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Anatomy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Menstrual 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617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Normal Pregnancy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Contraception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935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Pregnancy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Gynae Malignancy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126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Normal Labour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Common Presentations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369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Labour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57128"/>
                  </a:ext>
                </a:extLst>
              </a:tr>
            </a:tbl>
          </a:graphicData>
        </a:graphic>
      </p:graphicFrame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C206DA47-03A7-E026-7064-2640BA1BD53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ADEAFDD6-4650-D96F-96D2-F1CD9B0F52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401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641D4-8238-560C-4954-493469AE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solidFill>
            <a:srgbClr val="FF0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Postpartum haemorrhage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5B757-3D56-518B-D717-21DB32F01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Primary:</a:t>
            </a:r>
            <a:r>
              <a:rPr lang="en-GB" dirty="0">
                <a:solidFill>
                  <a:schemeClr val="bg1"/>
                </a:solidFill>
              </a:rPr>
              <a:t> 500ml loss within 24 hours of delivery</a:t>
            </a:r>
          </a:p>
          <a:p>
            <a:r>
              <a:rPr lang="en-GB" b="1" dirty="0">
                <a:solidFill>
                  <a:schemeClr val="bg1"/>
                </a:solidFill>
              </a:rPr>
              <a:t>Secondary:</a:t>
            </a:r>
            <a:r>
              <a:rPr lang="en-GB" dirty="0">
                <a:solidFill>
                  <a:schemeClr val="bg1"/>
                </a:solidFill>
              </a:rPr>
              <a:t> 500ml loss 24hrs – 12 weeks post delivery</a:t>
            </a:r>
          </a:p>
          <a:p>
            <a:r>
              <a:rPr lang="en-GB" dirty="0">
                <a:solidFill>
                  <a:schemeClr val="bg1"/>
                </a:solidFill>
              </a:rPr>
              <a:t>500-1000ml = minor, 1000-1500 = major, 1500+ = massive obstetric haemorrhage</a:t>
            </a:r>
          </a:p>
          <a:p>
            <a:r>
              <a:rPr lang="en-GB" b="1" dirty="0">
                <a:solidFill>
                  <a:schemeClr val="bg1"/>
                </a:solidFill>
              </a:rPr>
              <a:t>THE FOUR Ts</a:t>
            </a:r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T</a:t>
            </a:r>
            <a:r>
              <a:rPr lang="en-GB" dirty="0">
                <a:solidFill>
                  <a:schemeClr val="bg1"/>
                </a:solidFill>
              </a:rPr>
              <a:t>one – atonic uterus (prolonged labour, macrosomia, twins)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T</a:t>
            </a:r>
            <a:r>
              <a:rPr lang="en-GB" dirty="0">
                <a:solidFill>
                  <a:schemeClr val="bg1"/>
                </a:solidFill>
              </a:rPr>
              <a:t>rauma – genital tract injury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T</a:t>
            </a:r>
            <a:r>
              <a:rPr lang="en-GB" dirty="0">
                <a:solidFill>
                  <a:schemeClr val="bg1"/>
                </a:solidFill>
              </a:rPr>
              <a:t>issue – retained placenta / membranes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T</a:t>
            </a:r>
            <a:r>
              <a:rPr lang="en-GB" dirty="0">
                <a:solidFill>
                  <a:schemeClr val="bg1"/>
                </a:solidFill>
              </a:rPr>
              <a:t>hrombin – coagulopathy e.g. DIC in pre-eclampsia</a:t>
            </a:r>
          </a:p>
          <a:p>
            <a:r>
              <a:rPr lang="en-GB" b="1" dirty="0">
                <a:solidFill>
                  <a:schemeClr val="bg1"/>
                </a:solidFill>
              </a:rPr>
              <a:t>Management:</a:t>
            </a:r>
            <a:r>
              <a:rPr lang="en-GB" dirty="0">
                <a:solidFill>
                  <a:schemeClr val="bg1"/>
                </a:solidFill>
              </a:rPr>
              <a:t> dependent on cause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Fundal massage + </a:t>
            </a:r>
            <a:r>
              <a:rPr lang="en-GB" dirty="0" err="1">
                <a:solidFill>
                  <a:schemeClr val="bg1"/>
                </a:solidFill>
              </a:rPr>
              <a:t>syntocinon</a:t>
            </a:r>
            <a:r>
              <a:rPr lang="en-GB" dirty="0">
                <a:solidFill>
                  <a:schemeClr val="bg1"/>
                </a:solidFill>
              </a:rPr>
              <a:t> + ergometrine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Resuscitation: fluids, oxygen, blood products.</a:t>
            </a:r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5302F9C3-1E55-1674-E75C-15A681951861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D29C5167-DB27-6DCB-9401-A40CE65EA6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713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3E1C3D-633C-4756-B09B-9AD080714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668" y="640080"/>
            <a:ext cx="10915252" cy="5263134"/>
          </a:xfrm>
          <a:prstGeom prst="rect">
            <a:avLst/>
          </a:prstGeom>
          <a:noFill/>
          <a:ln w="31750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95DAF8-54BC-4834-A4B1-7DD2F7AFE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2767"/>
            <a:ext cx="10585166" cy="4937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BD82CD-459E-6BCD-C829-D525A446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624" y="1122807"/>
            <a:ext cx="9954443" cy="4297680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60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gynaecology</a:t>
            </a:r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CA13411C-55F6-A606-A5C4-6CF296E40065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DDA9E826-8B37-5AED-3436-2115247A80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553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90F1-2276-C960-CFEA-8D1B66369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Contraception (1)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3C728EB-4888-6529-F898-C465DB9047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625345"/>
              </p:ext>
            </p:extLst>
          </p:nvPr>
        </p:nvGraphicFramePr>
        <p:xfrm>
          <a:off x="2230438" y="2638425"/>
          <a:ext cx="7731124" cy="2494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65562">
                  <a:extLst>
                    <a:ext uri="{9D8B030D-6E8A-4147-A177-3AD203B41FA5}">
                      <a16:colId xmlns:a16="http://schemas.microsoft.com/office/drawing/2014/main" val="2449515403"/>
                    </a:ext>
                  </a:extLst>
                </a:gridCol>
                <a:gridCol w="3865562">
                  <a:extLst>
                    <a:ext uri="{9D8B030D-6E8A-4147-A177-3AD203B41FA5}">
                      <a16:colId xmlns:a16="http://schemas.microsoft.com/office/drawing/2014/main" val="2889801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Combined Pill (COCP)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Progesterone Only Pill (POP)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116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Oestrogen and Progestogen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Progestogen e.g. levonorgestrel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91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Inhibits ovulation (LH, FSH, GnRH)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Thickens cervical mucus (barrier)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279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Take 21:7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Take daily, 3 hour window*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995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VTE, stroke risk </a:t>
                      </a:r>
                      <a:r>
                        <a:rPr lang="en-GB" b="1" dirty="0"/>
                        <a:t>increased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Menstrual irregularities increased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74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Ovarian, endometrial cancer risk </a:t>
                      </a:r>
                      <a:r>
                        <a:rPr lang="en-GB" b="1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78514"/>
                  </a:ext>
                </a:extLst>
              </a:tr>
            </a:tbl>
          </a:graphicData>
        </a:graphic>
      </p:graphicFrame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856C3C64-664F-0BDF-53D7-6F18E53E6A54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D33C0CDC-63A0-D1B3-C9E5-329235DD26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085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6F55-D932-A13A-00B8-C8DE08B5A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Contraception (2) - LARCs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6697BBF-1B79-FF02-D7AA-4B9D3F07B6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116129"/>
              </p:ext>
            </p:extLst>
          </p:nvPr>
        </p:nvGraphicFramePr>
        <p:xfrm>
          <a:off x="513707" y="2638425"/>
          <a:ext cx="11245064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266">
                  <a:extLst>
                    <a:ext uri="{9D8B030D-6E8A-4147-A177-3AD203B41FA5}">
                      <a16:colId xmlns:a16="http://schemas.microsoft.com/office/drawing/2014/main" val="2770777771"/>
                    </a:ext>
                  </a:extLst>
                </a:gridCol>
                <a:gridCol w="2811266">
                  <a:extLst>
                    <a:ext uri="{9D8B030D-6E8A-4147-A177-3AD203B41FA5}">
                      <a16:colId xmlns:a16="http://schemas.microsoft.com/office/drawing/2014/main" val="2277048260"/>
                    </a:ext>
                  </a:extLst>
                </a:gridCol>
                <a:gridCol w="2811266">
                  <a:extLst>
                    <a:ext uri="{9D8B030D-6E8A-4147-A177-3AD203B41FA5}">
                      <a16:colId xmlns:a16="http://schemas.microsoft.com/office/drawing/2014/main" val="4077762400"/>
                    </a:ext>
                  </a:extLst>
                </a:gridCol>
                <a:gridCol w="2811266">
                  <a:extLst>
                    <a:ext uri="{9D8B030D-6E8A-4147-A177-3AD203B41FA5}">
                      <a16:colId xmlns:a16="http://schemas.microsoft.com/office/drawing/2014/main" val="14989265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Mirena IUS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Copper IUD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Implant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Depot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192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Local progesterone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Copper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Systemic progesterone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Systemic Progesterone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339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Suppresses endometrial proliferation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Inhibits fertilisation + implantation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Inhibits ovulation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Inhibits ovulation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61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5-10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3-4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10-14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435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Menstrual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Emergency contraception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Most effective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Most weight gain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186772"/>
                  </a:ext>
                </a:extLst>
              </a:tr>
            </a:tbl>
          </a:graphicData>
        </a:graphic>
      </p:graphicFrame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0D217A33-A8F9-FFAC-96AF-9CE9CBE51D41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C2865DB5-D55E-E308-FA3B-9E068C382B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9259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BA56-09A4-C110-02CE-55247FE9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GB" sz="2400" dirty="0"/>
              <a:t>Probably the right answer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E88F3-2FE2-0309-9799-2889B6EAC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68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33C6CE09-DBEC-924E-87B4-3AB9B7E5F1AD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58D8298D-F52C-03D1-51EE-1576D3165C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3053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13F3A-C806-C2DB-7676-BB4514EB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2400">
                <a:solidFill>
                  <a:schemeClr val="tx1"/>
                </a:solidFill>
              </a:rPr>
              <a:t>Malignancy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F91231-59E5-C5D5-901E-186A2336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Endometrial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Ovarian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Cervical</a:t>
            </a:r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41FA8917-E081-2DC2-6849-32AEBA32046B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F93024BA-D58D-C5DC-B5E1-35A6E55504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11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225BF-D7E5-A383-080B-8C0FCF3817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92E90F-BA17-F396-2833-ECCBAC8C9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Endometrial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46704-3C27-A593-F630-96364D59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Commonest gynae cancer</a:t>
            </a:r>
          </a:p>
          <a:p>
            <a:r>
              <a:rPr lang="en-GB" dirty="0"/>
              <a:t>Postmenopausal women</a:t>
            </a:r>
          </a:p>
          <a:p>
            <a:r>
              <a:rPr lang="en-GB" dirty="0"/>
              <a:t>Adenocarcinoma of the endometrium</a:t>
            </a:r>
          </a:p>
          <a:p>
            <a:r>
              <a:rPr lang="en-GB" b="1" dirty="0"/>
              <a:t>Risk Factors:</a:t>
            </a:r>
            <a:r>
              <a:rPr lang="en-GB" dirty="0"/>
              <a:t> obesity, unopposed oestrogen (chronic anovulation), tamoxifen</a:t>
            </a:r>
          </a:p>
          <a:p>
            <a:r>
              <a:rPr lang="en-GB" b="1" dirty="0"/>
              <a:t>Presentation:</a:t>
            </a:r>
            <a:r>
              <a:rPr lang="en-GB" dirty="0"/>
              <a:t> postmenopausal bleeding means </a:t>
            </a:r>
            <a:r>
              <a:rPr lang="en-GB" b="1" dirty="0"/>
              <a:t>2 week wait</a:t>
            </a:r>
            <a:r>
              <a:rPr lang="en-GB" dirty="0"/>
              <a:t> – endometrial cancer until proven otherwise!</a:t>
            </a:r>
          </a:p>
          <a:p>
            <a:r>
              <a:rPr lang="en-GB" b="1" dirty="0"/>
              <a:t>Investigations:</a:t>
            </a:r>
            <a:r>
              <a:rPr lang="en-GB" dirty="0"/>
              <a:t> TVUSS (5mm thickness), endometrial biopsy</a:t>
            </a:r>
          </a:p>
          <a:p>
            <a:r>
              <a:rPr lang="en-GB" b="1" dirty="0"/>
              <a:t>Management: </a:t>
            </a:r>
            <a:r>
              <a:rPr lang="en-GB" dirty="0"/>
              <a:t>Total Hysterectomy + Bilateral Salpingo-oophorectomy +/- Brachytherapy +/- Carboplatin / Paclitaxel</a:t>
            </a:r>
            <a:endParaRPr lang="en-GB" b="1" dirty="0"/>
          </a:p>
          <a:p>
            <a:pPr marL="228600" lvl="1" indent="0">
              <a:buNone/>
            </a:pPr>
            <a:endParaRPr lang="en-GB" b="1" dirty="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09DC00CE-2F57-C4A6-CA95-67A8F5E6598C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33F228DB-8EF6-36D8-C646-A0A5EC58EA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966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498BB3-42A5-BE17-9DA8-F61BA90E1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77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58BBC-0D4E-9C2E-A6FA-E6E77964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Ovarian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82307-7736-FFAB-280B-7A31CFB79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r>
              <a:rPr lang="en-GB" dirty="0"/>
              <a:t>Postmenopausal women</a:t>
            </a:r>
          </a:p>
          <a:p>
            <a:r>
              <a:rPr lang="en-GB" dirty="0"/>
              <a:t>Adenocarcinoma (germinal epithelium), roughly 90%</a:t>
            </a:r>
          </a:p>
          <a:p>
            <a:r>
              <a:rPr lang="en-GB" b="1" dirty="0"/>
              <a:t>Risk Factors:</a:t>
            </a:r>
            <a:r>
              <a:rPr lang="en-GB" dirty="0"/>
              <a:t> BRCA, family </a:t>
            </a:r>
            <a:r>
              <a:rPr lang="en-GB" dirty="0" err="1"/>
              <a:t>hx</a:t>
            </a:r>
            <a:r>
              <a:rPr lang="en-GB" dirty="0"/>
              <a:t>, never used COCP</a:t>
            </a:r>
          </a:p>
          <a:p>
            <a:r>
              <a:rPr lang="en-GB" b="1" dirty="0"/>
              <a:t>Presentation:</a:t>
            </a:r>
            <a:r>
              <a:rPr lang="en-GB" dirty="0"/>
              <a:t> pelvic mass, ascites, IBS symptoms, urinary symptoms.</a:t>
            </a:r>
          </a:p>
          <a:p>
            <a:r>
              <a:rPr lang="en-GB" b="1" dirty="0"/>
              <a:t>Investigations:</a:t>
            </a:r>
            <a:r>
              <a:rPr lang="en-GB" dirty="0"/>
              <a:t> CA125 (&gt;35), USS Abdomen</a:t>
            </a:r>
          </a:p>
          <a:p>
            <a:r>
              <a:rPr lang="en-GB" b="1" dirty="0"/>
              <a:t>Management:</a:t>
            </a:r>
            <a:r>
              <a:rPr lang="en-GB" dirty="0"/>
              <a:t> Total Abdominal Hysterectomy + BSO + Carboplatin / Paclitaxel</a:t>
            </a:r>
            <a:endParaRPr lang="en-GB" b="1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260D86F9-F0BB-0E85-291F-B80820861B97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F02BC3D1-9D79-BA09-4DC3-C1713952C9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95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841B-A8FB-B83C-5B7F-43FFB8D66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GB"/>
              <a:t>Cervical cancer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1E8CB-0B8B-7174-0C5A-5C5739BDB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dirty="0"/>
              <a:t>HPV-related (Strains 16 and 18) – preventable by vaccination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Peak incidence aged 30-45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Squamous cell carcinoma of ectocervix (mostly)</a:t>
            </a:r>
          </a:p>
          <a:p>
            <a:pPr>
              <a:lnSpc>
                <a:spcPct val="90000"/>
              </a:lnSpc>
            </a:pPr>
            <a:r>
              <a:rPr lang="en-GB" sz="1500" b="1" dirty="0"/>
              <a:t>Risk Factors:</a:t>
            </a:r>
            <a:r>
              <a:rPr lang="en-GB" sz="1500" dirty="0"/>
              <a:t> hr-HPV infection</a:t>
            </a:r>
          </a:p>
          <a:p>
            <a:pPr>
              <a:lnSpc>
                <a:spcPct val="90000"/>
              </a:lnSpc>
            </a:pPr>
            <a:r>
              <a:rPr lang="en-GB" sz="1500" b="1" dirty="0"/>
              <a:t>Presentation:</a:t>
            </a:r>
            <a:r>
              <a:rPr lang="en-GB" sz="1500" dirty="0"/>
              <a:t> asymptomatic finding, postcoital bleeding, intermenstrual bleeding, abnormal discharge</a:t>
            </a:r>
          </a:p>
          <a:p>
            <a:pPr>
              <a:lnSpc>
                <a:spcPct val="90000"/>
              </a:lnSpc>
            </a:pPr>
            <a:r>
              <a:rPr lang="en-GB" sz="1500" b="1" dirty="0"/>
              <a:t>Screening: </a:t>
            </a:r>
            <a:r>
              <a:rPr lang="en-GB" sz="1500" dirty="0"/>
              <a:t>25-49 3-yearly, 50-64 5-yearly. HPV + LBC +/- Colposcopy and Biopsy*</a:t>
            </a:r>
          </a:p>
          <a:p>
            <a:pPr>
              <a:lnSpc>
                <a:spcPct val="90000"/>
              </a:lnSpc>
            </a:pPr>
            <a:r>
              <a:rPr lang="en-GB" sz="1500" b="1" dirty="0"/>
              <a:t>Investigations:</a:t>
            </a:r>
            <a:r>
              <a:rPr lang="en-GB" sz="1500" dirty="0"/>
              <a:t> Speculum examination + screening tests</a:t>
            </a:r>
          </a:p>
          <a:p>
            <a:pPr>
              <a:lnSpc>
                <a:spcPct val="90000"/>
              </a:lnSpc>
            </a:pPr>
            <a:r>
              <a:rPr lang="en-GB" sz="1500" b="1" dirty="0"/>
              <a:t>Management:</a:t>
            </a:r>
            <a:r>
              <a:rPr lang="en-GB" sz="1500" dirty="0"/>
              <a:t> Dependent on stage – cone biopsy for CIN, hysterectomy + cisplatin + radiotherapy</a:t>
            </a:r>
            <a:endParaRPr lang="en-GB" sz="1500" b="1" dirty="0"/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67FE3-91D8-8B49-AB14-DC92C7C8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890" y="2209778"/>
            <a:ext cx="3328416" cy="2446385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47C17C6E-0463-0CBC-05B2-09E5A632E21E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B88BD929-E9E2-1BC2-867A-2CA5104175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5986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FAE9-097B-EC11-FC25-BD1E69843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>
            <a:normAutofit fontScale="90000"/>
          </a:bodyPr>
          <a:lstStyle/>
          <a:p>
            <a:r>
              <a:rPr lang="en-GB" sz="2000" dirty="0"/>
              <a:t>Common gynae presentations 1: Dysmenorrhea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6FDF-4C5D-A73B-5BAD-9201D1BD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2"/>
            <a:ext cx="3044952" cy="3255252"/>
          </a:xfrm>
        </p:spPr>
        <p:txBody>
          <a:bodyPr>
            <a:normAutofit/>
          </a:bodyPr>
          <a:lstStyle/>
          <a:p>
            <a:r>
              <a:rPr lang="en-GB" sz="1600" dirty="0"/>
              <a:t>Liz, 26 years old, G2 P2</a:t>
            </a:r>
          </a:p>
          <a:p>
            <a:r>
              <a:rPr lang="en-GB" sz="1600" dirty="0"/>
              <a:t>Progressively more painful periods, with pain in between</a:t>
            </a:r>
          </a:p>
          <a:p>
            <a:r>
              <a:rPr lang="en-GB" sz="1600" dirty="0"/>
              <a:t>Dyspareunia</a:t>
            </a:r>
          </a:p>
          <a:p>
            <a:r>
              <a:rPr lang="en-GB" sz="1600" dirty="0"/>
              <a:t>Missing work when on her period</a:t>
            </a:r>
          </a:p>
          <a:p>
            <a:r>
              <a:rPr lang="en-GB" sz="1600" dirty="0"/>
              <a:t>Ibuprofen doesn’t work any more.</a:t>
            </a:r>
          </a:p>
          <a:p>
            <a:r>
              <a:rPr lang="en-GB" sz="1600" i="1" dirty="0"/>
              <a:t>What are your differentials? What do you do next?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846ACA-C5C1-497D-9AF3-1D8FAC3E5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5" r="16248" b="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CF4D9106-5496-7107-7D20-AFF2FC9EDF6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6AE6ECCF-BFF5-EAD2-5EBD-3C93291FE7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76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B071-B672-22E8-321C-6C9EEF9ED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Female Reproductive organs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ABEC-7FAE-5659-C2FB-C3581B88D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Vulva</a:t>
            </a:r>
          </a:p>
          <a:p>
            <a:r>
              <a:rPr lang="en-GB" dirty="0"/>
              <a:t>Vagina</a:t>
            </a:r>
          </a:p>
          <a:p>
            <a:r>
              <a:rPr lang="en-GB" dirty="0"/>
              <a:t>Cervix</a:t>
            </a:r>
          </a:p>
          <a:p>
            <a:r>
              <a:rPr lang="en-GB" dirty="0"/>
              <a:t>Uterus</a:t>
            </a:r>
          </a:p>
          <a:p>
            <a:r>
              <a:rPr lang="en-GB" dirty="0"/>
              <a:t>Fallopian Tubes</a:t>
            </a:r>
          </a:p>
          <a:p>
            <a:r>
              <a:rPr lang="en-GB" dirty="0"/>
              <a:t>Ovaries</a:t>
            </a:r>
          </a:p>
          <a:p>
            <a:r>
              <a:rPr lang="en-GB" dirty="0"/>
              <a:t>(Associated pelvic ligaments)</a:t>
            </a:r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AF4D5907-1359-E375-783C-FCBD64AF6916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BC914BEF-BE8C-96A4-A9D1-309295A8B7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2613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3963-0E44-2041-B22A-3457B77E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Dysmenorrhea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FD2F7-995B-60E5-5007-027F970CF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528314" cy="3101983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Definition:</a:t>
            </a:r>
            <a:r>
              <a:rPr lang="en-GB" dirty="0"/>
              <a:t> very painful periods</a:t>
            </a:r>
            <a:endParaRPr lang="en-GB" b="1" dirty="0"/>
          </a:p>
          <a:p>
            <a:r>
              <a:rPr lang="en-GB" b="1" dirty="0"/>
              <a:t>Top Differentials:</a:t>
            </a:r>
          </a:p>
          <a:p>
            <a:pPr lvl="1"/>
            <a:r>
              <a:rPr lang="en-GB" dirty="0"/>
              <a:t>Primary Dysmenorrhea: 6-12 months after menarche, no specific cause identified</a:t>
            </a:r>
          </a:p>
          <a:p>
            <a:pPr lvl="1"/>
            <a:r>
              <a:rPr lang="en-GB" dirty="0"/>
              <a:t>Endometriosis</a:t>
            </a:r>
          </a:p>
          <a:p>
            <a:pPr lvl="1"/>
            <a:r>
              <a:rPr lang="en-GB" dirty="0"/>
              <a:t>Adenomyosis</a:t>
            </a:r>
          </a:p>
          <a:p>
            <a:pPr lvl="1"/>
            <a:r>
              <a:rPr lang="en-GB" dirty="0"/>
              <a:t>Fibroids</a:t>
            </a:r>
          </a:p>
          <a:p>
            <a:pPr lvl="1"/>
            <a:r>
              <a:rPr lang="en-GB" dirty="0"/>
              <a:t>Pelvic Inflammatory Disease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87F704-F70D-F459-C057-1A819E364A31}"/>
              </a:ext>
            </a:extLst>
          </p:cNvPr>
          <p:cNvSpPr txBox="1">
            <a:spLocks/>
          </p:cNvSpPr>
          <p:nvPr/>
        </p:nvSpPr>
        <p:spPr>
          <a:xfrm>
            <a:off x="6096000" y="2638043"/>
            <a:ext cx="3528314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GB" dirty="0"/>
              <a:t>Full gynae and obstetric history</a:t>
            </a:r>
          </a:p>
          <a:p>
            <a:pPr marL="342900" indent="-342900">
              <a:buAutoNum type="arabicPeriod"/>
            </a:pPr>
            <a:r>
              <a:rPr lang="en-GB" dirty="0"/>
              <a:t>Abdominal examination – masses?</a:t>
            </a:r>
          </a:p>
          <a:p>
            <a:pPr marL="342900" indent="-342900">
              <a:buAutoNum type="arabicPeriod"/>
            </a:pPr>
            <a:r>
              <a:rPr lang="en-GB" dirty="0"/>
              <a:t>Pelvic examination – speculum</a:t>
            </a:r>
          </a:p>
          <a:p>
            <a:pPr marL="342900" indent="-342900">
              <a:buAutoNum type="arabicPeriod"/>
            </a:pPr>
            <a:r>
              <a:rPr lang="en-GB" dirty="0"/>
              <a:t>Consider referral.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78FBC370-EC3F-0A44-F8C5-4FF97A952961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854C003A-04B8-AAC3-C8D4-434BC04949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771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5F58-D7A8-ADC4-0795-098531A1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GB" sz="2400"/>
              <a:t>Endometriosis</a:t>
            </a:r>
          </a:p>
        </p:txBody>
      </p:sp>
      <p:pic>
        <p:nvPicPr>
          <p:cNvPr id="5" name="Picture 4" descr="A close-up of a red rock&#10;&#10;Description automatically generated with low confidence">
            <a:extLst>
              <a:ext uri="{FF2B5EF4-FFF2-40B4-BE49-F238E27FC236}">
                <a16:creationId xmlns:a16="http://schemas.microsoft.com/office/drawing/2014/main" id="{8609EB45-1391-CDE6-A9FA-E6913BFB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56" r="10625"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A8D1-93B5-3A4D-E8A5-BE7243E97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GB" b="1" dirty="0"/>
              <a:t>Definition:</a:t>
            </a:r>
            <a:r>
              <a:rPr lang="en-GB" dirty="0"/>
              <a:t> Presence of endometrial stroma and glands outside of the uterine cavity.</a:t>
            </a:r>
          </a:p>
          <a:p>
            <a:r>
              <a:rPr lang="en-GB" b="1" dirty="0"/>
              <a:t>Pathophysiology:</a:t>
            </a:r>
            <a:r>
              <a:rPr lang="en-GB" dirty="0"/>
              <a:t> nobody really knows – maybe retrograde menstruation</a:t>
            </a:r>
            <a:endParaRPr lang="en-GB" b="1" dirty="0"/>
          </a:p>
          <a:p>
            <a:r>
              <a:rPr lang="en-GB" b="1" dirty="0"/>
              <a:t>Presentation:</a:t>
            </a:r>
            <a:r>
              <a:rPr lang="en-GB" dirty="0"/>
              <a:t> Dysmenorrhea, cyclical pelvic pain, subfertility.</a:t>
            </a:r>
          </a:p>
          <a:p>
            <a:r>
              <a:rPr lang="en-GB" b="1" dirty="0"/>
              <a:t>Investigations:</a:t>
            </a:r>
            <a:r>
              <a:rPr lang="en-GB" dirty="0"/>
              <a:t> TVUSS, Laparoscopy is gold standard</a:t>
            </a:r>
          </a:p>
          <a:p>
            <a:r>
              <a:rPr lang="en-GB" b="1" dirty="0"/>
              <a:t>Management 1: </a:t>
            </a:r>
            <a:r>
              <a:rPr lang="en-GB" dirty="0"/>
              <a:t>COCP / Mirena / Medroxyprogesterone</a:t>
            </a:r>
          </a:p>
          <a:p>
            <a:r>
              <a:rPr lang="en-GB" b="1" dirty="0"/>
              <a:t>Management II: </a:t>
            </a:r>
            <a:r>
              <a:rPr lang="en-GB" dirty="0"/>
              <a:t>Endometriosis surgery</a:t>
            </a:r>
            <a:endParaRPr lang="en-GB" b="1" dirty="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B6E710AA-4B01-EE54-5DA5-C84714AA6103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DB66EFD3-E099-E07F-3F0E-873706913B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7557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A0F218D-3F13-8800-3B43-273116301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r="20921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E21FB6-8B99-E61A-5894-DAC3AA01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Common gynae presentations 2: menorrhagia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266D9-A4AB-4CAF-32F2-901E22943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Anne, 40 years old, G3 P2+1</a:t>
            </a:r>
          </a:p>
          <a:p>
            <a:r>
              <a:rPr lang="en-GB" dirty="0">
                <a:solidFill>
                  <a:schemeClr val="bg1"/>
                </a:solidFill>
              </a:rPr>
              <a:t>Periods getting heavier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Longer duration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Changing pad more frequently</a:t>
            </a:r>
          </a:p>
          <a:p>
            <a:r>
              <a:rPr lang="en-GB" dirty="0">
                <a:solidFill>
                  <a:schemeClr val="bg1"/>
                </a:solidFill>
              </a:rPr>
              <a:t>Feeling tired and lethargic</a:t>
            </a:r>
          </a:p>
          <a:p>
            <a:r>
              <a:rPr lang="en-GB" i="1" dirty="0">
                <a:solidFill>
                  <a:schemeClr val="bg1"/>
                </a:solidFill>
              </a:rPr>
              <a:t>What are your differentials? What do you do next?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Google Shape;113;p4">
            <a:extLst>
              <a:ext uri="{FF2B5EF4-FFF2-40B4-BE49-F238E27FC236}">
                <a16:creationId xmlns:a16="http://schemas.microsoft.com/office/drawing/2014/main" id="{122E4C3D-0348-B50D-F770-9CB7CA3A9CBE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15;p4">
            <a:extLst>
              <a:ext uri="{FF2B5EF4-FFF2-40B4-BE49-F238E27FC236}">
                <a16:creationId xmlns:a16="http://schemas.microsoft.com/office/drawing/2014/main" id="{293F1E8F-5284-0AC5-7673-4BA04C686B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403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0ED54-4BF6-1EB1-2F04-0B265292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menorrhagia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887A-782A-2426-ED3B-B37969F3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72" y="2653536"/>
            <a:ext cx="3947414" cy="310198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Definition:</a:t>
            </a:r>
            <a:r>
              <a:rPr lang="en-GB" dirty="0"/>
              <a:t> technically 80ml loss per cycle / period lasting more than 7 days</a:t>
            </a:r>
          </a:p>
          <a:p>
            <a:pPr lvl="1"/>
            <a:r>
              <a:rPr lang="en-GB" dirty="0"/>
              <a:t>Average loss 30-40ml per cycle</a:t>
            </a:r>
          </a:p>
          <a:p>
            <a:pPr lvl="1"/>
            <a:r>
              <a:rPr lang="en-GB" dirty="0"/>
              <a:t>In practice, diagnosed by the history.</a:t>
            </a:r>
          </a:p>
          <a:p>
            <a:r>
              <a:rPr lang="en-GB" b="1" dirty="0"/>
              <a:t>Top Differentials:</a:t>
            </a:r>
            <a:endParaRPr lang="en-GB" dirty="0"/>
          </a:p>
          <a:p>
            <a:pPr lvl="1"/>
            <a:r>
              <a:rPr lang="en-GB" dirty="0"/>
              <a:t>Dysfunctional Uterine Bleeding (50%) – no secondary cause identified</a:t>
            </a:r>
          </a:p>
          <a:p>
            <a:pPr lvl="1"/>
            <a:r>
              <a:rPr lang="en-GB" dirty="0"/>
              <a:t>Fibroids</a:t>
            </a:r>
          </a:p>
          <a:p>
            <a:pPr lvl="1"/>
            <a:r>
              <a:rPr lang="en-GB" dirty="0"/>
              <a:t>Endometriosis</a:t>
            </a:r>
          </a:p>
          <a:p>
            <a:pPr lvl="1"/>
            <a:r>
              <a:rPr lang="en-GB" dirty="0"/>
              <a:t>Hypothyroidism</a:t>
            </a:r>
          </a:p>
          <a:p>
            <a:pPr lvl="1"/>
            <a:r>
              <a:rPr lang="en-GB" dirty="0"/>
              <a:t>Coagulopathy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3666F7-571C-FC5B-2872-E5001D3D097D}"/>
              </a:ext>
            </a:extLst>
          </p:cNvPr>
          <p:cNvSpPr txBox="1">
            <a:spLocks/>
          </p:cNvSpPr>
          <p:nvPr/>
        </p:nvSpPr>
        <p:spPr>
          <a:xfrm>
            <a:off x="5945886" y="2665472"/>
            <a:ext cx="3947414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GB" dirty="0"/>
              <a:t>Full gynaecological and obstetric history</a:t>
            </a:r>
          </a:p>
          <a:p>
            <a:pPr marL="342900" indent="-342900">
              <a:buAutoNum type="arabicPeriod"/>
            </a:pPr>
            <a:r>
              <a:rPr lang="en-GB" dirty="0"/>
              <a:t>Abdominal examination - masses</a:t>
            </a:r>
          </a:p>
          <a:p>
            <a:pPr marL="342900" indent="-342900">
              <a:buAutoNum type="arabicPeriod"/>
            </a:pPr>
            <a:r>
              <a:rPr lang="en-GB" dirty="0"/>
              <a:t>Bimanual examination</a:t>
            </a:r>
          </a:p>
          <a:p>
            <a:pPr marL="342900" indent="-342900">
              <a:buAutoNum type="arabicPeriod"/>
            </a:pPr>
            <a:r>
              <a:rPr lang="en-GB" dirty="0"/>
              <a:t>Full Blood Count</a:t>
            </a:r>
          </a:p>
          <a:p>
            <a:pPr marL="342900" indent="-342900">
              <a:buAutoNum type="arabicPeriod"/>
            </a:pPr>
            <a:r>
              <a:rPr lang="en-GB" dirty="0"/>
              <a:t>Treat </a:t>
            </a:r>
            <a:r>
              <a:rPr lang="en-GB" b="1" dirty="0"/>
              <a:t>or</a:t>
            </a:r>
            <a:r>
              <a:rPr lang="en-GB" dirty="0"/>
              <a:t> Refer for TVUSS / Hysteroscopy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88855AD0-7573-E347-4B5F-8FA72E66EC8E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1B6BD434-4159-4DD4-A7F0-02A6801F1BE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793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84035-8384-4BFC-8381-87E6B6DD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fibroids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EA36-F0E3-260F-ACB5-53EF26818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Definition:</a:t>
            </a:r>
            <a:r>
              <a:rPr lang="en-GB" sz="1300">
                <a:solidFill>
                  <a:srgbClr val="FFFFFF"/>
                </a:solidFill>
              </a:rPr>
              <a:t> benign neoplasia of uterine smooth muscle (leiomyomata)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Risk Factors:</a:t>
            </a:r>
            <a:r>
              <a:rPr lang="en-GB" sz="1300">
                <a:solidFill>
                  <a:srgbClr val="FFFFFF"/>
                </a:solidFill>
              </a:rPr>
              <a:t> Black ethnicity, aged 40-50, obesity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Presentation:</a:t>
            </a:r>
            <a:r>
              <a:rPr lang="en-GB" sz="1300">
                <a:solidFill>
                  <a:srgbClr val="FFFFFF"/>
                </a:solidFill>
              </a:rPr>
              <a:t> menorrhagia, pelvic pressure, bloating, dysmenorrhea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Investigations:</a:t>
            </a:r>
            <a:r>
              <a:rPr lang="en-GB" sz="1300">
                <a:solidFill>
                  <a:srgbClr val="FFFFFF"/>
                </a:solidFill>
              </a:rPr>
              <a:t> TVUSS, hysteroscopy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Management 1:</a:t>
            </a:r>
            <a:r>
              <a:rPr lang="en-GB" sz="1300">
                <a:solidFill>
                  <a:srgbClr val="FFFFFF"/>
                </a:solidFill>
              </a:rPr>
              <a:t> Mirena IUS / COCP, tranexamic acid / mefenamic acid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Management 2: </a:t>
            </a:r>
            <a:r>
              <a:rPr lang="en-GB" sz="1300">
                <a:solidFill>
                  <a:srgbClr val="FFFFFF"/>
                </a:solidFill>
              </a:rPr>
              <a:t>Leuprorelin (GnRH analogue) / mifepristone (anti-progestogen)</a:t>
            </a:r>
          </a:p>
          <a:p>
            <a:pPr>
              <a:lnSpc>
                <a:spcPct val="90000"/>
              </a:lnSpc>
            </a:pPr>
            <a:r>
              <a:rPr lang="en-GB" sz="1300" b="1">
                <a:solidFill>
                  <a:srgbClr val="FFFFFF"/>
                </a:solidFill>
              </a:rPr>
              <a:t>Management 3:</a:t>
            </a:r>
            <a:r>
              <a:rPr lang="en-GB" sz="1300">
                <a:solidFill>
                  <a:srgbClr val="FFFFFF"/>
                </a:solidFill>
              </a:rPr>
              <a:t> Myomectomy (fertility-preserving) / hysterectomy</a:t>
            </a:r>
            <a:endParaRPr lang="en-GB" sz="1300" b="1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74BAD-B6EA-5E9A-14C3-BF0418BB9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1" r="1071" b="-3"/>
          <a:stretch/>
        </p:blipFill>
        <p:spPr>
          <a:xfrm>
            <a:off x="7208520" y="1126397"/>
            <a:ext cx="3867912" cy="4288536"/>
          </a:xfrm>
          <a:prstGeom prst="rect">
            <a:avLst/>
          </a:prstGeom>
          <a:ln w="31750">
            <a:noFill/>
          </a:ln>
        </p:spPr>
      </p:pic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97A2CCEC-41CD-4513-A761-ADB571329C0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6611436F-3784-6977-BC6C-F536B119D3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233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0129-D85C-87FF-6E18-9AEF1901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>
            <a:normAutofit/>
          </a:bodyPr>
          <a:lstStyle/>
          <a:p>
            <a:r>
              <a:rPr lang="en-GB" sz="1900"/>
              <a:t>Common gynae presentations 3: oligomenorrhea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7E2E9-CF20-13BD-9C72-16E097C1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2"/>
            <a:ext cx="3044952" cy="3255252"/>
          </a:xfrm>
        </p:spPr>
        <p:txBody>
          <a:bodyPr>
            <a:normAutofit/>
          </a:bodyPr>
          <a:lstStyle/>
          <a:p>
            <a:r>
              <a:rPr lang="en-GB" sz="1600"/>
              <a:t>Camilla, 30 years old, G0P0</a:t>
            </a:r>
          </a:p>
          <a:p>
            <a:r>
              <a:rPr lang="en-GB" sz="1600"/>
              <a:t>Trying to conceive for 12 months</a:t>
            </a:r>
          </a:p>
          <a:p>
            <a:r>
              <a:rPr lang="en-GB" sz="1600"/>
              <a:t>Irregular periods – cycles last 1-6 months</a:t>
            </a:r>
          </a:p>
          <a:p>
            <a:r>
              <a:rPr lang="en-GB" sz="1600" i="1"/>
              <a:t>What are your differentials? What do you do next?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67832-FC2F-90A0-2539-6F0460350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6" r="24017" b="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9" name="Google Shape;113;p4">
            <a:extLst>
              <a:ext uri="{FF2B5EF4-FFF2-40B4-BE49-F238E27FC236}">
                <a16:creationId xmlns:a16="http://schemas.microsoft.com/office/drawing/2014/main" id="{49DB69B0-4339-8F1B-1EEE-61818A6AD3F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15;p4">
            <a:extLst>
              <a:ext uri="{FF2B5EF4-FFF2-40B4-BE49-F238E27FC236}">
                <a16:creationId xmlns:a16="http://schemas.microsoft.com/office/drawing/2014/main" id="{0CC8ED82-A1D3-38BE-A270-1BA750C4E0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576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0B9D-4B73-9823-D0FB-7C44A97A2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Oligomenorrhea and amenorrhea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9C9D0-6CB4-616A-F1FA-64AB34C13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Primary</a:t>
            </a:r>
            <a:r>
              <a:rPr lang="en-GB" dirty="0"/>
              <a:t> amenorrhea – not started periods at 13 with no secondary sexual characteristics </a:t>
            </a:r>
            <a:r>
              <a:rPr lang="en-GB" b="1" dirty="0"/>
              <a:t>or</a:t>
            </a:r>
            <a:r>
              <a:rPr lang="en-GB" dirty="0"/>
              <a:t> not started periods at 15 with normal secondary sexual characteristics</a:t>
            </a:r>
          </a:p>
          <a:p>
            <a:r>
              <a:rPr lang="en-GB" b="1" dirty="0"/>
              <a:t>Secondary </a:t>
            </a:r>
            <a:r>
              <a:rPr lang="en-GB" dirty="0"/>
              <a:t>amenorrhea – no periods for 3 consecutive cycles</a:t>
            </a:r>
          </a:p>
          <a:p>
            <a:r>
              <a:rPr lang="en-GB" b="1" dirty="0"/>
              <a:t>Oligomenorrhea</a:t>
            </a:r>
            <a:r>
              <a:rPr lang="en-GB" dirty="0"/>
              <a:t> – infrequent periods</a:t>
            </a:r>
          </a:p>
          <a:p>
            <a:r>
              <a:rPr lang="en-GB" b="1" dirty="0"/>
              <a:t>Top Differentials:</a:t>
            </a:r>
          </a:p>
          <a:p>
            <a:pPr lvl="1"/>
            <a:r>
              <a:rPr lang="en-GB" dirty="0"/>
              <a:t>Functional Hypothalamic Amenorrhea – stress, exercise, weight loss, eating disorders</a:t>
            </a:r>
          </a:p>
          <a:p>
            <a:pPr lvl="1"/>
            <a:r>
              <a:rPr lang="en-GB" dirty="0"/>
              <a:t>Polycystic Ovarian Disease (PCOS)</a:t>
            </a:r>
          </a:p>
          <a:p>
            <a:pPr lvl="1"/>
            <a:r>
              <a:rPr lang="en-GB" dirty="0"/>
              <a:t>Hyperthyroidism</a:t>
            </a:r>
          </a:p>
          <a:p>
            <a:pPr lvl="1"/>
            <a:r>
              <a:rPr lang="en-GB" dirty="0"/>
              <a:t>Perimenopause, + many others</a:t>
            </a:r>
          </a:p>
          <a:p>
            <a:endParaRPr lang="en-GB" dirty="0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D97CD1A1-84AD-62BE-05E1-131876C571F9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0747D7A7-4189-9D94-E67E-B64D03F3E1E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302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F077D-C806-49C6-F229-BAB2CCF4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Oligomenorrhea and amenorrhea - investigations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5109-608B-50FF-B41D-2D46BCED3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GB" dirty="0"/>
              <a:t>Full gynae and obstetric history</a:t>
            </a:r>
          </a:p>
          <a:p>
            <a:pPr marL="342900" indent="-342900">
              <a:buAutoNum type="arabicPeriod"/>
            </a:pPr>
            <a:r>
              <a:rPr lang="en-GB" dirty="0"/>
              <a:t>Measure height and weight – PCOS, FHA</a:t>
            </a:r>
          </a:p>
          <a:p>
            <a:pPr marL="342900" indent="-342900">
              <a:buAutoNum type="arabicPeriod"/>
            </a:pPr>
            <a:r>
              <a:rPr lang="en-GB" dirty="0"/>
              <a:t>FSH and LH</a:t>
            </a:r>
          </a:p>
          <a:p>
            <a:pPr marL="342900" indent="-342900">
              <a:buAutoNum type="arabicPeriod"/>
            </a:pPr>
            <a:r>
              <a:rPr lang="en-GB" dirty="0"/>
              <a:t>Serum testosterone</a:t>
            </a:r>
          </a:p>
          <a:p>
            <a:pPr marL="342900" indent="-342900">
              <a:buAutoNum type="arabicPeriod"/>
            </a:pPr>
            <a:r>
              <a:rPr lang="en-GB" dirty="0"/>
              <a:t>Prolactin</a:t>
            </a:r>
          </a:p>
          <a:p>
            <a:pPr marL="342900" indent="-342900">
              <a:buAutoNum type="arabicPeriod"/>
            </a:pPr>
            <a:r>
              <a:rPr lang="en-GB" dirty="0"/>
              <a:t>TSH </a:t>
            </a: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5C74E8CF-F8F4-A739-B5BE-3C722903D86C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115;p4">
            <a:extLst>
              <a:ext uri="{FF2B5EF4-FFF2-40B4-BE49-F238E27FC236}">
                <a16:creationId xmlns:a16="http://schemas.microsoft.com/office/drawing/2014/main" id="{B33B4BD1-19AF-7CF5-7338-F3DD8A7A44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229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1F79-DC76-6315-E3E5-FF42643E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GB"/>
              <a:t>Polycystic ovarian syndrome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148D9-CD6C-4A83-5F80-71E2B8E3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100" b="1"/>
              <a:t>Definition:</a:t>
            </a:r>
            <a:r>
              <a:rPr lang="en-GB" sz="1100"/>
              <a:t> 2 out of 3 Rotterdam Criteria:</a:t>
            </a:r>
            <a:endParaRPr lang="en-GB" sz="1100" b="1"/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Oligomenorrhea</a:t>
            </a:r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Features of hyperandrogenism</a:t>
            </a:r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Polycystic ovaries</a:t>
            </a:r>
          </a:p>
          <a:p>
            <a:pPr>
              <a:lnSpc>
                <a:spcPct val="90000"/>
              </a:lnSpc>
            </a:pPr>
            <a:r>
              <a:rPr lang="en-GB" sz="1100" b="1"/>
              <a:t>Pathophysiology:</a:t>
            </a:r>
            <a:endParaRPr lang="en-GB" sz="1100"/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Abnormal ovarian steroidogenesis leads to raised androgens</a:t>
            </a:r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Increased GnRH frequency // high LH, low FSH // high androgens, low aromatase // high androgens, low oestrogen // no LH surge // no ovulation, cyst of antral fluid remains.</a:t>
            </a:r>
          </a:p>
          <a:p>
            <a:pPr marL="5715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GB" sz="1100"/>
              <a:t>Insulin resistance // mitogenic on ovaries + adrenals // high androgens</a:t>
            </a:r>
          </a:p>
          <a:p>
            <a:pPr>
              <a:lnSpc>
                <a:spcPct val="90000"/>
              </a:lnSpc>
            </a:pPr>
            <a:r>
              <a:rPr lang="en-GB" sz="1100" b="1"/>
              <a:t>Presentation:</a:t>
            </a:r>
            <a:r>
              <a:rPr lang="en-GB" sz="1100"/>
              <a:t> oligomenorrhea, subfertility, acne, hirsutism</a:t>
            </a:r>
          </a:p>
          <a:p>
            <a:pPr>
              <a:lnSpc>
                <a:spcPct val="90000"/>
              </a:lnSpc>
            </a:pPr>
            <a:r>
              <a:rPr lang="en-GB" sz="1100" b="1"/>
              <a:t>Investigations:</a:t>
            </a:r>
            <a:r>
              <a:rPr lang="en-GB" sz="1100"/>
              <a:t> FSH/LH, SHBG, testosterone, TFTs, prolactin, USS</a:t>
            </a:r>
          </a:p>
          <a:p>
            <a:pPr>
              <a:lnSpc>
                <a:spcPct val="90000"/>
              </a:lnSpc>
            </a:pPr>
            <a:r>
              <a:rPr lang="en-GB" sz="1100" b="1"/>
              <a:t>Management:</a:t>
            </a:r>
            <a:r>
              <a:rPr lang="en-GB" sz="1100"/>
              <a:t> COCP // metformin + clomiphene</a:t>
            </a:r>
            <a:endParaRPr lang="en-GB" sz="1100" b="1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43A24-7714-5345-C8DB-A459EE1F7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789" y="1585803"/>
            <a:ext cx="4782312" cy="3694335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1868FA14-27DE-5763-AE3B-0C0440584076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15;p4">
            <a:extLst>
              <a:ext uri="{FF2B5EF4-FFF2-40B4-BE49-F238E27FC236}">
                <a16:creationId xmlns:a16="http://schemas.microsoft.com/office/drawing/2014/main" id="{D59B2F93-7008-EF9F-3AF4-02E1243276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6" y="5872591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608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ED70-E07A-4B7B-50AF-C89B653C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GB" sz="2400" dirty="0"/>
              <a:t>Common gynae presentations 4: acute lower </a:t>
            </a:r>
            <a:r>
              <a:rPr lang="en-GB" sz="2400" dirty="0" err="1"/>
              <a:t>abdo</a:t>
            </a:r>
            <a:r>
              <a:rPr lang="en-GB" sz="2400" dirty="0"/>
              <a:t> 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40D3A-4A0E-39BE-E9A2-217459470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10" r="3086" b="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E7D5-7F5C-5F89-6C02-5548D382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GB" dirty="0"/>
              <a:t>Diana, 21 years old, G0 P0</a:t>
            </a:r>
          </a:p>
          <a:p>
            <a:r>
              <a:rPr lang="en-GB" dirty="0"/>
              <a:t>Presents to A+E</a:t>
            </a:r>
          </a:p>
          <a:p>
            <a:r>
              <a:rPr lang="en-GB" dirty="0"/>
              <a:t>Sudden onset right iliac fossa pain</a:t>
            </a:r>
          </a:p>
          <a:p>
            <a:r>
              <a:rPr lang="en-GB" dirty="0"/>
              <a:t>Sexually active, 7 weeks since LMP</a:t>
            </a:r>
          </a:p>
          <a:p>
            <a:r>
              <a:rPr lang="en-GB" dirty="0"/>
              <a:t>Previous PID</a:t>
            </a:r>
          </a:p>
          <a:p>
            <a:r>
              <a:rPr lang="en-GB" dirty="0"/>
              <a:t>On the COCP</a:t>
            </a:r>
          </a:p>
          <a:p>
            <a:r>
              <a:rPr lang="en-GB" i="1" dirty="0"/>
              <a:t>What are your differentials? What do you do next?</a:t>
            </a:r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309A5DB4-1F0B-357B-51C1-79141D1E5A8A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3330C556-6D77-7EC4-196C-DED3DFBE8B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941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F9F908-FC24-7A28-610C-9B918802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Female Reproductive organs (2)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E04AB7F-566A-7045-2066-C66C462E1A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4376" y="1355274"/>
            <a:ext cx="6257544" cy="3832745"/>
          </a:xfrm>
          <a:prstGeom prst="rect">
            <a:avLst/>
          </a:prstGeom>
        </p:spPr>
      </p:pic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4D0AE66B-D778-E1BD-536D-68F195C286D3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E698942F-8A98-3933-2DAD-5E6DF60C1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8563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96B9-6369-C17B-5B0B-CCCCEE06E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Acute Lower aBDO pain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29E9-BE3E-762F-CB15-0C05C709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864864" cy="3101983"/>
          </a:xfrm>
        </p:spPr>
        <p:txBody>
          <a:bodyPr/>
          <a:lstStyle/>
          <a:p>
            <a:r>
              <a:rPr lang="en-GB" b="1" dirty="0"/>
              <a:t>Differentials:</a:t>
            </a:r>
            <a:endParaRPr lang="en-GB" dirty="0"/>
          </a:p>
          <a:p>
            <a:pPr lvl="1"/>
            <a:r>
              <a:rPr lang="en-GB" dirty="0"/>
              <a:t>Appendicitis</a:t>
            </a:r>
          </a:p>
          <a:p>
            <a:pPr lvl="1"/>
            <a:r>
              <a:rPr lang="en-GB" dirty="0"/>
              <a:t>Ectopic Pregnancy</a:t>
            </a:r>
          </a:p>
          <a:p>
            <a:pPr lvl="1"/>
            <a:r>
              <a:rPr lang="en-GB" dirty="0"/>
              <a:t>Ovarian Torsion</a:t>
            </a:r>
          </a:p>
          <a:p>
            <a:pPr lvl="1"/>
            <a:r>
              <a:rPr lang="en-GB" dirty="0"/>
              <a:t>Miscarriage</a:t>
            </a:r>
          </a:p>
          <a:p>
            <a:pPr lvl="1"/>
            <a:r>
              <a:rPr lang="en-GB" dirty="0"/>
              <a:t>Cyst Rupture</a:t>
            </a:r>
          </a:p>
          <a:p>
            <a:pPr lvl="1"/>
            <a:r>
              <a:rPr lang="en-GB" dirty="0"/>
              <a:t>PID / tubal abscess</a:t>
            </a:r>
          </a:p>
          <a:p>
            <a:pPr lvl="1"/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A12442-7E17-3D8A-0ABC-353A6E1B1D65}"/>
              </a:ext>
            </a:extLst>
          </p:cNvPr>
          <p:cNvSpPr txBox="1">
            <a:spLocks/>
          </p:cNvSpPr>
          <p:nvPr/>
        </p:nvSpPr>
        <p:spPr>
          <a:xfrm>
            <a:off x="6096000" y="2638043"/>
            <a:ext cx="3864864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Plan:</a:t>
            </a:r>
          </a:p>
          <a:p>
            <a:pPr marL="342900" indent="-342900">
              <a:buAutoNum type="arabicPeriod"/>
            </a:pPr>
            <a:r>
              <a:rPr lang="en-GB" dirty="0"/>
              <a:t>Urine Pregnancy Test</a:t>
            </a:r>
          </a:p>
          <a:p>
            <a:pPr marL="342900" indent="-342900">
              <a:buAutoNum type="arabicPeriod"/>
            </a:pPr>
            <a:r>
              <a:rPr lang="en-GB" dirty="0"/>
              <a:t>TV USS</a:t>
            </a:r>
          </a:p>
          <a:p>
            <a:pPr marL="571500" lvl="1" indent="-342900">
              <a:buAutoNum type="arabicPeriod"/>
            </a:pPr>
            <a:r>
              <a:rPr lang="en-GB" dirty="0"/>
              <a:t>Serial serum beta-</a:t>
            </a:r>
            <a:r>
              <a:rPr lang="en-GB" dirty="0" err="1"/>
              <a:t>hCG</a:t>
            </a:r>
            <a:r>
              <a:rPr lang="en-GB" dirty="0"/>
              <a:t> if no pregnancy found in positive UPT</a:t>
            </a:r>
          </a:p>
          <a:p>
            <a:r>
              <a:rPr lang="en-GB" dirty="0"/>
              <a:t>i.e. </a:t>
            </a:r>
            <a:r>
              <a:rPr lang="en-GB" b="1" dirty="0"/>
              <a:t>ectopic until proven otherwise</a:t>
            </a:r>
            <a:endParaRPr lang="en-GB" dirty="0"/>
          </a:p>
        </p:txBody>
      </p:sp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7C032A18-5513-E6C0-923A-AAB5B9C72C91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895943A4-4880-5E0E-98C9-16ABDEF407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3689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9941-56F7-01CF-9C1C-A56BD1731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Ectopic pregnancy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3C87-618E-D9E5-9929-2AD3018E7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87600"/>
            <a:ext cx="5395214" cy="3352427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Definition:</a:t>
            </a:r>
            <a:r>
              <a:rPr lang="en-GB" dirty="0"/>
              <a:t> implantation of conceptus anywhere outside of the uterine cavity (usually tubal)</a:t>
            </a:r>
          </a:p>
          <a:p>
            <a:r>
              <a:rPr lang="en-GB" b="1" dirty="0"/>
              <a:t>Site:</a:t>
            </a:r>
            <a:r>
              <a:rPr lang="en-GB" dirty="0"/>
              <a:t> usually ampulla of fallopian tube; isthmus causes most bleeding.</a:t>
            </a:r>
            <a:endParaRPr lang="en-GB" b="1" dirty="0"/>
          </a:p>
          <a:p>
            <a:r>
              <a:rPr lang="en-GB" b="1" dirty="0"/>
              <a:t>Presentation:</a:t>
            </a:r>
            <a:r>
              <a:rPr lang="en-GB" dirty="0"/>
              <a:t> typically 6-8 weeks gestational age. Acute iliac fossa pain, tenderness / guarding, PV bleed.</a:t>
            </a:r>
          </a:p>
          <a:p>
            <a:r>
              <a:rPr lang="en-GB" b="1" dirty="0"/>
              <a:t>Investigations:</a:t>
            </a:r>
            <a:r>
              <a:rPr lang="en-GB" dirty="0"/>
              <a:t> pregnancy test, TV USS, serial beta-</a:t>
            </a:r>
            <a:r>
              <a:rPr lang="en-GB" dirty="0" err="1"/>
              <a:t>hCG</a:t>
            </a:r>
            <a:r>
              <a:rPr lang="en-GB" dirty="0"/>
              <a:t> if pregnancy not found.</a:t>
            </a:r>
          </a:p>
          <a:p>
            <a:r>
              <a:rPr lang="en-GB" b="1" dirty="0"/>
              <a:t>Management 1:</a:t>
            </a:r>
            <a:r>
              <a:rPr lang="en-GB" dirty="0"/>
              <a:t> unruptured – methotrexate </a:t>
            </a:r>
            <a:r>
              <a:rPr lang="en-GB" b="1" dirty="0"/>
              <a:t>or</a:t>
            </a:r>
            <a:r>
              <a:rPr lang="en-GB" dirty="0"/>
              <a:t> laparoscopic salpingectomy / salpingotomy</a:t>
            </a:r>
          </a:p>
          <a:p>
            <a:r>
              <a:rPr lang="en-GB" b="1" dirty="0"/>
              <a:t>Management 2:</a:t>
            </a:r>
            <a:r>
              <a:rPr lang="en-GB" dirty="0"/>
              <a:t> ruptured – laparoscopic salpingectomy / salpingotomy + resuscitation +/- post-op methotrexate*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23298-646C-3F47-A2A3-B5DAEE3B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0" y="2387600"/>
            <a:ext cx="4114800" cy="3116778"/>
          </a:xfrm>
          <a:prstGeom prst="rect">
            <a:avLst/>
          </a:prstGeom>
        </p:spPr>
      </p:pic>
      <p:sp>
        <p:nvSpPr>
          <p:cNvPr id="5" name="Google Shape;113;p4">
            <a:extLst>
              <a:ext uri="{FF2B5EF4-FFF2-40B4-BE49-F238E27FC236}">
                <a16:creationId xmlns:a16="http://schemas.microsoft.com/office/drawing/2014/main" id="{59DAD4F4-DCBE-758D-D7AA-7FF8CA3CECCD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115;p4">
            <a:extLst>
              <a:ext uri="{FF2B5EF4-FFF2-40B4-BE49-F238E27FC236}">
                <a16:creationId xmlns:a16="http://schemas.microsoft.com/office/drawing/2014/main" id="{CCA4A7D4-1905-0EDC-ABB4-1D1CFC12D9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5450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7D35-12D8-6783-1B1F-5CF50DCAD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505" y="2850675"/>
            <a:ext cx="2758027" cy="830997"/>
          </a:xfrm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19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8B703-FFFE-8E4E-C05A-4A8EA6E6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91" r="2" b="6993"/>
          <a:stretch/>
        </p:blipFill>
        <p:spPr>
          <a:xfrm>
            <a:off x="1" y="10"/>
            <a:ext cx="81354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5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86D4-57B8-1799-28A8-8D5700922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big list of everything not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8DA0D-B4FB-864A-98B8-5EA1FF6E6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3864864" cy="310198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Breast cancer + other breast disease.</a:t>
            </a:r>
          </a:p>
          <a:p>
            <a:r>
              <a:rPr lang="en-GB" dirty="0"/>
              <a:t>Menopause</a:t>
            </a:r>
          </a:p>
          <a:p>
            <a:r>
              <a:rPr lang="en-GB" dirty="0"/>
              <a:t>Miscarriage</a:t>
            </a:r>
          </a:p>
          <a:p>
            <a:r>
              <a:rPr lang="en-GB" dirty="0"/>
              <a:t>Termination of Pregnancy</a:t>
            </a:r>
          </a:p>
          <a:p>
            <a:r>
              <a:rPr lang="en-GB" dirty="0"/>
              <a:t>Gestational Diabetes</a:t>
            </a:r>
          </a:p>
          <a:p>
            <a:r>
              <a:rPr lang="en-GB" dirty="0"/>
              <a:t>Obstetric Cholestasis</a:t>
            </a:r>
          </a:p>
          <a:p>
            <a:r>
              <a:rPr lang="en-GB" dirty="0"/>
              <a:t>Obstetric Examination</a:t>
            </a:r>
          </a:p>
          <a:p>
            <a:r>
              <a:rPr lang="en-GB" dirty="0"/>
              <a:t>Intrapartum Surveillance</a:t>
            </a:r>
          </a:p>
          <a:p>
            <a:r>
              <a:rPr lang="en-GB" dirty="0"/>
              <a:t>Preterm Labour</a:t>
            </a:r>
          </a:p>
          <a:p>
            <a:r>
              <a:rPr lang="en-GB" dirty="0"/>
              <a:t>Premature Rupture of Membranes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63D6A5-2315-6404-6C6E-9B57B23B19D6}"/>
              </a:ext>
            </a:extLst>
          </p:cNvPr>
          <p:cNvSpPr txBox="1">
            <a:spLocks/>
          </p:cNvSpPr>
          <p:nvPr/>
        </p:nvSpPr>
        <p:spPr>
          <a:xfrm>
            <a:off x="6096000" y="2587244"/>
            <a:ext cx="3864864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2BED6-6AD0-62F5-4528-20C256E3A412}"/>
              </a:ext>
            </a:extLst>
          </p:cNvPr>
          <p:cNvSpPr txBox="1">
            <a:spLocks/>
          </p:cNvSpPr>
          <p:nvPr/>
        </p:nvSpPr>
        <p:spPr>
          <a:xfrm>
            <a:off x="6096000" y="2638044"/>
            <a:ext cx="3864864" cy="3101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Rhesus Incompatibility</a:t>
            </a:r>
          </a:p>
          <a:p>
            <a:r>
              <a:rPr lang="en-GB" dirty="0"/>
              <a:t>Intrauterine Growth Restriction</a:t>
            </a:r>
          </a:p>
          <a:p>
            <a:r>
              <a:rPr lang="en-GB" dirty="0"/>
              <a:t>Induction of Labour</a:t>
            </a:r>
          </a:p>
          <a:p>
            <a:r>
              <a:rPr lang="en-GB" dirty="0"/>
              <a:t>Tears</a:t>
            </a:r>
          </a:p>
          <a:p>
            <a:r>
              <a:rPr lang="en-GB" dirty="0"/>
              <a:t>Hyperemesis</a:t>
            </a:r>
          </a:p>
          <a:p>
            <a:r>
              <a:rPr lang="en-GB" dirty="0"/>
              <a:t>Postnatal Depression</a:t>
            </a:r>
          </a:p>
          <a:p>
            <a:r>
              <a:rPr lang="en-GB" dirty="0"/>
              <a:t>Pelvic Inflammatory Disease</a:t>
            </a:r>
          </a:p>
          <a:p>
            <a:r>
              <a:rPr lang="en-GB" dirty="0"/>
              <a:t>Infertility</a:t>
            </a:r>
          </a:p>
          <a:p>
            <a:r>
              <a:rPr lang="en-GB" dirty="0"/>
              <a:t>Incontinence</a:t>
            </a:r>
          </a:p>
          <a:p>
            <a:r>
              <a:rPr lang="en-GB" dirty="0"/>
              <a:t>Pelvic Organ Prolapse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endParaRPr lang="en-GB" dirty="0"/>
          </a:p>
        </p:txBody>
      </p:sp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A51BDD65-0DD3-B918-E309-26863D61D7E0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20A91AB2-8BF6-F0C0-5D16-90D21865088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585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8719B-C704-30F2-4BCA-461871EE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5E640-029A-388C-99AB-4497FEFC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054856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Essential Obstetrics and Gynaecology – Symonds and </a:t>
            </a:r>
            <a:r>
              <a:rPr lang="en-GB" dirty="0" err="1"/>
              <a:t>Arulkumaran</a:t>
            </a:r>
            <a:endParaRPr lang="en-GB" dirty="0"/>
          </a:p>
          <a:p>
            <a:r>
              <a:rPr lang="en-GB" dirty="0"/>
              <a:t>Embryology at a Glance - Webster</a:t>
            </a:r>
          </a:p>
          <a:p>
            <a:r>
              <a:rPr lang="en-GB" dirty="0"/>
              <a:t>teachmephysiology.com</a:t>
            </a:r>
          </a:p>
          <a:p>
            <a:r>
              <a:rPr lang="en-GB" dirty="0"/>
              <a:t>teachmeanatomy.com</a:t>
            </a:r>
          </a:p>
          <a:p>
            <a:r>
              <a:rPr lang="en-GB" dirty="0"/>
              <a:t>teachmeobgyn.com</a:t>
            </a:r>
          </a:p>
          <a:p>
            <a:r>
              <a:rPr lang="en-GB" dirty="0">
                <a:hlinkClick r:id="rId2"/>
              </a:rPr>
              <a:t>http://medcell.med.yale.edu/histology/ovary_follicle.php</a:t>
            </a:r>
            <a:endParaRPr lang="en-GB" dirty="0"/>
          </a:p>
          <a:p>
            <a:r>
              <a:rPr lang="en-GB" dirty="0"/>
              <a:t>radiopedia.org</a:t>
            </a:r>
          </a:p>
          <a:p>
            <a:r>
              <a:rPr lang="en-GB" dirty="0"/>
              <a:t>RCOG e-learning</a:t>
            </a:r>
          </a:p>
          <a:p>
            <a:r>
              <a:rPr lang="en-GB" dirty="0"/>
              <a:t>RCOG green-top guidelines</a:t>
            </a:r>
          </a:p>
          <a:p>
            <a:r>
              <a:rPr lang="en-GB" dirty="0"/>
              <a:t>BMJ </a:t>
            </a:r>
            <a:r>
              <a:rPr lang="en-GB" dirty="0" err="1"/>
              <a:t>Bestpractice</a:t>
            </a:r>
            <a:endParaRPr lang="en-GB" dirty="0"/>
          </a:p>
          <a:p>
            <a:r>
              <a:rPr lang="en-GB" dirty="0"/>
              <a:t>NICE CKS</a:t>
            </a:r>
          </a:p>
          <a:p>
            <a:r>
              <a:rPr lang="en-GB" dirty="0" err="1"/>
              <a:t>Witchel</a:t>
            </a:r>
            <a:r>
              <a:rPr lang="en-GB" dirty="0"/>
              <a:t> S, </a:t>
            </a:r>
            <a:r>
              <a:rPr lang="en-GB" dirty="0" err="1"/>
              <a:t>Oberfield</a:t>
            </a:r>
            <a:r>
              <a:rPr lang="en-GB" dirty="0"/>
              <a:t> S, Peña A. Polycystic Ovary Syndrome: Pathophysiology, Presentation, and Treatment With Emphasis on Adolescent Girls. Journal of the Endocrine Society. 2019;3(8):1545-1573.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4184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"/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/>
          <p:nvPr/>
        </p:nvSpPr>
        <p:spPr>
          <a:xfrm>
            <a:off x="4700364" y="79698"/>
            <a:ext cx="279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3647943" y="5609186"/>
            <a:ext cx="538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sz="2400"/>
              <a:t>https://forms.gle/cgcCFcUL6FuXtTcy6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4473" y="964711"/>
            <a:ext cx="7832856" cy="440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5263" y="1718284"/>
            <a:ext cx="3421426" cy="342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r="3646"/>
          <a:stretch/>
        </p:blipFill>
        <p:spPr>
          <a:xfrm>
            <a:off x="2998243" y="0"/>
            <a:ext cx="6134099" cy="6858000"/>
          </a:xfrm>
          <a:prstGeom prst="rect">
            <a:avLst/>
          </a:prstGeom>
          <a:noFill/>
          <a:ln w="9525" cap="flat" cmpd="sng">
            <a:solidFill>
              <a:srgbClr val="29326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gnant woman in the park">
            <a:extLst>
              <a:ext uri="{FF2B5EF4-FFF2-40B4-BE49-F238E27FC236}">
                <a16:creationId xmlns:a16="http://schemas.microsoft.com/office/drawing/2014/main" id="{F2A02E91-1509-0AEE-6110-0E1CF674DC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7D6BC-33A2-CA32-3786-8B7E439A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58103"/>
            <a:ext cx="7729728" cy="941796"/>
          </a:xfrm>
          <a:solidFill>
            <a:srgbClr val="000000">
              <a:alpha val="70000"/>
            </a:srgbClr>
          </a:solidFill>
          <a:ln>
            <a:solidFill>
              <a:srgbClr val="FFFFFF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Bonus content</a:t>
            </a:r>
          </a:p>
        </p:txBody>
      </p:sp>
    </p:spTree>
    <p:extLst>
      <p:ext uri="{BB962C8B-B14F-4D97-AF65-F5344CB8AC3E}">
        <p14:creationId xmlns:p14="http://schemas.microsoft.com/office/powerpoint/2010/main" val="30825341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4208736-FCED-875E-9284-E40E99139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6" y="3377509"/>
            <a:ext cx="4653689" cy="2734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CD3F51F-E0F2-41F0-9EAD-111C87DFF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91B8F-CB67-8941-6A9D-415AD2B74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GB"/>
              <a:t>Anatomy of the Pelvis (2)</a:t>
            </a:r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65057A0-ADCA-419B-31F0-34C1C712F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860125"/>
            <a:ext cx="4671595" cy="2195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502-8907-FB62-F227-1A98EBA79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False Pelvis</a:t>
            </a:r>
          </a:p>
          <a:p>
            <a:r>
              <a:rPr lang="en-GB" dirty="0">
                <a:solidFill>
                  <a:srgbClr val="FFFFFF"/>
                </a:solidFill>
              </a:rPr>
              <a:t>Pelvic Inlet</a:t>
            </a:r>
          </a:p>
          <a:p>
            <a:r>
              <a:rPr lang="en-GB" dirty="0">
                <a:solidFill>
                  <a:srgbClr val="FFFFFF"/>
                </a:solidFill>
              </a:rPr>
              <a:t>True Pelvis</a:t>
            </a:r>
          </a:p>
          <a:p>
            <a:r>
              <a:rPr lang="en-GB" dirty="0">
                <a:solidFill>
                  <a:srgbClr val="FFFFFF"/>
                </a:solidFill>
              </a:rPr>
              <a:t>Pelvic Outlet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Google Shape;113;p4">
            <a:extLst>
              <a:ext uri="{FF2B5EF4-FFF2-40B4-BE49-F238E27FC236}">
                <a16:creationId xmlns:a16="http://schemas.microsoft.com/office/drawing/2014/main" id="{789EE038-802F-C325-66E4-27BC7CEB3D68}"/>
              </a:ext>
            </a:extLst>
          </p:cNvPr>
          <p:cNvSpPr txBox="1"/>
          <p:nvPr/>
        </p:nvSpPr>
        <p:spPr>
          <a:xfrm>
            <a:off x="3696152" y="629438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15;p4">
            <a:extLst>
              <a:ext uri="{FF2B5EF4-FFF2-40B4-BE49-F238E27FC236}">
                <a16:creationId xmlns:a16="http://schemas.microsoft.com/office/drawing/2014/main" id="{9A03DF80-3E9F-CA46-295A-B4D04D15C61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2930" y="567234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6996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DE7A1-0343-EFA8-A714-EF8C03AF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The pelvic floor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9B31E-DD99-29C4-9848-280D4D59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8" y="1160797"/>
            <a:ext cx="6250769" cy="43755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B2044-1A6A-C3E2-2F81-B7CA7911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55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Supports abdominopelvic viscera</a:t>
            </a:r>
          </a:p>
          <a:p>
            <a:r>
              <a:rPr lang="en-GB" dirty="0">
                <a:solidFill>
                  <a:schemeClr val="bg1"/>
                </a:solidFill>
              </a:rPr>
              <a:t>Coccygeus</a:t>
            </a:r>
          </a:p>
          <a:p>
            <a:r>
              <a:rPr lang="en-GB" dirty="0">
                <a:solidFill>
                  <a:schemeClr val="bg1"/>
                </a:solidFill>
              </a:rPr>
              <a:t>Funnel-shaped sheet of muscles</a:t>
            </a:r>
          </a:p>
          <a:p>
            <a:r>
              <a:rPr lang="en-GB" dirty="0" err="1">
                <a:solidFill>
                  <a:schemeClr val="bg1"/>
                </a:solidFill>
              </a:rPr>
              <a:t>Levator</a:t>
            </a:r>
            <a:r>
              <a:rPr lang="en-GB" dirty="0">
                <a:solidFill>
                  <a:schemeClr val="bg1"/>
                </a:solidFill>
              </a:rPr>
              <a:t> Ani: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Puborectalis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Pubococcygeus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Iliococcygeus</a:t>
            </a: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C1BE533D-3A57-6D17-F1B4-3AD1173C7E3C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E7FFF504-9177-3C1E-2BA1-4DCAC848C6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17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AF471A-8231-6A94-39B4-AD723B6DB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Female reproductive organs (3)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B677696-3B69-F4C6-009C-99003C981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4376" y="1191014"/>
            <a:ext cx="6257544" cy="4161265"/>
          </a:xfrm>
          <a:prstGeom prst="rect">
            <a:avLst/>
          </a:prstGeom>
        </p:spPr>
      </p:pic>
      <p:sp>
        <p:nvSpPr>
          <p:cNvPr id="6" name="Google Shape;113;p4">
            <a:extLst>
              <a:ext uri="{FF2B5EF4-FFF2-40B4-BE49-F238E27FC236}">
                <a16:creationId xmlns:a16="http://schemas.microsoft.com/office/drawing/2014/main" id="{8CD388DB-251A-C768-7C9A-4C863D14F1CD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115;p4">
            <a:extLst>
              <a:ext uri="{FF2B5EF4-FFF2-40B4-BE49-F238E27FC236}">
                <a16:creationId xmlns:a16="http://schemas.microsoft.com/office/drawing/2014/main" id="{71828395-7D68-889D-96F8-E120EFEFEB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78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98C7-3475-CC30-A687-42DA9214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dirty="0"/>
              <a:t>Cervix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69CE-763A-3AC6-BF33-5AA6C0F5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GB" dirty="0"/>
              <a:t>Endocervix – mucous-secreting simple columnar epithelium</a:t>
            </a:r>
          </a:p>
          <a:p>
            <a:r>
              <a:rPr lang="en-GB" dirty="0"/>
              <a:t>Ectocervix – projects into vagina, stratified </a:t>
            </a:r>
            <a:r>
              <a:rPr lang="en-GB" b="1" dirty="0"/>
              <a:t>squamous</a:t>
            </a:r>
            <a:r>
              <a:rPr lang="en-GB" dirty="0"/>
              <a:t> epithelium.</a:t>
            </a:r>
          </a:p>
          <a:p>
            <a:r>
              <a:rPr lang="en-GB" dirty="0"/>
              <a:t>Cervical ectropion – endocervical cells spread to ectocervix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A21C5AC-2F7B-B73D-B949-6B9DD9936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26" y="1293275"/>
            <a:ext cx="5266943" cy="4279392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A51FCEC5-DD34-9F04-EC32-C64F62598332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2D024C44-782B-C2C8-FA65-8038E7A5906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1579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837EE-214B-090F-0CD6-D6BC8560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dirty="0"/>
              <a:t>Uterus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93443-E6CB-D9D4-A287-D6BB4E94F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GB" dirty="0"/>
              <a:t>Perimetrium / Serosa</a:t>
            </a:r>
          </a:p>
          <a:p>
            <a:r>
              <a:rPr lang="en-GB" dirty="0"/>
              <a:t>Myometrium</a:t>
            </a:r>
          </a:p>
          <a:p>
            <a:r>
              <a:rPr lang="en-GB" dirty="0"/>
              <a:t>Endometrium – </a:t>
            </a:r>
            <a:r>
              <a:rPr lang="en-GB" b="1" dirty="0"/>
              <a:t>simple columnar</a:t>
            </a:r>
            <a:endParaRPr lang="en-GB" dirty="0"/>
          </a:p>
          <a:p>
            <a:pPr lvl="1"/>
            <a:r>
              <a:rPr lang="en-GB" dirty="0"/>
              <a:t>Stratum basalis (not shed)</a:t>
            </a:r>
          </a:p>
          <a:p>
            <a:pPr lvl="1"/>
            <a:r>
              <a:rPr lang="en-GB" dirty="0"/>
              <a:t>Stratum </a:t>
            </a:r>
            <a:r>
              <a:rPr lang="en-GB" dirty="0" err="1"/>
              <a:t>functionalis</a:t>
            </a:r>
            <a:r>
              <a:rPr lang="en-GB" dirty="0"/>
              <a:t> (shed)</a:t>
            </a:r>
          </a:p>
          <a:p>
            <a:pPr marL="228600" lvl="1" indent="0">
              <a:buNone/>
            </a:pP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C1D6805-4062-95E7-1F92-EEB5291E4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66" y="1463663"/>
            <a:ext cx="6227064" cy="3938616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EE0C7775-397E-BE46-FFCA-4E47A43D4827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4AC12A86-10BB-146C-9A37-82D71785A6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2137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10D4-EC9D-D87C-5F8B-E5B5A3FA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GB" dirty="0"/>
              <a:t>Ovary  histology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4E84E-0ACC-B0E8-7906-4FEF6A1C2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GB" b="1" dirty="0"/>
              <a:t>Germinal epithelium</a:t>
            </a:r>
          </a:p>
          <a:p>
            <a:r>
              <a:rPr lang="en-GB" dirty="0"/>
              <a:t>Connective tissue capsule</a:t>
            </a:r>
          </a:p>
          <a:p>
            <a:r>
              <a:rPr lang="en-GB" dirty="0"/>
              <a:t>Cortex – </a:t>
            </a:r>
            <a:r>
              <a:rPr lang="en-GB" b="1" dirty="0"/>
              <a:t>follicles</a:t>
            </a:r>
            <a:endParaRPr lang="en-GB" dirty="0"/>
          </a:p>
          <a:p>
            <a:r>
              <a:rPr lang="en-GB" dirty="0"/>
              <a:t>Medulla – neurovascular supply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BECECE-AB0D-D62F-CDF7-44A42E81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66" y="2047450"/>
            <a:ext cx="6227064" cy="2771042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29047715-913D-396A-B562-9310D2915212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A43D1C46-2914-739E-80FA-42279539CE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39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D9B6CF-87DD-47C7-B38D-7C5353D4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E628E3-2CD1-EDE3-8FCE-ED67F6B5D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2133600"/>
            <a:ext cx="3044952" cy="18989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Early antral follicle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E2328B-DA12-4B90-BD82-3CCF13AF6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7FF0B6-332F-4842-A5F8-EA360BD5F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0412" y="802767"/>
            <a:ext cx="6565392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B7F8F5-0B03-09BB-26BB-0708935B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8406" y="1122807"/>
            <a:ext cx="5749404" cy="4297680"/>
          </a:xfrm>
          <a:prstGeom prst="rect">
            <a:avLst/>
          </a:prstGeom>
        </p:spPr>
      </p:pic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ADF30860-198D-DFD1-BB7B-1B7B8CA6BB46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452690BF-91B0-6216-E970-22CF618FD9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767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3C3D0-2E0C-5CBE-A000-E2345225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Menstrual cycle – HPG Axis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F34E1-AB08-0D82-6D39-5DD37FA6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98" y="643467"/>
            <a:ext cx="5786309" cy="541019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B377FF7-50A1-4584-97E2-C24F4CB4D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558" y="2638044"/>
            <a:ext cx="3363974" cy="34156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Pulsatile GnRH secretion stimulates LH and FSH secretion.</a:t>
            </a:r>
          </a:p>
          <a:p>
            <a:r>
              <a:rPr lang="en-US" dirty="0">
                <a:solidFill>
                  <a:schemeClr val="bg1"/>
                </a:solidFill>
              </a:rPr>
              <a:t>LH – theca cells – androgen production</a:t>
            </a:r>
          </a:p>
          <a:p>
            <a:r>
              <a:rPr lang="en-US" dirty="0">
                <a:solidFill>
                  <a:schemeClr val="bg1"/>
                </a:solidFill>
              </a:rPr>
              <a:t>FSH – granulosa cells – androgen conversion to oestrogen, inhibin secretion.</a:t>
            </a:r>
          </a:p>
          <a:p>
            <a:r>
              <a:rPr lang="en-US" dirty="0">
                <a:solidFill>
                  <a:schemeClr val="bg1"/>
                </a:solidFill>
              </a:rPr>
              <a:t>Oestrogen + Progesterone = negative feedback</a:t>
            </a:r>
          </a:p>
          <a:p>
            <a:r>
              <a:rPr lang="en-US" dirty="0">
                <a:solidFill>
                  <a:schemeClr val="bg1"/>
                </a:solidFill>
              </a:rPr>
              <a:t>High oestrogen </a:t>
            </a:r>
            <a:r>
              <a:rPr lang="en-US" b="1" dirty="0">
                <a:solidFill>
                  <a:schemeClr val="bg1"/>
                </a:solidFill>
              </a:rPr>
              <a:t>alone</a:t>
            </a:r>
            <a:r>
              <a:rPr lang="en-US" dirty="0">
                <a:solidFill>
                  <a:schemeClr val="bg1"/>
                </a:solidFill>
              </a:rPr>
              <a:t> = positive pituitary feedback.</a:t>
            </a:r>
          </a:p>
          <a:p>
            <a:r>
              <a:rPr lang="en-US" dirty="0">
                <a:solidFill>
                  <a:schemeClr val="bg1"/>
                </a:solidFill>
              </a:rPr>
              <a:t>Inhibin = FSH inhibition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Google Shape;113;p4">
            <a:extLst>
              <a:ext uri="{FF2B5EF4-FFF2-40B4-BE49-F238E27FC236}">
                <a16:creationId xmlns:a16="http://schemas.microsoft.com/office/drawing/2014/main" id="{8CC9934C-FFDF-3D2E-2A46-511CEAE17B4C}"/>
              </a:ext>
            </a:extLst>
          </p:cNvPr>
          <p:cNvSpPr txBox="1"/>
          <p:nvPr/>
        </p:nvSpPr>
        <p:spPr>
          <a:xfrm>
            <a:off x="2711609" y="6343650"/>
            <a:ext cx="5065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Peer Teaching Society is not liable for false or misleading information…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115;p4">
            <a:extLst>
              <a:ext uri="{FF2B5EF4-FFF2-40B4-BE49-F238E27FC236}">
                <a16:creationId xmlns:a16="http://schemas.microsoft.com/office/drawing/2014/main" id="{5C8629F5-1970-B0D0-A197-1C54AB9F04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87" y="5721614"/>
            <a:ext cx="1023223" cy="1026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30056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0</TotalTime>
  <Words>4363</Words>
  <Application>Microsoft Macintosh PowerPoint</Application>
  <PresentationFormat>Widescreen</PresentationFormat>
  <Paragraphs>671</Paragraphs>
  <Slides>72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Gill Sans MT</vt:lpstr>
      <vt:lpstr>Radley</vt:lpstr>
      <vt:lpstr>Parcel</vt:lpstr>
      <vt:lpstr>PowerPoint Presentation</vt:lpstr>
      <vt:lpstr>     </vt:lpstr>
      <vt:lpstr>PowerPoint Presentation</vt:lpstr>
      <vt:lpstr>Contents</vt:lpstr>
      <vt:lpstr>Female Reproductive organs (1)</vt:lpstr>
      <vt:lpstr>Female Reproductive organs (2)</vt:lpstr>
      <vt:lpstr>Female reproductive organs (3)</vt:lpstr>
      <vt:lpstr>Early antral follicle</vt:lpstr>
      <vt:lpstr>Menstrual cycle – HPG Axis</vt:lpstr>
      <vt:lpstr>Menstrual cycle - ovarian</vt:lpstr>
      <vt:lpstr>Menstrual cycle - Uterine</vt:lpstr>
      <vt:lpstr>Summary</vt:lpstr>
      <vt:lpstr>Normal Pregnancy</vt:lpstr>
      <vt:lpstr>Some terminology</vt:lpstr>
      <vt:lpstr>Fertilisation - Ampulla</vt:lpstr>
      <vt:lpstr>Implantation - Endometrium</vt:lpstr>
      <vt:lpstr>Placenta (1)</vt:lpstr>
      <vt:lpstr>Placenta (2)</vt:lpstr>
      <vt:lpstr>Foetal Development (1)</vt:lpstr>
      <vt:lpstr>Foetal Development (2)</vt:lpstr>
      <vt:lpstr>Amniotic fluid</vt:lpstr>
      <vt:lpstr>Maternal physiological changes</vt:lpstr>
      <vt:lpstr>Cardiovascular changes</vt:lpstr>
      <vt:lpstr>Haematological changes</vt:lpstr>
      <vt:lpstr>Pregnancy problems</vt:lpstr>
      <vt:lpstr>Pre-eclampsia (1)</vt:lpstr>
      <vt:lpstr>Pre-eclampsia (2)</vt:lpstr>
      <vt:lpstr>Pre-eclampsia complications</vt:lpstr>
      <vt:lpstr>Antepartum haemorrhage</vt:lpstr>
      <vt:lpstr>Placental abruption</vt:lpstr>
      <vt:lpstr>Placenta Praevia</vt:lpstr>
      <vt:lpstr>Anatomy of the pelvis</vt:lpstr>
      <vt:lpstr>Normal Labour (1)</vt:lpstr>
      <vt:lpstr>Normal Labour (2)</vt:lpstr>
      <vt:lpstr>Failure to progress</vt:lpstr>
      <vt:lpstr>Instrumental delivery</vt:lpstr>
      <vt:lpstr>Caesarean section</vt:lpstr>
      <vt:lpstr>Shoulder dystocia (1)</vt:lpstr>
      <vt:lpstr>Shoulder dystocia (2)</vt:lpstr>
      <vt:lpstr>Postpartum haemorrhage</vt:lpstr>
      <vt:lpstr>gynaecology</vt:lpstr>
      <vt:lpstr>Contraception (1)</vt:lpstr>
      <vt:lpstr>Contraception (2) - LARCs</vt:lpstr>
      <vt:lpstr>Probably the right answer</vt:lpstr>
      <vt:lpstr>Malignancy</vt:lpstr>
      <vt:lpstr>Endometrial cancer</vt:lpstr>
      <vt:lpstr>Ovarian cancer</vt:lpstr>
      <vt:lpstr>Cervical cancer</vt:lpstr>
      <vt:lpstr>Common gynae presentations 1: Dysmenorrhea</vt:lpstr>
      <vt:lpstr>Dysmenorrhea</vt:lpstr>
      <vt:lpstr>Endometriosis</vt:lpstr>
      <vt:lpstr>Common gynae presentations 2: menorrhagia</vt:lpstr>
      <vt:lpstr>menorrhagia</vt:lpstr>
      <vt:lpstr>fibroids</vt:lpstr>
      <vt:lpstr>Common gynae presentations 3: oligomenorrhea</vt:lpstr>
      <vt:lpstr>Oligomenorrhea and amenorrhea (1)</vt:lpstr>
      <vt:lpstr>Oligomenorrhea and amenorrhea - investigations</vt:lpstr>
      <vt:lpstr>Polycystic ovarian syndrome</vt:lpstr>
      <vt:lpstr>Common gynae presentations 4: acute lower abdo pain</vt:lpstr>
      <vt:lpstr>Acute Lower aBDO pain</vt:lpstr>
      <vt:lpstr>Ectopic pregnancy</vt:lpstr>
      <vt:lpstr>Any questions?</vt:lpstr>
      <vt:lpstr>A big list of everything not covered</vt:lpstr>
      <vt:lpstr>sources</vt:lpstr>
      <vt:lpstr>PowerPoint Presentation</vt:lpstr>
      <vt:lpstr>PowerPoint Presentation</vt:lpstr>
      <vt:lpstr>Bonus content</vt:lpstr>
      <vt:lpstr>Anatomy of the Pelvis (2)</vt:lpstr>
      <vt:lpstr>The pelvic floor</vt:lpstr>
      <vt:lpstr>Cervix histology</vt:lpstr>
      <vt:lpstr>Uterus histology</vt:lpstr>
      <vt:lpstr>Ovary  histology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3a Women’s health</dc:title>
  <dc:creator>Alfie Grocott</dc:creator>
  <cp:lastModifiedBy>Ismay Hathaway</cp:lastModifiedBy>
  <cp:revision>2</cp:revision>
  <dcterms:created xsi:type="dcterms:W3CDTF">2022-06-03T12:59:59Z</dcterms:created>
  <dcterms:modified xsi:type="dcterms:W3CDTF">2022-07-03T17:18:38Z</dcterms:modified>
</cp:coreProperties>
</file>