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56" r:id="rId23"/>
    <p:sldId id="260" r:id="rId24"/>
    <p:sldId id="261" r:id="rId25"/>
    <p:sldId id="262" r:id="rId26"/>
    <p:sldId id="257" r:id="rId27"/>
    <p:sldId id="258" r:id="rId28"/>
    <p:sldId id="263" r:id="rId29"/>
    <p:sldId id="264" r:id="rId30"/>
    <p:sldId id="265" r:id="rId31"/>
    <p:sldId id="268" r:id="rId32"/>
    <p:sldId id="266" r:id="rId33"/>
    <p:sldId id="267" r:id="rId34"/>
    <p:sldId id="259" r:id="rId35"/>
    <p:sldId id="278" r:id="rId36"/>
    <p:sldId id="279" r:id="rId37"/>
    <p:sldId id="269" r:id="rId38"/>
    <p:sldId id="270" r:id="rId39"/>
    <p:sldId id="271" r:id="rId40"/>
    <p:sldId id="272" r:id="rId41"/>
    <p:sldId id="274" r:id="rId42"/>
    <p:sldId id="273" r:id="rId43"/>
    <p:sldId id="275" r:id="rId44"/>
    <p:sldId id="276" r:id="rId45"/>
    <p:sldId id="277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01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85EA-88CA-4479-9CC7-1B768EEAA039}" type="datetimeFigureOut">
              <a:rPr lang="en-US" smtClean="0"/>
              <a:pPr/>
              <a:t>3/7/2016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FAFF7-9F09-4647-AF94-97AB57CC7A7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0sT0DYB6k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1143000"/>
          </a:xfrm>
        </p:spPr>
        <p:txBody>
          <a:bodyPr/>
          <a:lstStyle/>
          <a:p>
            <a:r>
              <a:rPr lang="en-GB" dirty="0" smtClean="0"/>
              <a:t>Inflammation and wound healing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857628"/>
            <a:ext cx="400052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2400" dirty="0" smtClean="0"/>
              <a:t>Joseph Burdon + Tim </a:t>
            </a:r>
            <a:r>
              <a:rPr lang="en-GB" sz="2400" dirty="0" err="1" smtClean="0"/>
              <a:t>Sargeant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Chemical Mediators of Acute Inflammation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Increased Adhesion of Leukocytes mediated by:</a:t>
            </a:r>
          </a:p>
          <a:p>
            <a:r>
              <a:rPr lang="en-GB" dirty="0" smtClean="0"/>
              <a:t>IL-8</a:t>
            </a:r>
          </a:p>
          <a:p>
            <a:r>
              <a:rPr lang="en-GB" dirty="0" smtClean="0"/>
              <a:t>IL-1</a:t>
            </a:r>
          </a:p>
          <a:p>
            <a:r>
              <a:rPr lang="en-GB" dirty="0" smtClean="0"/>
              <a:t>Complement Component C5a</a:t>
            </a:r>
          </a:p>
          <a:p>
            <a:r>
              <a:rPr lang="en-GB" dirty="0" err="1" smtClean="0"/>
              <a:t>Leucotriene</a:t>
            </a:r>
            <a:r>
              <a:rPr lang="en-GB" dirty="0" smtClean="0"/>
              <a:t> B4</a:t>
            </a:r>
          </a:p>
          <a:p>
            <a:r>
              <a:rPr lang="en-GB" dirty="0" smtClean="0"/>
              <a:t>PAF (Platelet Activating Factor)</a:t>
            </a:r>
          </a:p>
          <a:p>
            <a:r>
              <a:rPr lang="en-GB" dirty="0" smtClean="0"/>
              <a:t>TNF-alpha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015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9200" dirty="0" smtClean="0"/>
              <a:t>Normally </a:t>
            </a:r>
            <a:r>
              <a:rPr lang="en-GB" sz="9200" dirty="0" smtClean="0">
                <a:sym typeface="Wingdings" panose="05000000000000000000" pitchFamily="2" charset="2"/>
              </a:rPr>
              <a:t> </a:t>
            </a:r>
            <a:r>
              <a:rPr lang="en-GB" sz="9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RESOLUTION</a:t>
            </a:r>
          </a:p>
          <a:p>
            <a:pPr marL="0" indent="0">
              <a:buNone/>
            </a:pPr>
            <a:endParaRPr lang="en-GB" sz="9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9200" dirty="0" smtClean="0">
                <a:sym typeface="Wingdings" panose="05000000000000000000" pitchFamily="2" charset="2"/>
              </a:rPr>
              <a:t>But if there is excessive exudate  </a:t>
            </a:r>
            <a:r>
              <a:rPr lang="en-GB" sz="9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SUPPURATION</a:t>
            </a:r>
          </a:p>
          <a:p>
            <a:pPr marL="0" indent="0">
              <a:buNone/>
            </a:pPr>
            <a:endParaRPr lang="en-GB" sz="9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9200" dirty="0" smtClean="0">
                <a:sym typeface="Wingdings" panose="05000000000000000000" pitchFamily="2" charset="2"/>
              </a:rPr>
              <a:t>If there is excessive necrosis  </a:t>
            </a:r>
            <a:r>
              <a:rPr lang="en-GB" sz="9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REPAIR AND ORGANISATION</a:t>
            </a:r>
          </a:p>
          <a:p>
            <a:pPr marL="0" indent="0">
              <a:buNone/>
            </a:pPr>
            <a:endParaRPr lang="en-GB" sz="92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9200" i="1" dirty="0" smtClean="0">
                <a:sym typeface="Wingdings" panose="05000000000000000000" pitchFamily="2" charset="2"/>
              </a:rPr>
              <a:t>Note: </a:t>
            </a:r>
            <a:r>
              <a:rPr lang="en-GB" sz="9200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ORGANISATION</a:t>
            </a:r>
            <a:r>
              <a:rPr lang="en-GB" sz="9200" i="1" dirty="0" smtClean="0">
                <a:sym typeface="Wingdings" panose="05000000000000000000" pitchFamily="2" charset="2"/>
              </a:rPr>
              <a:t> = Replacement of tissues with granulation tissue (tissue of repair comprised of proliferating small blood vessels in a connective tissue matrix with myofibroblasts and deposited extracellular matrix proteins )</a:t>
            </a:r>
          </a:p>
          <a:p>
            <a:pPr marL="0" indent="0">
              <a:buNone/>
            </a:pPr>
            <a:endParaRPr lang="en-GB" sz="9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9200" dirty="0" smtClean="0">
                <a:sym typeface="Wingdings" panose="05000000000000000000" pitchFamily="2" charset="2"/>
              </a:rPr>
              <a:t>If there is a persistent causative agent  </a:t>
            </a:r>
            <a:r>
              <a:rPr lang="en-GB" sz="9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CHRONIC INFLAMMATION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304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Acute Inflammation: GOOD and BAD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Good because:</a:t>
            </a:r>
          </a:p>
          <a:p>
            <a:r>
              <a:rPr lang="en-GB" dirty="0" smtClean="0"/>
              <a:t>Removal of toxins</a:t>
            </a:r>
          </a:p>
          <a:p>
            <a:r>
              <a:rPr lang="en-GB" dirty="0" smtClean="0"/>
              <a:t>Entry of antibodies</a:t>
            </a:r>
          </a:p>
          <a:p>
            <a:r>
              <a:rPr lang="en-GB" dirty="0" smtClean="0"/>
              <a:t>Transport of drugs</a:t>
            </a:r>
          </a:p>
          <a:p>
            <a:r>
              <a:rPr lang="en-GB" dirty="0" smtClean="0"/>
              <a:t>O2/nutrient delivery</a:t>
            </a:r>
          </a:p>
          <a:p>
            <a:r>
              <a:rPr lang="en-GB" dirty="0" smtClean="0"/>
              <a:t>Fibrinous exudate traps microorganisms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Bad because:</a:t>
            </a:r>
          </a:p>
          <a:p>
            <a:r>
              <a:rPr lang="en-GB" dirty="0" smtClean="0"/>
              <a:t>Swelling, Pain, Redness, Heat</a:t>
            </a:r>
          </a:p>
          <a:p>
            <a:r>
              <a:rPr lang="en-GB" dirty="0" smtClean="0"/>
              <a:t>Digestion of normal tissues </a:t>
            </a:r>
          </a:p>
          <a:p>
            <a:r>
              <a:rPr lang="en-GB" dirty="0" smtClean="0"/>
              <a:t>Inappropriate inflammatory response </a:t>
            </a:r>
            <a:r>
              <a:rPr lang="en-GB" dirty="0" err="1" smtClean="0"/>
              <a:t>eg</a:t>
            </a:r>
            <a:r>
              <a:rPr lang="en-GB" dirty="0" smtClean="0"/>
              <a:t> Type I Hypersensitivity</a:t>
            </a:r>
          </a:p>
        </p:txBody>
      </p:sp>
    </p:spTree>
    <p:extLst>
      <p:ext uri="{BB962C8B-B14F-4D97-AF65-F5344CB8AC3E}">
        <p14:creationId xmlns="" xmlns:p14="http://schemas.microsoft.com/office/powerpoint/2010/main" val="11711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Exudate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Formation of exudate caused by increased vascular permeability.</a:t>
            </a:r>
          </a:p>
          <a:p>
            <a:r>
              <a:rPr lang="en-GB" dirty="0" smtClean="0"/>
              <a:t>Increased vascular permeability causes the transit of plasma proteins (</a:t>
            </a:r>
            <a:r>
              <a:rPr lang="en-GB" dirty="0" err="1" smtClean="0"/>
              <a:t>eg</a:t>
            </a:r>
            <a:r>
              <a:rPr lang="en-GB" dirty="0" smtClean="0"/>
              <a:t> Antibodies and Fibrin) into the extracellular space.</a:t>
            </a:r>
          </a:p>
          <a:p>
            <a:r>
              <a:rPr lang="en-GB" dirty="0" smtClean="0"/>
              <a:t>Proteins + Fluid </a:t>
            </a:r>
            <a:r>
              <a:rPr lang="en-GB" dirty="0" smtClean="0">
                <a:sym typeface="Wingdings" panose="05000000000000000000" pitchFamily="2" charset="2"/>
              </a:rPr>
              <a:t> Oedema  Swelling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00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Transudate Vs Exudate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Congestive Heart Failure</a:t>
            </a:r>
          </a:p>
          <a:p>
            <a:r>
              <a:rPr lang="en-GB" dirty="0" smtClean="0"/>
              <a:t>Nephrotic Syndrome</a:t>
            </a:r>
          </a:p>
          <a:p>
            <a:r>
              <a:rPr lang="en-GB" dirty="0" smtClean="0"/>
              <a:t>Cirrhosis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Malignancy</a:t>
            </a:r>
          </a:p>
          <a:p>
            <a:r>
              <a:rPr lang="en-GB" dirty="0" smtClean="0"/>
              <a:t>Infection</a:t>
            </a:r>
          </a:p>
          <a:p>
            <a:r>
              <a:rPr lang="en-GB" dirty="0" smtClean="0"/>
              <a:t>Inflammatory Disorders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835696" y="544522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www.youtube.com/watch?v=RE0sT0DYB6k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8048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Q. Clinically </a:t>
            </a:r>
            <a:r>
              <a:rPr lang="en-GB" smtClean="0"/>
              <a:t>how </a:t>
            </a:r>
            <a:r>
              <a:rPr lang="en-GB" smtClean="0"/>
              <a:t>may </a:t>
            </a:r>
            <a:r>
              <a:rPr lang="en-GB" dirty="0" smtClean="0"/>
              <a:t>you differentiate transudate from exudate?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993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Chronic Inflammation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25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Chronic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Chronic Inflammation</a:t>
            </a:r>
          </a:p>
          <a:p>
            <a:pPr marL="0" indent="0">
              <a:buNone/>
            </a:pPr>
            <a:r>
              <a:rPr lang="en-GB" sz="1800" dirty="0" smtClean="0"/>
              <a:t>INFECTIVE: Tuberculosis </a:t>
            </a:r>
          </a:p>
          <a:p>
            <a:pPr marL="0" indent="0">
              <a:buNone/>
            </a:pPr>
            <a:r>
              <a:rPr lang="en-GB" sz="1800" dirty="0" smtClean="0"/>
              <a:t>AUTOIMMUNE: Hashimoto’s Thyroiditis, Rheumatoid Arthritis</a:t>
            </a:r>
          </a:p>
          <a:p>
            <a:pPr marL="0" indent="0">
              <a:buNone/>
            </a:pPr>
            <a:r>
              <a:rPr lang="en-GB" sz="1800" dirty="0" smtClean="0"/>
              <a:t>PRIMARY GRANULOMATOUS: Crohn’s Disease, Sarcoidosis</a:t>
            </a:r>
          </a:p>
          <a:p>
            <a:pPr marL="0" indent="0">
              <a:buNone/>
            </a:pPr>
            <a:r>
              <a:rPr lang="en-GB" sz="1800" dirty="0" smtClean="0"/>
              <a:t>OTHER: Ulcerative Colitis</a:t>
            </a:r>
          </a:p>
          <a:p>
            <a:r>
              <a:rPr lang="en-GB" dirty="0" smtClean="0"/>
              <a:t>Transplant Rejection</a:t>
            </a:r>
          </a:p>
          <a:p>
            <a:r>
              <a:rPr lang="en-GB" dirty="0" smtClean="0"/>
              <a:t>Progression from Acute Inflammation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20447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Macroscopic Appearance of Chronic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en-GB" dirty="0" smtClean="0"/>
              <a:t>Chronic Ulcer </a:t>
            </a:r>
            <a:r>
              <a:rPr lang="en-GB" dirty="0" err="1" smtClean="0"/>
              <a:t>eg</a:t>
            </a:r>
            <a:r>
              <a:rPr lang="en-GB" dirty="0" smtClean="0"/>
              <a:t> peptic</a:t>
            </a:r>
          </a:p>
          <a:p>
            <a:r>
              <a:rPr lang="en-GB" dirty="0" smtClean="0"/>
              <a:t>Chronic Abscess Cavity </a:t>
            </a:r>
            <a:r>
              <a:rPr lang="en-GB" dirty="0" err="1" smtClean="0"/>
              <a:t>eg</a:t>
            </a:r>
            <a:r>
              <a:rPr lang="en-GB" dirty="0" smtClean="0"/>
              <a:t> osteomyelitis</a:t>
            </a:r>
          </a:p>
          <a:p>
            <a:r>
              <a:rPr lang="en-GB" dirty="0" smtClean="0"/>
              <a:t>Granulomatous Inflammation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caseous</a:t>
            </a:r>
            <a:r>
              <a:rPr lang="en-GB" dirty="0" smtClean="0"/>
              <a:t> necrosis in TB</a:t>
            </a:r>
          </a:p>
          <a:p>
            <a:r>
              <a:rPr lang="en-GB" dirty="0" smtClean="0"/>
              <a:t>Fibrosis. Occurs when most of cellular infiltrate has subsided. </a:t>
            </a:r>
            <a:r>
              <a:rPr lang="en-GB" dirty="0" err="1" smtClean="0"/>
              <a:t>Eg</a:t>
            </a:r>
            <a:r>
              <a:rPr lang="en-GB" dirty="0" smtClean="0"/>
              <a:t> chronic cholecystitis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5877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Cell Types Acute Vs Chronic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700" dirty="0" smtClean="0"/>
              <a:t>ACUTE</a:t>
            </a:r>
          </a:p>
          <a:p>
            <a:r>
              <a:rPr lang="en-GB" sz="5700" dirty="0" smtClean="0">
                <a:solidFill>
                  <a:srgbClr val="FF0000"/>
                </a:solidFill>
              </a:rPr>
              <a:t>Neutrophil</a:t>
            </a:r>
            <a:r>
              <a:rPr lang="en-GB" sz="5700" dirty="0" smtClean="0"/>
              <a:t>	</a:t>
            </a:r>
            <a:r>
              <a:rPr lang="en-GB" dirty="0" smtClean="0"/>
              <a:t>	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398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 smtClean="0"/>
              <a:t>CHRONIC</a:t>
            </a:r>
          </a:p>
          <a:p>
            <a:r>
              <a:rPr lang="en-GB" sz="5400" dirty="0" smtClean="0">
                <a:solidFill>
                  <a:srgbClr val="FF0000"/>
                </a:solidFill>
              </a:rPr>
              <a:t>Lymphocyte</a:t>
            </a:r>
          </a:p>
          <a:p>
            <a:r>
              <a:rPr lang="en-GB" sz="5400" dirty="0" smtClean="0">
                <a:solidFill>
                  <a:srgbClr val="FF0000"/>
                </a:solidFill>
              </a:rPr>
              <a:t>Macrophage* </a:t>
            </a:r>
          </a:p>
          <a:p>
            <a:r>
              <a:rPr lang="en-GB" sz="5400" dirty="0" smtClean="0">
                <a:solidFill>
                  <a:srgbClr val="FF0000"/>
                </a:solidFill>
              </a:rPr>
              <a:t>Plasma Cell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891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= </a:t>
            </a:r>
            <a:r>
              <a:rPr lang="en-GB" dirty="0"/>
              <a:t>a localized physical condition in which part of the body becomes </a:t>
            </a:r>
            <a:r>
              <a:rPr lang="en-GB" dirty="0">
                <a:solidFill>
                  <a:srgbClr val="FF0000"/>
                </a:solidFill>
              </a:rPr>
              <a:t>reddened, swollen, hot, </a:t>
            </a:r>
            <a:r>
              <a:rPr lang="en-GB" dirty="0"/>
              <a:t>and often </a:t>
            </a:r>
            <a:r>
              <a:rPr lang="en-GB" dirty="0">
                <a:solidFill>
                  <a:srgbClr val="FF0000"/>
                </a:solidFill>
              </a:rPr>
              <a:t>painful</a:t>
            </a:r>
            <a:r>
              <a:rPr lang="en-GB" dirty="0"/>
              <a:t>, especially as a reaction to injury or infection.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27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Epithelioid </a:t>
            </a:r>
            <a:r>
              <a:rPr lang="en-GB" dirty="0" err="1" smtClean="0"/>
              <a:t>Histiocytes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Granuloma = an aggregation of epithelioid </a:t>
            </a:r>
            <a:r>
              <a:rPr lang="en-GB" sz="4000" dirty="0" err="1" smtClean="0"/>
              <a:t>histiocytes</a:t>
            </a:r>
            <a:r>
              <a:rPr lang="en-GB" sz="4000" dirty="0" smtClean="0"/>
              <a:t>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*</a:t>
            </a:r>
            <a:r>
              <a:rPr lang="en-GB" sz="4000" dirty="0" smtClean="0"/>
              <a:t>Epithelioid </a:t>
            </a:r>
            <a:r>
              <a:rPr lang="en-GB" sz="4000" dirty="0" err="1" smtClean="0"/>
              <a:t>histiocytes</a:t>
            </a:r>
            <a:r>
              <a:rPr lang="en-GB" sz="4000" dirty="0" smtClean="0"/>
              <a:t> are specialised form of macrophages. They resemble epithelial cells. </a:t>
            </a:r>
            <a:endParaRPr lang="en-GB" sz="4000" dirty="0"/>
          </a:p>
        </p:txBody>
      </p:sp>
    </p:spTree>
    <p:extLst>
      <p:ext uri="{BB962C8B-B14F-4D97-AF65-F5344CB8AC3E}">
        <p14:creationId xmlns="" xmlns:p14="http://schemas.microsoft.com/office/powerpoint/2010/main" val="2255806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Systemic Effects of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Pyrexia – </a:t>
            </a:r>
            <a:r>
              <a:rPr lang="en-GB" sz="1800" dirty="0" smtClean="0"/>
              <a:t>endogenous pyrogens  (produced by polymorphs and macrophages and stimulated by phagocytosis) act on hypothalamus’ thermoregulatory mechanisms to </a:t>
            </a:r>
            <a:r>
              <a:rPr lang="en-GB" sz="1800" dirty="0" err="1" smtClean="0"/>
              <a:t>inc.</a:t>
            </a:r>
            <a:r>
              <a:rPr lang="en-GB" sz="1800" dirty="0" smtClean="0"/>
              <a:t> temp.</a:t>
            </a:r>
            <a:endParaRPr lang="en-GB" dirty="0" smtClean="0"/>
          </a:p>
          <a:p>
            <a:r>
              <a:rPr lang="en-GB" dirty="0" smtClean="0"/>
              <a:t>Malaise</a:t>
            </a:r>
          </a:p>
          <a:p>
            <a:r>
              <a:rPr lang="en-GB" dirty="0" smtClean="0"/>
              <a:t>Weight loss – </a:t>
            </a:r>
            <a:r>
              <a:rPr lang="en-GB" sz="1800" dirty="0" smtClean="0"/>
              <a:t>due to negative nitrogen balance in chronic inflammation</a:t>
            </a:r>
          </a:p>
          <a:p>
            <a:r>
              <a:rPr lang="en-GB" dirty="0" smtClean="0"/>
              <a:t>Increased ESR – </a:t>
            </a:r>
            <a:r>
              <a:rPr lang="en-GB" sz="1800" dirty="0" smtClean="0"/>
              <a:t>due to alterations in plasma proteins</a:t>
            </a:r>
            <a:endParaRPr lang="en-GB" dirty="0" smtClean="0"/>
          </a:p>
          <a:p>
            <a:r>
              <a:rPr lang="en-GB" dirty="0" smtClean="0"/>
              <a:t>Leucocytosis – </a:t>
            </a:r>
            <a:r>
              <a:rPr lang="en-GB" sz="1800" dirty="0" err="1" smtClean="0"/>
              <a:t>eg</a:t>
            </a:r>
            <a:r>
              <a:rPr lang="en-GB" sz="1800" dirty="0" smtClean="0"/>
              <a:t> neutrophilia, eosinophilia , lymphocytosis </a:t>
            </a:r>
            <a:endParaRPr lang="en-GB" dirty="0" smtClean="0"/>
          </a:p>
          <a:p>
            <a:r>
              <a:rPr lang="en-GB" dirty="0" smtClean="0"/>
              <a:t>Anaemia – </a:t>
            </a:r>
            <a:r>
              <a:rPr lang="en-GB" sz="1800" dirty="0" smtClean="0"/>
              <a:t>blood loss in exudate or haemolysis by toxins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26625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387603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/>
              <a:t>Wound Healing</a:t>
            </a:r>
            <a:endParaRPr lang="en-GB" sz="8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Wound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Clean</a:t>
            </a:r>
          </a:p>
          <a:p>
            <a:pPr lvl="1"/>
            <a:r>
              <a:rPr lang="en-GB" dirty="0" smtClean="0"/>
              <a:t>Sterile and likely to heal without complications (surgical)</a:t>
            </a:r>
          </a:p>
          <a:p>
            <a:r>
              <a:rPr lang="en-GB" dirty="0" smtClean="0"/>
              <a:t>Contaminated</a:t>
            </a:r>
          </a:p>
          <a:p>
            <a:pPr lvl="1"/>
            <a:r>
              <a:rPr lang="en-GB" dirty="0" smtClean="0"/>
              <a:t>Pathogens and foreign bodies present (</a:t>
            </a:r>
            <a:r>
              <a:rPr lang="en-GB" dirty="0" err="1" smtClean="0"/>
              <a:t>e.g</a:t>
            </a:r>
            <a:r>
              <a:rPr lang="en-GB" dirty="0" smtClean="0"/>
              <a:t> stab wound)</a:t>
            </a:r>
          </a:p>
          <a:p>
            <a:r>
              <a:rPr lang="en-GB" dirty="0" smtClean="0"/>
              <a:t>Infected</a:t>
            </a:r>
          </a:p>
          <a:p>
            <a:pPr lvl="1"/>
            <a:r>
              <a:rPr lang="en-GB" dirty="0" smtClean="0"/>
              <a:t>Multiplying pathogenic organisms. Yellow / pus / pain / redness (</a:t>
            </a: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 err="1" smtClean="0"/>
              <a:t>abcess</a:t>
            </a:r>
            <a:r>
              <a:rPr lang="en-GB" dirty="0" smtClean="0"/>
              <a:t>)</a:t>
            </a:r>
          </a:p>
          <a:p>
            <a:r>
              <a:rPr lang="en-GB" dirty="0" smtClean="0"/>
              <a:t>Colonized</a:t>
            </a:r>
          </a:p>
          <a:p>
            <a:pPr lvl="1"/>
            <a:r>
              <a:rPr lang="en-GB" dirty="0" smtClean="0"/>
              <a:t>Chronic wound, multiple organisms present, difficult to heal (</a:t>
            </a:r>
            <a:r>
              <a:rPr lang="en-GB" dirty="0" err="1" smtClean="0"/>
              <a:t>e.g</a:t>
            </a:r>
            <a:r>
              <a:rPr lang="en-GB" dirty="0" smtClean="0"/>
              <a:t> pressure sore)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dcaretips.com/wp-content/uploads/2011/08/INCISION-SPINE-e1361034763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3948919" cy="2714644"/>
          </a:xfrm>
          <a:prstGeom prst="rect">
            <a:avLst/>
          </a:prstGeom>
          <a:noFill/>
        </p:spPr>
      </p:pic>
      <p:pic>
        <p:nvPicPr>
          <p:cNvPr id="7172" name="Picture 4" descr="http://www.trauma.org/images/image_library/chest005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28604"/>
            <a:ext cx="3714776" cy="2786082"/>
          </a:xfrm>
          <a:prstGeom prst="rect">
            <a:avLst/>
          </a:prstGeom>
          <a:noFill/>
        </p:spPr>
      </p:pic>
      <p:sp>
        <p:nvSpPr>
          <p:cNvPr id="7174" name="AutoShape 6" descr="Image result for infected abs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6" name="AutoShape 8" descr="Image result for infected abs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78" name="AutoShape 10" descr="Image result for infected abs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80" name="AutoShape 12" descr="Image result for infected abs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82" name="Picture 14" descr="http://cystbursting.com/wp-content/uploads/2015/09/hqdefault-388x2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4157690" cy="2357454"/>
          </a:xfrm>
          <a:prstGeom prst="rect">
            <a:avLst/>
          </a:prstGeom>
          <a:noFill/>
        </p:spPr>
      </p:pic>
      <p:pic>
        <p:nvPicPr>
          <p:cNvPr id="7184" name="Picture 16" descr="http://www.woundsinternational.com/media/content/248/images/article_22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786190"/>
            <a:ext cx="4048125" cy="269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v Closed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8" y="1714488"/>
          <a:ext cx="4286280" cy="471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</a:tblGrid>
              <a:tr h="942982">
                <a:tc>
                  <a:txBody>
                    <a:bodyPr/>
                    <a:lstStyle/>
                    <a:p>
                      <a:r>
                        <a:rPr lang="en-GB" dirty="0" smtClean="0"/>
                        <a:t>Open</a:t>
                      </a:r>
                      <a:endParaRPr lang="en-GB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Incisional</a:t>
                      </a:r>
                      <a:r>
                        <a:rPr lang="en-GB" b="1" dirty="0" smtClean="0"/>
                        <a:t> </a:t>
                      </a:r>
                      <a:r>
                        <a:rPr lang="en-GB" dirty="0" smtClean="0"/>
                        <a:t>(knife / glass)</a:t>
                      </a:r>
                      <a:endParaRPr lang="en-GB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Laceration</a:t>
                      </a:r>
                      <a:r>
                        <a:rPr lang="en-GB" baseline="0" dirty="0" smtClean="0"/>
                        <a:t> (blunt trauma)</a:t>
                      </a:r>
                      <a:endParaRPr lang="en-GB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Abrasion</a:t>
                      </a:r>
                      <a:r>
                        <a:rPr lang="en-GB" dirty="0" smtClean="0"/>
                        <a:t> (superficial</a:t>
                      </a:r>
                      <a:r>
                        <a:rPr lang="en-GB" baseline="0" dirty="0" smtClean="0"/>
                        <a:t> to epidermis)</a:t>
                      </a:r>
                      <a:endParaRPr lang="en-GB" dirty="0"/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Puncture / penetration / gunshot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6314" y="1714488"/>
          <a:ext cx="4095736" cy="476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736"/>
              </a:tblGrid>
              <a:tr h="928694">
                <a:tc>
                  <a:txBody>
                    <a:bodyPr/>
                    <a:lstStyle/>
                    <a:p>
                      <a:r>
                        <a:rPr lang="en-GB" dirty="0" smtClean="0"/>
                        <a:t>Closed</a:t>
                      </a:r>
                      <a:endParaRPr lang="en-GB" dirty="0"/>
                    </a:p>
                  </a:txBody>
                  <a:tcPr/>
                </a:tc>
              </a:tr>
              <a:tr h="181978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Haematoma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aseline="0" dirty="0" smtClean="0"/>
                        <a:t>– collection of blood under the skin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Internal trauma – </a:t>
                      </a:r>
                      <a:r>
                        <a:rPr lang="en-GB" baseline="0" dirty="0" err="1" smtClean="0"/>
                        <a:t>petechiae</a:t>
                      </a:r>
                      <a:r>
                        <a:rPr lang="en-GB" baseline="0" dirty="0" smtClean="0"/>
                        <a:t> / </a:t>
                      </a:r>
                      <a:r>
                        <a:rPr lang="en-GB" baseline="0" dirty="0" err="1" smtClean="0"/>
                        <a:t>purpura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External trauma – contusion (bruise)</a:t>
                      </a:r>
                      <a:endParaRPr lang="en-GB" dirty="0"/>
                    </a:p>
                  </a:txBody>
                  <a:tcPr/>
                </a:tc>
              </a:tr>
              <a:tr h="181978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Crush Injury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="0" baseline="0" dirty="0" smtClean="0"/>
                        <a:t>– Long compression</a:t>
                      </a:r>
                    </a:p>
                    <a:p>
                      <a:endParaRPr lang="en-GB" b="0" baseline="0" dirty="0" smtClean="0"/>
                    </a:p>
                    <a:p>
                      <a:r>
                        <a:rPr lang="en-GB" b="0" baseline="0" dirty="0" err="1" smtClean="0"/>
                        <a:t>Rhabdomyolysis</a:t>
                      </a:r>
                      <a:r>
                        <a:rPr lang="en-GB" b="0" baseline="0" dirty="0" smtClean="0"/>
                        <a:t> – Damage to skeletal muscle </a:t>
                      </a:r>
                    </a:p>
                    <a:p>
                      <a:endParaRPr lang="en-GB" b="0" baseline="0" dirty="0" smtClean="0"/>
                    </a:p>
                    <a:p>
                      <a:r>
                        <a:rPr lang="en-GB" b="0" baseline="0" dirty="0" smtClean="0"/>
                        <a:t>- &gt; Kidney failure, shock, compartment syndrome</a:t>
                      </a:r>
                      <a:endParaRPr lang="en-GB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Phases of Healing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Haemostasis (Vascular response)</a:t>
            </a:r>
          </a:p>
          <a:p>
            <a:endParaRPr lang="en-GB" dirty="0" smtClean="0"/>
          </a:p>
          <a:p>
            <a:r>
              <a:rPr lang="en-GB" dirty="0" smtClean="0"/>
              <a:t>Inflammatory response</a:t>
            </a:r>
          </a:p>
          <a:p>
            <a:endParaRPr lang="en-GB" dirty="0" smtClean="0"/>
          </a:p>
          <a:p>
            <a:r>
              <a:rPr lang="en-GB" dirty="0" smtClean="0"/>
              <a:t>Proliferation</a:t>
            </a:r>
          </a:p>
          <a:p>
            <a:endParaRPr lang="en-GB" dirty="0" smtClean="0"/>
          </a:p>
          <a:p>
            <a:r>
              <a:rPr lang="en-GB" dirty="0" smtClean="0"/>
              <a:t>Maturation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ases of Wound Heal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786742" cy="5428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Haemostasis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Clot formation</a:t>
            </a:r>
          </a:p>
          <a:p>
            <a:pPr lvl="1"/>
            <a:r>
              <a:rPr lang="en-GB" dirty="0" smtClean="0"/>
              <a:t>Platelet activation</a:t>
            </a:r>
          </a:p>
          <a:p>
            <a:pPr lvl="1"/>
            <a:r>
              <a:rPr lang="en-GB" dirty="0" smtClean="0"/>
              <a:t>Coagulation cascade</a:t>
            </a:r>
          </a:p>
          <a:p>
            <a:pPr lvl="1"/>
            <a:r>
              <a:rPr lang="en-GB" dirty="0" smtClean="0"/>
              <a:t>Stops blood loss, prevents pathogens entering</a:t>
            </a:r>
          </a:p>
          <a:p>
            <a:endParaRPr lang="en-GB" dirty="0" smtClean="0"/>
          </a:p>
          <a:p>
            <a:r>
              <a:rPr lang="en-GB" dirty="0" smtClean="0"/>
              <a:t>Vasoconstriction</a:t>
            </a:r>
          </a:p>
          <a:p>
            <a:pPr lvl="1"/>
            <a:r>
              <a:rPr lang="en-GB" dirty="0" smtClean="0"/>
              <a:t>Sympathetic reflex response</a:t>
            </a:r>
          </a:p>
          <a:p>
            <a:pPr lvl="1"/>
            <a:r>
              <a:rPr lang="en-GB" dirty="0" smtClean="0"/>
              <a:t>Reduced blood flow </a:t>
            </a:r>
            <a:r>
              <a:rPr lang="en-GB" dirty="0" err="1" smtClean="0"/>
              <a:t>thf</a:t>
            </a:r>
            <a:r>
              <a:rPr lang="en-GB" dirty="0" smtClean="0"/>
              <a:t>. Reduced blood loss...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Coagulation Cascade</a:t>
            </a:r>
            <a:endParaRPr lang="en-GB" dirty="0"/>
          </a:p>
        </p:txBody>
      </p:sp>
      <p:pic>
        <p:nvPicPr>
          <p:cNvPr id="10242" name="Picture 2" descr="http://www.frca.co.uk/images/clotting_cascad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142984"/>
            <a:ext cx="6072230" cy="535620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429388" y="2857496"/>
            <a:ext cx="85725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786446" y="3714752"/>
            <a:ext cx="85725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714612" y="2786058"/>
            <a:ext cx="857256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357818" y="128586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Vitamin K dependant factors II, VII, IX, X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Acute Inflammation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949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Platelet Plug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Adherence </a:t>
            </a:r>
            <a:r>
              <a:rPr lang="en-GB" dirty="0" smtClean="0"/>
              <a:t>- Platelets attach to collagen / fibrin mesh in the presence of Von </a:t>
            </a:r>
            <a:r>
              <a:rPr lang="en-GB" dirty="0" err="1" smtClean="0"/>
              <a:t>Willebrand’s</a:t>
            </a:r>
            <a:r>
              <a:rPr lang="en-GB" dirty="0" smtClean="0"/>
              <a:t> Factor in the vessel walls</a:t>
            </a:r>
          </a:p>
          <a:p>
            <a:endParaRPr lang="en-GB" dirty="0" smtClean="0"/>
          </a:p>
          <a:p>
            <a:r>
              <a:rPr lang="en-GB" b="1" dirty="0" smtClean="0"/>
              <a:t>Activation </a:t>
            </a:r>
            <a:r>
              <a:rPr lang="en-GB" dirty="0" smtClean="0"/>
              <a:t>– ADP and TX2 release in positive feedback loop. Initiates inflammation.</a:t>
            </a:r>
          </a:p>
          <a:p>
            <a:endParaRPr lang="en-GB" dirty="0" smtClean="0"/>
          </a:p>
          <a:p>
            <a:r>
              <a:rPr lang="en-GB" b="1" dirty="0" smtClean="0"/>
              <a:t>Aggregation</a:t>
            </a:r>
            <a:r>
              <a:rPr lang="en-GB" dirty="0" smtClean="0"/>
              <a:t> – Attracts more platelets to the site and causes contraction of the mesh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530" name="Picture 2" descr="http://intranet.tdmu.edu.ua/data/kafedra/internal/normal_phiz/classes_stud/en/med/lik/2%20course/2%20Cycle%20Physiology%20of%20blood/03%20Vessel-Platlet%20Hemostasis.files/image0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786742" cy="4574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Platelets release inflammatory mediators </a:t>
            </a:r>
            <a:r>
              <a:rPr lang="en-GB" dirty="0" err="1" smtClean="0"/>
              <a:t>e.g</a:t>
            </a:r>
            <a:r>
              <a:rPr lang="en-GB" dirty="0" smtClean="0"/>
              <a:t> histamine, prostaglandins, PDGF (platelet derived growth factor)</a:t>
            </a:r>
          </a:p>
          <a:p>
            <a:endParaRPr lang="en-GB" dirty="0" smtClean="0"/>
          </a:p>
          <a:p>
            <a:r>
              <a:rPr lang="en-GB" dirty="0" err="1" smtClean="0"/>
              <a:t>Vasodilation</a:t>
            </a:r>
            <a:r>
              <a:rPr lang="en-GB" dirty="0" smtClean="0"/>
              <a:t>, vascular permeability, </a:t>
            </a:r>
            <a:r>
              <a:rPr lang="en-GB" dirty="0" err="1" smtClean="0"/>
              <a:t>chemotaxis</a:t>
            </a:r>
            <a:r>
              <a:rPr lang="en-GB" dirty="0" smtClean="0"/>
              <a:t> of inflammatory cells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Neutrophils</a:t>
            </a:r>
            <a:r>
              <a:rPr lang="en-GB" dirty="0"/>
              <a:t> </a:t>
            </a:r>
            <a:r>
              <a:rPr lang="en-GB" dirty="0" smtClean="0"/>
              <a:t>peak 24-48 hours</a:t>
            </a:r>
          </a:p>
          <a:p>
            <a:pPr lvl="1"/>
            <a:r>
              <a:rPr lang="en-GB" dirty="0" smtClean="0"/>
              <a:t>Free radical release, bactericidal, </a:t>
            </a:r>
            <a:r>
              <a:rPr lang="en-GB" dirty="0" err="1" smtClean="0"/>
              <a:t>phagocytosis</a:t>
            </a:r>
            <a:endParaRPr lang="en-GB" dirty="0" smtClean="0"/>
          </a:p>
          <a:p>
            <a:r>
              <a:rPr lang="en-GB" dirty="0" smtClean="0"/>
              <a:t>Macrophages peak 48-96 hours</a:t>
            </a:r>
          </a:p>
          <a:p>
            <a:pPr lvl="1"/>
            <a:r>
              <a:rPr lang="en-GB" dirty="0" err="1" smtClean="0"/>
              <a:t>Phagocytosis</a:t>
            </a:r>
            <a:r>
              <a:rPr lang="en-GB" dirty="0" smtClean="0"/>
              <a:t>, attraction of lymphocytes / fibroblasts</a:t>
            </a:r>
          </a:p>
          <a:p>
            <a:r>
              <a:rPr lang="en-GB" dirty="0" smtClean="0"/>
              <a:t>Lymphocytes peak 96 hours</a:t>
            </a:r>
          </a:p>
          <a:p>
            <a:pPr lvl="1"/>
            <a:r>
              <a:rPr lang="en-GB" dirty="0" smtClean="0"/>
              <a:t>Mainly fibroblast recruitment by </a:t>
            </a:r>
            <a:r>
              <a:rPr lang="en-GB" dirty="0" err="1" smtClean="0"/>
              <a:t>chemokine</a:t>
            </a:r>
            <a:r>
              <a:rPr lang="en-GB" dirty="0" smtClean="0"/>
              <a:t> production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Lasts around 7 days</a:t>
            </a:r>
          </a:p>
          <a:p>
            <a:r>
              <a:rPr lang="en-GB" dirty="0" smtClean="0"/>
              <a:t>Indefinite in colonized wounds which is why they always look inflamed</a:t>
            </a:r>
          </a:p>
          <a:p>
            <a:r>
              <a:rPr lang="en-GB" dirty="0" smtClean="0"/>
              <a:t>Slough formed of cell debris accumulates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Inflammation</a:t>
            </a:r>
            <a:endParaRPr lang="en-GB" dirty="0"/>
          </a:p>
        </p:txBody>
      </p:sp>
      <p:pic>
        <p:nvPicPr>
          <p:cNvPr id="9218" name="Picture 2" descr="http://www.worldwidewounds.com/1997/july/Thomas-Guide/images/yello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929066"/>
            <a:ext cx="4357718" cy="2560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Chronic Inflammation - Ulcers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1500174"/>
          <a:ext cx="7977222" cy="4746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8611"/>
                <a:gridCol w="3988611"/>
              </a:tblGrid>
              <a:tr h="949329">
                <a:tc>
                  <a:txBody>
                    <a:bodyPr/>
                    <a:lstStyle/>
                    <a:p>
                      <a:r>
                        <a:rPr lang="en-GB" dirty="0" smtClean="0"/>
                        <a:t>Arterial insufficiency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Venous insufficiency</a:t>
                      </a:r>
                      <a:endParaRPr lang="en-GB" dirty="0"/>
                    </a:p>
                  </a:txBody>
                  <a:tcPr/>
                </a:tc>
              </a:tr>
              <a:tr h="949329">
                <a:tc>
                  <a:txBody>
                    <a:bodyPr/>
                    <a:lstStyle/>
                    <a:p>
                      <a:r>
                        <a:rPr lang="en-GB" dirty="0" smtClean="0"/>
                        <a:t>Poor circulation (PAD, </a:t>
                      </a:r>
                      <a:r>
                        <a:rPr lang="en-GB" b="1" dirty="0" smtClean="0"/>
                        <a:t>diabetes</a:t>
                      </a:r>
                      <a:r>
                        <a:rPr lang="en-GB" dirty="0" smtClean="0"/>
                        <a:t>, smoking, HTN, renal failure)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Valve failure and reflux (varicose veins, previous DVT, HTN, surgery)</a:t>
                      </a:r>
                      <a:endParaRPr lang="en-GB" dirty="0"/>
                    </a:p>
                  </a:txBody>
                  <a:tcPr/>
                </a:tc>
              </a:tr>
              <a:tr h="949329">
                <a:tc>
                  <a:txBody>
                    <a:bodyPr/>
                    <a:lstStyle/>
                    <a:p>
                      <a:r>
                        <a:rPr lang="en-GB" dirty="0" smtClean="0"/>
                        <a:t>Painful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Painless unless infected</a:t>
                      </a:r>
                      <a:endParaRPr lang="en-GB" dirty="0"/>
                    </a:p>
                  </a:txBody>
                  <a:tcPr/>
                </a:tc>
              </a:tr>
              <a:tr h="949329">
                <a:tc>
                  <a:txBody>
                    <a:bodyPr/>
                    <a:lstStyle/>
                    <a:p>
                      <a:r>
                        <a:rPr lang="en-GB" dirty="0" smtClean="0"/>
                        <a:t>Found on feet / heels / toes. Well</a:t>
                      </a:r>
                      <a:r>
                        <a:rPr lang="en-GB" baseline="0" dirty="0" smtClean="0"/>
                        <a:t> defined border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Below</a:t>
                      </a:r>
                      <a:r>
                        <a:rPr lang="en-GB" baseline="0" dirty="0" smtClean="0"/>
                        <a:t> the knee, often medial </a:t>
                      </a:r>
                      <a:r>
                        <a:rPr lang="en-GB" baseline="0" dirty="0" err="1" smtClean="0"/>
                        <a:t>malleolus</a:t>
                      </a:r>
                      <a:endParaRPr lang="en-GB" dirty="0"/>
                    </a:p>
                  </a:txBody>
                  <a:tcPr/>
                </a:tc>
              </a:tr>
              <a:tr h="949329">
                <a:tc>
                  <a:txBody>
                    <a:bodyPr/>
                    <a:lstStyle/>
                    <a:p>
                      <a:r>
                        <a:rPr lang="en-GB" dirty="0" smtClean="0"/>
                        <a:t>Associated</a:t>
                      </a:r>
                      <a:r>
                        <a:rPr lang="en-GB" baseline="0" dirty="0" smtClean="0"/>
                        <a:t> intermittent </a:t>
                      </a:r>
                      <a:r>
                        <a:rPr lang="en-GB" baseline="0" dirty="0" err="1" smtClean="0"/>
                        <a:t>claudication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Associated </a:t>
                      </a:r>
                      <a:r>
                        <a:rPr lang="en-GB" dirty="0" err="1" smtClean="0"/>
                        <a:t>lymphoedema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770" name="AutoShape 2" descr="Image result for arterial ulc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72" name="AutoShape 4" descr="Image result for arterial ulc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74" name="AutoShape 6" descr="Image result for arterial ulc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776" name="Picture 8" descr="https://i.ytimg.com/vi/QDbknssi5H4/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357718" cy="3268290"/>
          </a:xfrm>
          <a:prstGeom prst="rect">
            <a:avLst/>
          </a:prstGeom>
          <a:noFill/>
        </p:spPr>
      </p:pic>
      <p:pic>
        <p:nvPicPr>
          <p:cNvPr id="32778" name="Picture 10" descr="http://studydroid.com/imageCards/05/rt/card-6157663-fro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500438"/>
            <a:ext cx="44958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Proliferation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Usually occurs 2-4 days after wound formation</a:t>
            </a:r>
          </a:p>
          <a:p>
            <a:r>
              <a:rPr lang="en-GB" dirty="0" smtClean="0"/>
              <a:t>Characterized by formation of granulation tissue (scar)</a:t>
            </a:r>
          </a:p>
          <a:p>
            <a:r>
              <a:rPr lang="en-GB" dirty="0" smtClean="0"/>
              <a:t>This replaces specialised tissue which cannot be replaced</a:t>
            </a:r>
          </a:p>
          <a:p>
            <a:endParaRPr lang="en-GB" dirty="0"/>
          </a:p>
          <a:p>
            <a:r>
              <a:rPr lang="en-GB" dirty="0" smtClean="0"/>
              <a:t>DON’T CONFUSE GRANULOMA AND GRANULATION TISSUE!!!!!!!!!!!!!!!!!!!!!</a:t>
            </a: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Angiogenesis</a:t>
            </a:r>
          </a:p>
          <a:p>
            <a:endParaRPr lang="en-GB" dirty="0" smtClean="0"/>
          </a:p>
          <a:p>
            <a:r>
              <a:rPr lang="en-GB" dirty="0" smtClean="0"/>
              <a:t>Granulation</a:t>
            </a:r>
          </a:p>
          <a:p>
            <a:endParaRPr lang="en-GB" dirty="0" smtClean="0"/>
          </a:p>
          <a:p>
            <a:r>
              <a:rPr lang="en-GB" dirty="0" smtClean="0"/>
              <a:t>Contraction</a:t>
            </a:r>
          </a:p>
          <a:p>
            <a:endParaRPr lang="en-GB" dirty="0" smtClean="0"/>
          </a:p>
          <a:p>
            <a:r>
              <a:rPr lang="en-GB" dirty="0" err="1" smtClean="0"/>
              <a:t>Phagocytosis</a:t>
            </a:r>
            <a:r>
              <a:rPr lang="en-GB" dirty="0" smtClean="0"/>
              <a:t> of dead cells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Angiogenesis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12565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BM broken by proteases</a:t>
            </a:r>
          </a:p>
          <a:p>
            <a:r>
              <a:rPr lang="en-GB" sz="2800" dirty="0" smtClean="0"/>
              <a:t>Endothelial </a:t>
            </a:r>
            <a:r>
              <a:rPr lang="en-GB" sz="2800" dirty="0" err="1" smtClean="0"/>
              <a:t>xcells</a:t>
            </a:r>
            <a:r>
              <a:rPr lang="en-GB" sz="2800" dirty="0" smtClean="0"/>
              <a:t> proliferate and </a:t>
            </a:r>
            <a:r>
              <a:rPr lang="en-GB" sz="2800" dirty="0" err="1" smtClean="0"/>
              <a:t>anastomose</a:t>
            </a:r>
            <a:endParaRPr lang="en-GB" sz="2800" dirty="0" smtClean="0"/>
          </a:p>
          <a:p>
            <a:r>
              <a:rPr lang="en-GB" sz="2800" dirty="0" smtClean="0"/>
              <a:t>BM </a:t>
            </a:r>
            <a:r>
              <a:rPr lang="en-GB" sz="2800" dirty="0" err="1" smtClean="0"/>
              <a:t>relaid</a:t>
            </a:r>
            <a:r>
              <a:rPr lang="en-GB" sz="2800" dirty="0" smtClean="0"/>
              <a:t> for vascular continuity</a:t>
            </a:r>
            <a:endParaRPr lang="en-GB" sz="2800" dirty="0"/>
          </a:p>
        </p:txBody>
      </p:sp>
      <p:grpSp>
        <p:nvGrpSpPr>
          <p:cNvPr id="244" name="Group 243"/>
          <p:cNvGrpSpPr/>
          <p:nvPr/>
        </p:nvGrpSpPr>
        <p:grpSpPr>
          <a:xfrm>
            <a:off x="714348" y="1357298"/>
            <a:ext cx="8061325" cy="2260600"/>
            <a:chOff x="851615" y="1748644"/>
            <a:chExt cx="8061325" cy="2260600"/>
          </a:xfrm>
        </p:grpSpPr>
        <p:grpSp>
          <p:nvGrpSpPr>
            <p:cNvPr id="4" name="Group 276"/>
            <p:cNvGrpSpPr>
              <a:grpSpLocks/>
            </p:cNvGrpSpPr>
            <p:nvPr/>
          </p:nvGrpSpPr>
          <p:grpSpPr bwMode="auto">
            <a:xfrm>
              <a:off x="851615" y="1764519"/>
              <a:ext cx="609600" cy="2197100"/>
              <a:chOff x="1389" y="779"/>
              <a:chExt cx="384" cy="1384"/>
            </a:xfrm>
          </p:grpSpPr>
          <p:grpSp>
            <p:nvGrpSpPr>
              <p:cNvPr id="5" name="Group 264"/>
              <p:cNvGrpSpPr>
                <a:grpSpLocks/>
              </p:cNvGrpSpPr>
              <p:nvPr/>
            </p:nvGrpSpPr>
            <p:grpSpPr bwMode="auto">
              <a:xfrm>
                <a:off x="1389" y="780"/>
                <a:ext cx="340" cy="1386"/>
                <a:chOff x="1389" y="780"/>
                <a:chExt cx="340" cy="1386"/>
              </a:xfrm>
            </p:grpSpPr>
            <p:sp>
              <p:nvSpPr>
                <p:cNvPr id="13" name="Rectangle 13"/>
                <p:cNvSpPr>
                  <a:spLocks noChangeArrowheads="1"/>
                </p:cNvSpPr>
                <p:nvPr/>
              </p:nvSpPr>
              <p:spPr bwMode="auto">
                <a:xfrm>
                  <a:off x="1407" y="799"/>
                  <a:ext cx="296" cy="1345"/>
                </a:xfrm>
                <a:prstGeom prst="rect">
                  <a:avLst/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4" name="Group 14"/>
                <p:cNvGrpSpPr>
                  <a:grpSpLocks/>
                </p:cNvGrpSpPr>
                <p:nvPr/>
              </p:nvGrpSpPr>
              <p:grpSpPr bwMode="auto">
                <a:xfrm>
                  <a:off x="1389" y="780"/>
                  <a:ext cx="96" cy="1386"/>
                  <a:chOff x="3325" y="2049"/>
                  <a:chExt cx="241" cy="4499"/>
                </a:xfrm>
              </p:grpSpPr>
              <p:grpSp>
                <p:nvGrpSpPr>
                  <p:cNvPr id="28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326" y="3158"/>
                    <a:ext cx="240" cy="1130"/>
                    <a:chOff x="3326" y="3158"/>
                    <a:chExt cx="240" cy="1130"/>
                  </a:xfrm>
                </p:grpSpPr>
                <p:sp>
                  <p:nvSpPr>
                    <p:cNvPr id="39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3326" y="3158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40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2" y="3706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grpSp>
                <p:nvGrpSpPr>
                  <p:cNvPr id="29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326" y="2049"/>
                    <a:ext cx="240" cy="1130"/>
                    <a:chOff x="3326" y="2049"/>
                    <a:chExt cx="240" cy="1130"/>
                  </a:xfrm>
                </p:grpSpPr>
                <p:sp>
                  <p:nvSpPr>
                    <p:cNvPr id="37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3326" y="2049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38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2" y="2597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grpSp>
                <p:nvGrpSpPr>
                  <p:cNvPr id="30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326" y="4267"/>
                    <a:ext cx="240" cy="1130"/>
                    <a:chOff x="3326" y="4267"/>
                    <a:chExt cx="240" cy="1130"/>
                  </a:xfrm>
                </p:grpSpPr>
                <p:sp>
                  <p:nvSpPr>
                    <p:cNvPr id="35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3326" y="4267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36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2" y="4815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grpSp>
                <p:nvGrpSpPr>
                  <p:cNvPr id="31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326" y="5397"/>
                    <a:ext cx="240" cy="1130"/>
                    <a:chOff x="3326" y="5397"/>
                    <a:chExt cx="240" cy="1130"/>
                  </a:xfrm>
                </p:grpSpPr>
                <p:sp>
                  <p:nvSpPr>
                    <p:cNvPr id="33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326" y="5397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34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82" y="5945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3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25" y="2091"/>
                    <a:ext cx="0" cy="4457"/>
                  </a:xfrm>
                  <a:prstGeom prst="line">
                    <a:avLst/>
                  </a:prstGeom>
                  <a:noFill/>
                  <a:ln w="38100">
                    <a:solidFill>
                      <a:srgbClr val="9900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5" name="Group 28"/>
                <p:cNvGrpSpPr>
                  <a:grpSpLocks/>
                </p:cNvGrpSpPr>
                <p:nvPr/>
              </p:nvGrpSpPr>
              <p:grpSpPr bwMode="auto">
                <a:xfrm>
                  <a:off x="1623" y="780"/>
                  <a:ext cx="106" cy="1386"/>
                  <a:chOff x="3911" y="2048"/>
                  <a:chExt cx="265" cy="4500"/>
                </a:xfrm>
              </p:grpSpPr>
              <p:grpSp>
                <p:nvGrpSpPr>
                  <p:cNvPr id="21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3911" y="5418"/>
                    <a:ext cx="240" cy="1130"/>
                    <a:chOff x="3911" y="5418"/>
                    <a:chExt cx="240" cy="1130"/>
                  </a:xfrm>
                </p:grpSpPr>
                <p:sp>
                  <p:nvSpPr>
                    <p:cNvPr id="26" name="Freeform 30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3911" y="5418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7" name="Oval 31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3962" y="5827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grpSp>
                <p:nvGrpSpPr>
                  <p:cNvPr id="2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3911" y="2070"/>
                    <a:ext cx="240" cy="1130"/>
                    <a:chOff x="3911" y="2070"/>
                    <a:chExt cx="240" cy="1130"/>
                  </a:xfrm>
                </p:grpSpPr>
                <p:sp>
                  <p:nvSpPr>
                    <p:cNvPr id="24" name="Freeform 33"/>
                    <p:cNvSpPr>
                      <a:spLocks/>
                    </p:cNvSpPr>
                    <p:nvPr/>
                  </p:nvSpPr>
                  <p:spPr bwMode="auto">
                    <a:xfrm rot="10800000">
                      <a:off x="3911" y="2070"/>
                      <a:ext cx="240" cy="1130"/>
                    </a:xfrm>
                    <a:custGeom>
                      <a:avLst/>
                      <a:gdLst>
                        <a:gd name="T0" fmla="*/ 13 w 255"/>
                        <a:gd name="T1" fmla="*/ 548 h 990"/>
                        <a:gd name="T2" fmla="*/ 56 w 255"/>
                        <a:gd name="T3" fmla="*/ 1130 h 990"/>
                        <a:gd name="T4" fmla="*/ 98 w 255"/>
                        <a:gd name="T5" fmla="*/ 1113 h 990"/>
                        <a:gd name="T6" fmla="*/ 126 w 255"/>
                        <a:gd name="T7" fmla="*/ 1062 h 990"/>
                        <a:gd name="T8" fmla="*/ 197 w 255"/>
                        <a:gd name="T9" fmla="*/ 959 h 990"/>
                        <a:gd name="T10" fmla="*/ 211 w 255"/>
                        <a:gd name="T11" fmla="*/ 770 h 990"/>
                        <a:gd name="T12" fmla="*/ 239 w 255"/>
                        <a:gd name="T13" fmla="*/ 633 h 990"/>
                        <a:gd name="T14" fmla="*/ 154 w 255"/>
                        <a:gd name="T15" fmla="*/ 188 h 990"/>
                        <a:gd name="T16" fmla="*/ 126 w 255"/>
                        <a:gd name="T17" fmla="*/ 34 h 990"/>
                        <a:gd name="T18" fmla="*/ 84 w 255"/>
                        <a:gd name="T19" fmla="*/ 0 h 990"/>
                        <a:gd name="T20" fmla="*/ 13 w 255"/>
                        <a:gd name="T21" fmla="*/ 154 h 990"/>
                        <a:gd name="T22" fmla="*/ 27 w 255"/>
                        <a:gd name="T23" fmla="*/ 565 h 990"/>
                        <a:gd name="T24" fmla="*/ 13 w 255"/>
                        <a:gd name="T25" fmla="*/ 616 h 990"/>
                        <a:gd name="T26" fmla="*/ 13 w 255"/>
                        <a:gd name="T27" fmla="*/ 548 h 990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w 255"/>
                        <a:gd name="T43" fmla="*/ 0 h 990"/>
                        <a:gd name="T44" fmla="*/ 255 w 255"/>
                        <a:gd name="T45" fmla="*/ 990 h 990"/>
                      </a:gdLst>
                      <a:ahLst/>
                      <a:cxnLst>
                        <a:cxn ang="T28">
                          <a:pos x="T0" y="T1"/>
                        </a:cxn>
                        <a:cxn ang="T29">
                          <a:pos x="T2" y="T3"/>
                        </a:cxn>
                        <a:cxn ang="T30">
                          <a:pos x="T4" y="T5"/>
                        </a:cxn>
                        <a:cxn ang="T31">
                          <a:pos x="T6" y="T7"/>
                        </a:cxn>
                        <a:cxn ang="T32">
                          <a:pos x="T8" y="T9"/>
                        </a:cxn>
                        <a:cxn ang="T33">
                          <a:pos x="T10" y="T11"/>
                        </a:cxn>
                        <a:cxn ang="T34">
                          <a:pos x="T12" y="T13"/>
                        </a:cxn>
                        <a:cxn ang="T35">
                          <a:pos x="T14" y="T15"/>
                        </a:cxn>
                        <a:cxn ang="T36">
                          <a:pos x="T16" y="T17"/>
                        </a:cxn>
                        <a:cxn ang="T37">
                          <a:pos x="T18" y="T19"/>
                        </a:cxn>
                        <a:cxn ang="T38">
                          <a:pos x="T20" y="T21"/>
                        </a:cxn>
                        <a:cxn ang="T39">
                          <a:pos x="T22" y="T23"/>
                        </a:cxn>
                        <a:cxn ang="T40">
                          <a:pos x="T24" y="T25"/>
                        </a:cxn>
                        <a:cxn ang="T41">
                          <a:pos x="T26" y="T27"/>
                        </a:cxn>
                      </a:cxnLst>
                      <a:rect l="T42" t="T43" r="T44" b="T45"/>
                      <a:pathLst>
                        <a:path w="255" h="990">
                          <a:moveTo>
                            <a:pt x="14" y="480"/>
                          </a:moveTo>
                          <a:cubicBezTo>
                            <a:pt x="21" y="647"/>
                            <a:pt x="5" y="827"/>
                            <a:pt x="59" y="990"/>
                          </a:cubicBezTo>
                          <a:cubicBezTo>
                            <a:pt x="74" y="985"/>
                            <a:pt x="92" y="985"/>
                            <a:pt x="104" y="975"/>
                          </a:cubicBezTo>
                          <a:cubicBezTo>
                            <a:pt x="118" y="964"/>
                            <a:pt x="122" y="944"/>
                            <a:pt x="134" y="930"/>
                          </a:cubicBezTo>
                          <a:cubicBezTo>
                            <a:pt x="230" y="815"/>
                            <a:pt x="135" y="952"/>
                            <a:pt x="209" y="840"/>
                          </a:cubicBezTo>
                          <a:cubicBezTo>
                            <a:pt x="214" y="785"/>
                            <a:pt x="215" y="730"/>
                            <a:pt x="224" y="675"/>
                          </a:cubicBezTo>
                          <a:cubicBezTo>
                            <a:pt x="230" y="634"/>
                            <a:pt x="254" y="555"/>
                            <a:pt x="254" y="555"/>
                          </a:cubicBezTo>
                          <a:cubicBezTo>
                            <a:pt x="244" y="400"/>
                            <a:pt x="255" y="286"/>
                            <a:pt x="164" y="165"/>
                          </a:cubicBezTo>
                          <a:cubicBezTo>
                            <a:pt x="153" y="120"/>
                            <a:pt x="157" y="70"/>
                            <a:pt x="134" y="30"/>
                          </a:cubicBezTo>
                          <a:cubicBezTo>
                            <a:pt x="125" y="14"/>
                            <a:pt x="104" y="10"/>
                            <a:pt x="89" y="0"/>
                          </a:cubicBezTo>
                          <a:cubicBezTo>
                            <a:pt x="23" y="44"/>
                            <a:pt x="33" y="59"/>
                            <a:pt x="14" y="135"/>
                          </a:cubicBezTo>
                          <a:cubicBezTo>
                            <a:pt x="45" y="289"/>
                            <a:pt x="51" y="286"/>
                            <a:pt x="29" y="495"/>
                          </a:cubicBezTo>
                          <a:cubicBezTo>
                            <a:pt x="27" y="511"/>
                            <a:pt x="25" y="551"/>
                            <a:pt x="14" y="540"/>
                          </a:cubicBezTo>
                          <a:cubicBezTo>
                            <a:pt x="0" y="526"/>
                            <a:pt x="14" y="500"/>
                            <a:pt x="14" y="480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5" name="Oval 34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3962" y="2479"/>
                      <a:ext cx="132" cy="171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23" name="Line 35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4176" y="2048"/>
                    <a:ext cx="0" cy="2009"/>
                  </a:xfrm>
                  <a:prstGeom prst="line">
                    <a:avLst/>
                  </a:prstGeom>
                  <a:noFill/>
                  <a:ln w="38100">
                    <a:solidFill>
                      <a:srgbClr val="9900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6" name="Freeform 36"/>
                <p:cNvSpPr>
                  <a:spLocks/>
                </p:cNvSpPr>
                <p:nvPr/>
              </p:nvSpPr>
              <p:spPr bwMode="auto">
                <a:xfrm>
                  <a:off x="1485" y="915"/>
                  <a:ext cx="139" cy="70"/>
                </a:xfrm>
                <a:custGeom>
                  <a:avLst/>
                  <a:gdLst>
                    <a:gd name="T0" fmla="*/ 0 w 240"/>
                    <a:gd name="T1" fmla="*/ 0 h 165"/>
                    <a:gd name="T2" fmla="*/ 70 w 240"/>
                    <a:gd name="T3" fmla="*/ 51 h 165"/>
                    <a:gd name="T4" fmla="*/ 122 w 240"/>
                    <a:gd name="T5" fmla="*/ 64 h 165"/>
                    <a:gd name="T6" fmla="*/ 139 w 240"/>
                    <a:gd name="T7" fmla="*/ 70 h 16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165"/>
                    <a:gd name="T14" fmla="*/ 240 w 240"/>
                    <a:gd name="T15" fmla="*/ 165 h 16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165">
                      <a:moveTo>
                        <a:pt x="0" y="0"/>
                      </a:moveTo>
                      <a:cubicBezTo>
                        <a:pt x="31" y="47"/>
                        <a:pt x="66" y="96"/>
                        <a:pt x="120" y="120"/>
                      </a:cubicBezTo>
                      <a:cubicBezTo>
                        <a:pt x="149" y="133"/>
                        <a:pt x="182" y="136"/>
                        <a:pt x="210" y="150"/>
                      </a:cubicBezTo>
                      <a:cubicBezTo>
                        <a:pt x="220" y="155"/>
                        <a:pt x="230" y="160"/>
                        <a:pt x="240" y="165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7" name="Freeform 37"/>
                <p:cNvSpPr>
                  <a:spLocks/>
                </p:cNvSpPr>
                <p:nvPr/>
              </p:nvSpPr>
              <p:spPr bwMode="auto">
                <a:xfrm>
                  <a:off x="1433" y="985"/>
                  <a:ext cx="200" cy="142"/>
                </a:xfrm>
                <a:custGeom>
                  <a:avLst/>
                  <a:gdLst>
                    <a:gd name="T0" fmla="*/ 191 w 345"/>
                    <a:gd name="T1" fmla="*/ 0 h 330"/>
                    <a:gd name="T2" fmla="*/ 200 w 345"/>
                    <a:gd name="T3" fmla="*/ 19 h 330"/>
                    <a:gd name="T4" fmla="*/ 130 w 345"/>
                    <a:gd name="T5" fmla="*/ 71 h 330"/>
                    <a:gd name="T6" fmla="*/ 113 w 345"/>
                    <a:gd name="T7" fmla="*/ 97 h 330"/>
                    <a:gd name="T8" fmla="*/ 104 w 345"/>
                    <a:gd name="T9" fmla="*/ 116 h 330"/>
                    <a:gd name="T10" fmla="*/ 0 w 345"/>
                    <a:gd name="T11" fmla="*/ 142 h 3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45"/>
                    <a:gd name="T19" fmla="*/ 0 h 330"/>
                    <a:gd name="T20" fmla="*/ 345 w 345"/>
                    <a:gd name="T21" fmla="*/ 330 h 33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45" h="330">
                      <a:moveTo>
                        <a:pt x="330" y="0"/>
                      </a:moveTo>
                      <a:cubicBezTo>
                        <a:pt x="335" y="15"/>
                        <a:pt x="345" y="29"/>
                        <a:pt x="345" y="45"/>
                      </a:cubicBezTo>
                      <a:cubicBezTo>
                        <a:pt x="345" y="123"/>
                        <a:pt x="283" y="136"/>
                        <a:pt x="225" y="165"/>
                      </a:cubicBezTo>
                      <a:cubicBezTo>
                        <a:pt x="215" y="185"/>
                        <a:pt x="204" y="204"/>
                        <a:pt x="195" y="225"/>
                      </a:cubicBezTo>
                      <a:cubicBezTo>
                        <a:pt x="189" y="240"/>
                        <a:pt x="190" y="258"/>
                        <a:pt x="180" y="270"/>
                      </a:cubicBezTo>
                      <a:cubicBezTo>
                        <a:pt x="157" y="299"/>
                        <a:pt x="39" y="330"/>
                        <a:pt x="0" y="33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8" name="Freeform 38"/>
                <p:cNvSpPr>
                  <a:spLocks/>
                </p:cNvSpPr>
                <p:nvPr/>
              </p:nvSpPr>
              <p:spPr bwMode="auto">
                <a:xfrm>
                  <a:off x="1502" y="1120"/>
                  <a:ext cx="140" cy="103"/>
                </a:xfrm>
                <a:custGeom>
                  <a:avLst/>
                  <a:gdLst>
                    <a:gd name="T0" fmla="*/ 0 w 240"/>
                    <a:gd name="T1" fmla="*/ 0 h 240"/>
                    <a:gd name="T2" fmla="*/ 35 w 240"/>
                    <a:gd name="T3" fmla="*/ 6 h 240"/>
                    <a:gd name="T4" fmla="*/ 70 w 240"/>
                    <a:gd name="T5" fmla="*/ 45 h 240"/>
                    <a:gd name="T6" fmla="*/ 105 w 240"/>
                    <a:gd name="T7" fmla="*/ 84 h 240"/>
                    <a:gd name="T8" fmla="*/ 140 w 240"/>
                    <a:gd name="T9" fmla="*/ 103 h 2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0"/>
                    <a:gd name="T16" fmla="*/ 0 h 240"/>
                    <a:gd name="T17" fmla="*/ 240 w 240"/>
                    <a:gd name="T18" fmla="*/ 240 h 24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0" h="240">
                      <a:moveTo>
                        <a:pt x="0" y="0"/>
                      </a:moveTo>
                      <a:cubicBezTo>
                        <a:pt x="20" y="5"/>
                        <a:pt x="42" y="5"/>
                        <a:pt x="60" y="15"/>
                      </a:cubicBezTo>
                      <a:cubicBezTo>
                        <a:pt x="125" y="52"/>
                        <a:pt x="92" y="54"/>
                        <a:pt x="120" y="105"/>
                      </a:cubicBezTo>
                      <a:cubicBezTo>
                        <a:pt x="138" y="137"/>
                        <a:pt x="160" y="165"/>
                        <a:pt x="180" y="195"/>
                      </a:cubicBezTo>
                      <a:cubicBezTo>
                        <a:pt x="194" y="216"/>
                        <a:pt x="222" y="222"/>
                        <a:pt x="240" y="24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9" name="Freeform 39"/>
                <p:cNvSpPr>
                  <a:spLocks/>
                </p:cNvSpPr>
                <p:nvPr/>
              </p:nvSpPr>
              <p:spPr bwMode="auto">
                <a:xfrm>
                  <a:off x="1467" y="1318"/>
                  <a:ext cx="166" cy="79"/>
                </a:xfrm>
                <a:custGeom>
                  <a:avLst/>
                  <a:gdLst>
                    <a:gd name="T0" fmla="*/ 166 w 285"/>
                    <a:gd name="T1" fmla="*/ 8 h 184"/>
                    <a:gd name="T2" fmla="*/ 131 w 285"/>
                    <a:gd name="T3" fmla="*/ 27 h 184"/>
                    <a:gd name="T4" fmla="*/ 70 w 285"/>
                    <a:gd name="T5" fmla="*/ 47 h 184"/>
                    <a:gd name="T6" fmla="*/ 0 w 285"/>
                    <a:gd name="T7" fmla="*/ 79 h 1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5"/>
                    <a:gd name="T13" fmla="*/ 0 h 184"/>
                    <a:gd name="T14" fmla="*/ 285 w 285"/>
                    <a:gd name="T15" fmla="*/ 184 h 1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5" h="184">
                      <a:moveTo>
                        <a:pt x="285" y="19"/>
                      </a:moveTo>
                      <a:cubicBezTo>
                        <a:pt x="265" y="34"/>
                        <a:pt x="247" y="53"/>
                        <a:pt x="225" y="64"/>
                      </a:cubicBezTo>
                      <a:cubicBezTo>
                        <a:pt x="31" y="161"/>
                        <a:pt x="284" y="0"/>
                        <a:pt x="120" y="109"/>
                      </a:cubicBezTo>
                      <a:cubicBezTo>
                        <a:pt x="98" y="176"/>
                        <a:pt x="77" y="184"/>
                        <a:pt x="0" y="184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0" name="Freeform 40"/>
                <p:cNvSpPr>
                  <a:spLocks/>
                </p:cNvSpPr>
                <p:nvPr/>
              </p:nvSpPr>
              <p:spPr bwMode="auto">
                <a:xfrm>
                  <a:off x="1462" y="1391"/>
                  <a:ext cx="196" cy="656"/>
                </a:xfrm>
                <a:custGeom>
                  <a:avLst/>
                  <a:gdLst>
                    <a:gd name="T0" fmla="*/ 58 w 338"/>
                    <a:gd name="T1" fmla="*/ 0 h 1530"/>
                    <a:gd name="T2" fmla="*/ 75 w 338"/>
                    <a:gd name="T3" fmla="*/ 19 h 1530"/>
                    <a:gd name="T4" fmla="*/ 128 w 338"/>
                    <a:gd name="T5" fmla="*/ 58 h 1530"/>
                    <a:gd name="T6" fmla="*/ 145 w 338"/>
                    <a:gd name="T7" fmla="*/ 90 h 1530"/>
                    <a:gd name="T8" fmla="*/ 180 w 338"/>
                    <a:gd name="T9" fmla="*/ 129 h 1530"/>
                    <a:gd name="T10" fmla="*/ 110 w 338"/>
                    <a:gd name="T11" fmla="*/ 148 h 1530"/>
                    <a:gd name="T12" fmla="*/ 84 w 338"/>
                    <a:gd name="T13" fmla="*/ 161 h 1530"/>
                    <a:gd name="T14" fmla="*/ 58 w 338"/>
                    <a:gd name="T15" fmla="*/ 167 h 1530"/>
                    <a:gd name="T16" fmla="*/ 49 w 338"/>
                    <a:gd name="T17" fmla="*/ 225 h 1530"/>
                    <a:gd name="T18" fmla="*/ 84 w 338"/>
                    <a:gd name="T19" fmla="*/ 232 h 1530"/>
                    <a:gd name="T20" fmla="*/ 119 w 338"/>
                    <a:gd name="T21" fmla="*/ 270 h 1530"/>
                    <a:gd name="T22" fmla="*/ 171 w 338"/>
                    <a:gd name="T23" fmla="*/ 309 h 1530"/>
                    <a:gd name="T24" fmla="*/ 154 w 338"/>
                    <a:gd name="T25" fmla="*/ 328 h 1530"/>
                    <a:gd name="T26" fmla="*/ 128 w 338"/>
                    <a:gd name="T27" fmla="*/ 334 h 1530"/>
                    <a:gd name="T28" fmla="*/ 110 w 338"/>
                    <a:gd name="T29" fmla="*/ 373 h 1530"/>
                    <a:gd name="T30" fmla="*/ 101 w 338"/>
                    <a:gd name="T31" fmla="*/ 392 h 1530"/>
                    <a:gd name="T32" fmla="*/ 93 w 338"/>
                    <a:gd name="T33" fmla="*/ 457 h 1530"/>
                    <a:gd name="T34" fmla="*/ 58 w 338"/>
                    <a:gd name="T35" fmla="*/ 469 h 1530"/>
                    <a:gd name="T36" fmla="*/ 6 w 338"/>
                    <a:gd name="T37" fmla="*/ 489 h 1530"/>
                    <a:gd name="T38" fmla="*/ 14 w 338"/>
                    <a:gd name="T39" fmla="*/ 515 h 1530"/>
                    <a:gd name="T40" fmla="*/ 93 w 338"/>
                    <a:gd name="T41" fmla="*/ 540 h 1530"/>
                    <a:gd name="T42" fmla="*/ 136 w 338"/>
                    <a:gd name="T43" fmla="*/ 624 h 1530"/>
                    <a:gd name="T44" fmla="*/ 145 w 338"/>
                    <a:gd name="T45" fmla="*/ 643 h 1530"/>
                    <a:gd name="T46" fmla="*/ 171 w 338"/>
                    <a:gd name="T47" fmla="*/ 656 h 153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338"/>
                    <a:gd name="T73" fmla="*/ 0 h 1530"/>
                    <a:gd name="T74" fmla="*/ 338 w 338"/>
                    <a:gd name="T75" fmla="*/ 1530 h 153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338" h="1530">
                      <a:moveTo>
                        <a:pt x="100" y="0"/>
                      </a:moveTo>
                      <a:cubicBezTo>
                        <a:pt x="110" y="15"/>
                        <a:pt x="118" y="32"/>
                        <a:pt x="130" y="45"/>
                      </a:cubicBezTo>
                      <a:cubicBezTo>
                        <a:pt x="158" y="77"/>
                        <a:pt x="220" y="135"/>
                        <a:pt x="220" y="135"/>
                      </a:cubicBezTo>
                      <a:cubicBezTo>
                        <a:pt x="230" y="160"/>
                        <a:pt x="237" y="186"/>
                        <a:pt x="250" y="210"/>
                      </a:cubicBezTo>
                      <a:cubicBezTo>
                        <a:pt x="267" y="242"/>
                        <a:pt x="310" y="300"/>
                        <a:pt x="310" y="300"/>
                      </a:cubicBezTo>
                      <a:cubicBezTo>
                        <a:pt x="204" y="370"/>
                        <a:pt x="338" y="289"/>
                        <a:pt x="190" y="345"/>
                      </a:cubicBezTo>
                      <a:cubicBezTo>
                        <a:pt x="173" y="351"/>
                        <a:pt x="161" y="367"/>
                        <a:pt x="145" y="375"/>
                      </a:cubicBezTo>
                      <a:cubicBezTo>
                        <a:pt x="131" y="382"/>
                        <a:pt x="115" y="385"/>
                        <a:pt x="100" y="390"/>
                      </a:cubicBezTo>
                      <a:cubicBezTo>
                        <a:pt x="53" y="460"/>
                        <a:pt x="0" y="476"/>
                        <a:pt x="85" y="525"/>
                      </a:cubicBezTo>
                      <a:cubicBezTo>
                        <a:pt x="103" y="535"/>
                        <a:pt x="125" y="535"/>
                        <a:pt x="145" y="540"/>
                      </a:cubicBezTo>
                      <a:cubicBezTo>
                        <a:pt x="165" y="570"/>
                        <a:pt x="185" y="600"/>
                        <a:pt x="205" y="630"/>
                      </a:cubicBezTo>
                      <a:cubicBezTo>
                        <a:pt x="229" y="665"/>
                        <a:pt x="295" y="720"/>
                        <a:pt x="295" y="720"/>
                      </a:cubicBezTo>
                      <a:cubicBezTo>
                        <a:pt x="285" y="735"/>
                        <a:pt x="279" y="754"/>
                        <a:pt x="265" y="765"/>
                      </a:cubicBezTo>
                      <a:cubicBezTo>
                        <a:pt x="253" y="775"/>
                        <a:pt x="229" y="767"/>
                        <a:pt x="220" y="780"/>
                      </a:cubicBezTo>
                      <a:cubicBezTo>
                        <a:pt x="202" y="806"/>
                        <a:pt x="200" y="840"/>
                        <a:pt x="190" y="870"/>
                      </a:cubicBezTo>
                      <a:cubicBezTo>
                        <a:pt x="185" y="885"/>
                        <a:pt x="175" y="915"/>
                        <a:pt x="175" y="915"/>
                      </a:cubicBezTo>
                      <a:cubicBezTo>
                        <a:pt x="170" y="965"/>
                        <a:pt x="179" y="1019"/>
                        <a:pt x="160" y="1065"/>
                      </a:cubicBezTo>
                      <a:cubicBezTo>
                        <a:pt x="151" y="1086"/>
                        <a:pt x="119" y="1084"/>
                        <a:pt x="100" y="1095"/>
                      </a:cubicBezTo>
                      <a:cubicBezTo>
                        <a:pt x="19" y="1142"/>
                        <a:pt x="93" y="1112"/>
                        <a:pt x="10" y="1140"/>
                      </a:cubicBezTo>
                      <a:cubicBezTo>
                        <a:pt x="15" y="1160"/>
                        <a:pt x="12" y="1184"/>
                        <a:pt x="25" y="1200"/>
                      </a:cubicBezTo>
                      <a:cubicBezTo>
                        <a:pt x="36" y="1213"/>
                        <a:pt x="153" y="1257"/>
                        <a:pt x="160" y="1260"/>
                      </a:cubicBezTo>
                      <a:cubicBezTo>
                        <a:pt x="201" y="1322"/>
                        <a:pt x="215" y="1385"/>
                        <a:pt x="235" y="1455"/>
                      </a:cubicBezTo>
                      <a:cubicBezTo>
                        <a:pt x="239" y="1470"/>
                        <a:pt x="240" y="1488"/>
                        <a:pt x="250" y="1500"/>
                      </a:cubicBezTo>
                      <a:cubicBezTo>
                        <a:pt x="261" y="1514"/>
                        <a:pt x="295" y="1530"/>
                        <a:pt x="295" y="1530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6" name="Line 41"/>
              <p:cNvSpPr>
                <a:spLocks noChangeShapeType="1"/>
              </p:cNvSpPr>
              <p:nvPr/>
            </p:nvSpPr>
            <p:spPr bwMode="auto">
              <a:xfrm rot="10800000">
                <a:off x="1721" y="1532"/>
                <a:ext cx="0" cy="618"/>
              </a:xfrm>
              <a:prstGeom prst="line">
                <a:avLst/>
              </a:prstGeom>
              <a:noFill/>
              <a:ln w="38100">
                <a:solidFill>
                  <a:srgbClr val="990033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" name="Group 269"/>
              <p:cNvGrpSpPr>
                <a:grpSpLocks/>
              </p:cNvGrpSpPr>
              <p:nvPr/>
            </p:nvGrpSpPr>
            <p:grpSpPr bwMode="auto">
              <a:xfrm>
                <a:off x="1620" y="1138"/>
                <a:ext cx="153" cy="336"/>
                <a:chOff x="1620" y="1138"/>
                <a:chExt cx="153" cy="336"/>
              </a:xfrm>
            </p:grpSpPr>
            <p:sp>
              <p:nvSpPr>
                <p:cNvPr id="11" name="Freeform 43"/>
                <p:cNvSpPr>
                  <a:spLocks/>
                </p:cNvSpPr>
                <p:nvPr/>
              </p:nvSpPr>
              <p:spPr bwMode="auto">
                <a:xfrm>
                  <a:off x="1620" y="1138"/>
                  <a:ext cx="153" cy="336"/>
                </a:xfrm>
                <a:custGeom>
                  <a:avLst/>
                  <a:gdLst>
                    <a:gd name="T0" fmla="*/ 88 w 248"/>
                    <a:gd name="T1" fmla="*/ 3 h 575"/>
                    <a:gd name="T2" fmla="*/ 33 w 248"/>
                    <a:gd name="T3" fmla="*/ 12 h 575"/>
                    <a:gd name="T4" fmla="*/ 14 w 248"/>
                    <a:gd name="T5" fmla="*/ 38 h 575"/>
                    <a:gd name="T6" fmla="*/ 42 w 248"/>
                    <a:gd name="T7" fmla="*/ 283 h 575"/>
                    <a:gd name="T8" fmla="*/ 153 w 248"/>
                    <a:gd name="T9" fmla="*/ 336 h 575"/>
                    <a:gd name="T10" fmla="*/ 144 w 248"/>
                    <a:gd name="T11" fmla="*/ 283 h 575"/>
                    <a:gd name="T12" fmla="*/ 116 w 248"/>
                    <a:gd name="T13" fmla="*/ 257 h 575"/>
                    <a:gd name="T14" fmla="*/ 97 w 248"/>
                    <a:gd name="T15" fmla="*/ 231 h 575"/>
                    <a:gd name="T16" fmla="*/ 88 w 248"/>
                    <a:gd name="T17" fmla="*/ 56 h 575"/>
                    <a:gd name="T18" fmla="*/ 88 w 248"/>
                    <a:gd name="T19" fmla="*/ 3 h 5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48"/>
                    <a:gd name="T31" fmla="*/ 0 h 575"/>
                    <a:gd name="T32" fmla="*/ 248 w 248"/>
                    <a:gd name="T33" fmla="*/ 575 h 575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48" h="575">
                      <a:moveTo>
                        <a:pt x="143" y="5"/>
                      </a:moveTo>
                      <a:cubicBezTo>
                        <a:pt x="113" y="10"/>
                        <a:pt x="80" y="6"/>
                        <a:pt x="53" y="20"/>
                      </a:cubicBezTo>
                      <a:cubicBezTo>
                        <a:pt x="37" y="28"/>
                        <a:pt x="24" y="47"/>
                        <a:pt x="23" y="65"/>
                      </a:cubicBezTo>
                      <a:cubicBezTo>
                        <a:pt x="21" y="127"/>
                        <a:pt x="0" y="376"/>
                        <a:pt x="68" y="485"/>
                      </a:cubicBezTo>
                      <a:cubicBezTo>
                        <a:pt x="111" y="554"/>
                        <a:pt x="175" y="563"/>
                        <a:pt x="248" y="575"/>
                      </a:cubicBezTo>
                      <a:cubicBezTo>
                        <a:pt x="243" y="545"/>
                        <a:pt x="245" y="513"/>
                        <a:pt x="233" y="485"/>
                      </a:cubicBezTo>
                      <a:cubicBezTo>
                        <a:pt x="224" y="466"/>
                        <a:pt x="202" y="456"/>
                        <a:pt x="188" y="440"/>
                      </a:cubicBezTo>
                      <a:cubicBezTo>
                        <a:pt x="176" y="426"/>
                        <a:pt x="168" y="410"/>
                        <a:pt x="158" y="395"/>
                      </a:cubicBezTo>
                      <a:cubicBezTo>
                        <a:pt x="153" y="295"/>
                        <a:pt x="152" y="195"/>
                        <a:pt x="143" y="95"/>
                      </a:cubicBezTo>
                      <a:cubicBezTo>
                        <a:pt x="135" y="0"/>
                        <a:pt x="111" y="100"/>
                        <a:pt x="143" y="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" name="Oval 44"/>
                <p:cNvSpPr>
                  <a:spLocks noChangeArrowheads="1"/>
                </p:cNvSpPr>
                <p:nvPr/>
              </p:nvSpPr>
              <p:spPr bwMode="auto">
                <a:xfrm>
                  <a:off x="1645" y="1291"/>
                  <a:ext cx="52" cy="50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8" name="Group 275"/>
              <p:cNvGrpSpPr>
                <a:grpSpLocks/>
              </p:cNvGrpSpPr>
              <p:nvPr/>
            </p:nvGrpSpPr>
            <p:grpSpPr bwMode="auto">
              <a:xfrm>
                <a:off x="1631" y="1468"/>
                <a:ext cx="114" cy="373"/>
                <a:chOff x="1631" y="1468"/>
                <a:chExt cx="114" cy="373"/>
              </a:xfrm>
            </p:grpSpPr>
            <p:sp>
              <p:nvSpPr>
                <p:cNvPr id="9" name="Freeform 46"/>
                <p:cNvSpPr>
                  <a:spLocks/>
                </p:cNvSpPr>
                <p:nvPr/>
              </p:nvSpPr>
              <p:spPr bwMode="auto">
                <a:xfrm>
                  <a:off x="1631" y="1468"/>
                  <a:ext cx="114" cy="373"/>
                </a:xfrm>
                <a:custGeom>
                  <a:avLst/>
                  <a:gdLst>
                    <a:gd name="T0" fmla="*/ 31 w 616"/>
                    <a:gd name="T1" fmla="*/ 330 h 1170"/>
                    <a:gd name="T2" fmla="*/ 37 w 616"/>
                    <a:gd name="T3" fmla="*/ 363 h 1170"/>
                    <a:gd name="T4" fmla="*/ 56 w 616"/>
                    <a:gd name="T5" fmla="*/ 373 h 1170"/>
                    <a:gd name="T6" fmla="*/ 65 w 616"/>
                    <a:gd name="T7" fmla="*/ 268 h 1170"/>
                    <a:gd name="T8" fmla="*/ 101 w 616"/>
                    <a:gd name="T9" fmla="*/ 57 h 1170"/>
                    <a:gd name="T10" fmla="*/ 106 w 616"/>
                    <a:gd name="T11" fmla="*/ 5 h 1170"/>
                    <a:gd name="T12" fmla="*/ 98 w 616"/>
                    <a:gd name="T13" fmla="*/ 0 h 1170"/>
                    <a:gd name="T14" fmla="*/ 70 w 616"/>
                    <a:gd name="T15" fmla="*/ 10 h 1170"/>
                    <a:gd name="T16" fmla="*/ 54 w 616"/>
                    <a:gd name="T17" fmla="*/ 33 h 1170"/>
                    <a:gd name="T18" fmla="*/ 34 w 616"/>
                    <a:gd name="T19" fmla="*/ 53 h 1170"/>
                    <a:gd name="T20" fmla="*/ 4 w 616"/>
                    <a:gd name="T21" fmla="*/ 143 h 1170"/>
                    <a:gd name="T22" fmla="*/ 12 w 616"/>
                    <a:gd name="T23" fmla="*/ 277 h 1170"/>
                    <a:gd name="T24" fmla="*/ 34 w 616"/>
                    <a:gd name="T25" fmla="*/ 340 h 1170"/>
                    <a:gd name="T26" fmla="*/ 31 w 616"/>
                    <a:gd name="T27" fmla="*/ 330 h 117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16"/>
                    <a:gd name="T43" fmla="*/ 0 h 1170"/>
                    <a:gd name="T44" fmla="*/ 616 w 616"/>
                    <a:gd name="T45" fmla="*/ 1170 h 117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16" h="1170">
                      <a:moveTo>
                        <a:pt x="170" y="1035"/>
                      </a:moveTo>
                      <a:cubicBezTo>
                        <a:pt x="170" y="1036"/>
                        <a:pt x="193" y="1133"/>
                        <a:pt x="200" y="1140"/>
                      </a:cubicBezTo>
                      <a:cubicBezTo>
                        <a:pt x="207" y="1147"/>
                        <a:pt x="304" y="1170"/>
                        <a:pt x="305" y="1170"/>
                      </a:cubicBezTo>
                      <a:cubicBezTo>
                        <a:pt x="436" y="1083"/>
                        <a:pt x="378" y="978"/>
                        <a:pt x="350" y="840"/>
                      </a:cubicBezTo>
                      <a:cubicBezTo>
                        <a:pt x="363" y="653"/>
                        <a:pt x="360" y="303"/>
                        <a:pt x="545" y="180"/>
                      </a:cubicBezTo>
                      <a:cubicBezTo>
                        <a:pt x="577" y="132"/>
                        <a:pt x="616" y="76"/>
                        <a:pt x="575" y="15"/>
                      </a:cubicBezTo>
                      <a:cubicBezTo>
                        <a:pt x="566" y="2"/>
                        <a:pt x="545" y="5"/>
                        <a:pt x="530" y="0"/>
                      </a:cubicBezTo>
                      <a:cubicBezTo>
                        <a:pt x="480" y="10"/>
                        <a:pt x="429" y="15"/>
                        <a:pt x="380" y="30"/>
                      </a:cubicBezTo>
                      <a:cubicBezTo>
                        <a:pt x="338" y="43"/>
                        <a:pt x="323" y="81"/>
                        <a:pt x="290" y="105"/>
                      </a:cubicBezTo>
                      <a:cubicBezTo>
                        <a:pt x="187" y="178"/>
                        <a:pt x="270" y="94"/>
                        <a:pt x="185" y="165"/>
                      </a:cubicBezTo>
                      <a:cubicBezTo>
                        <a:pt x="95" y="240"/>
                        <a:pt x="47" y="341"/>
                        <a:pt x="20" y="450"/>
                      </a:cubicBezTo>
                      <a:cubicBezTo>
                        <a:pt x="36" y="812"/>
                        <a:pt x="0" y="676"/>
                        <a:pt x="65" y="870"/>
                      </a:cubicBezTo>
                      <a:cubicBezTo>
                        <a:pt x="89" y="943"/>
                        <a:pt x="185" y="985"/>
                        <a:pt x="185" y="1065"/>
                      </a:cubicBezTo>
                      <a:cubicBezTo>
                        <a:pt x="185" y="1076"/>
                        <a:pt x="175" y="1045"/>
                        <a:pt x="170" y="1035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0" name="Oval 47"/>
                <p:cNvSpPr>
                  <a:spLocks noChangeArrowheads="1"/>
                </p:cNvSpPr>
                <p:nvPr/>
              </p:nvSpPr>
              <p:spPr bwMode="auto">
                <a:xfrm>
                  <a:off x="1646" y="1602"/>
                  <a:ext cx="44" cy="81"/>
                </a:xfrm>
                <a:prstGeom prst="ellipse">
                  <a:avLst/>
                </a:prstGeom>
                <a:solidFill>
                  <a:srgbClr val="000080"/>
                </a:solidFill>
                <a:ln w="9525">
                  <a:solidFill>
                    <a:srgbClr val="00008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grpSp>
          <p:nvGrpSpPr>
            <p:cNvPr id="41" name="Group 372"/>
            <p:cNvGrpSpPr>
              <a:grpSpLocks/>
            </p:cNvGrpSpPr>
            <p:nvPr/>
          </p:nvGrpSpPr>
          <p:grpSpPr bwMode="auto">
            <a:xfrm>
              <a:off x="5842715" y="1748644"/>
              <a:ext cx="3070225" cy="2239962"/>
              <a:chOff x="3621" y="2376"/>
              <a:chExt cx="1934" cy="1411"/>
            </a:xfrm>
          </p:grpSpPr>
          <p:grpSp>
            <p:nvGrpSpPr>
              <p:cNvPr id="42" name="Group 265"/>
              <p:cNvGrpSpPr>
                <a:grpSpLocks/>
              </p:cNvGrpSpPr>
              <p:nvPr/>
            </p:nvGrpSpPr>
            <p:grpSpPr bwMode="auto">
              <a:xfrm>
                <a:off x="3617" y="2376"/>
                <a:ext cx="1592" cy="1417"/>
                <a:chOff x="2637" y="2465"/>
                <a:chExt cx="1592" cy="1417"/>
              </a:xfrm>
            </p:grpSpPr>
            <p:grpSp>
              <p:nvGrpSpPr>
                <p:cNvPr id="44" name="Group 148"/>
                <p:cNvGrpSpPr>
                  <a:grpSpLocks/>
                </p:cNvGrpSpPr>
                <p:nvPr/>
              </p:nvGrpSpPr>
              <p:grpSpPr bwMode="auto">
                <a:xfrm>
                  <a:off x="2637" y="2469"/>
                  <a:ext cx="1592" cy="1413"/>
                  <a:chOff x="6455" y="7528"/>
                  <a:chExt cx="3980" cy="4590"/>
                </a:xfrm>
              </p:grpSpPr>
              <p:grpSp>
                <p:nvGrpSpPr>
                  <p:cNvPr id="47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6455" y="7528"/>
                    <a:ext cx="3980" cy="4590"/>
                    <a:chOff x="6455" y="7528"/>
                    <a:chExt cx="3980" cy="4590"/>
                  </a:xfrm>
                </p:grpSpPr>
                <p:grpSp>
                  <p:nvGrpSpPr>
                    <p:cNvPr id="54" name="Group 1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455" y="7528"/>
                      <a:ext cx="3980" cy="4590"/>
                      <a:chOff x="6455" y="7528"/>
                      <a:chExt cx="3980" cy="4590"/>
                    </a:xfrm>
                  </p:grpSpPr>
                  <p:sp>
                    <p:nvSpPr>
                      <p:cNvPr id="58" name="Rectangle 151"/>
                      <p:cNvSpPr>
                        <a:spLocks noChangeArrowheads="1"/>
                      </p:cNvSpPr>
                      <p:nvPr/>
                    </p:nvSpPr>
                    <p:spPr bwMode="auto">
                      <a:xfrm rot="1723811">
                        <a:off x="6573" y="9817"/>
                        <a:ext cx="911" cy="599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59" name="Rectangle 152"/>
                      <p:cNvSpPr>
                        <a:spLocks noChangeArrowheads="1"/>
                      </p:cNvSpPr>
                      <p:nvPr/>
                    </p:nvSpPr>
                    <p:spPr bwMode="auto">
                      <a:xfrm rot="-2718533">
                        <a:off x="6700" y="11162"/>
                        <a:ext cx="1165" cy="32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0" name="Rectangle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348" y="10033"/>
                        <a:ext cx="475" cy="91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1" name="Rectangle 154"/>
                      <p:cNvSpPr>
                        <a:spLocks noChangeArrowheads="1"/>
                      </p:cNvSpPr>
                      <p:nvPr/>
                    </p:nvSpPr>
                    <p:spPr bwMode="auto">
                      <a:xfrm rot="-1300009">
                        <a:off x="8376" y="9565"/>
                        <a:ext cx="1659" cy="57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2" name="AutoShape 155"/>
                      <p:cNvSpPr>
                        <a:spLocks noChangeArrowheads="1"/>
                      </p:cNvSpPr>
                      <p:nvPr/>
                    </p:nvSpPr>
                    <p:spPr bwMode="auto">
                      <a:xfrm rot="-5231918">
                        <a:off x="9427" y="8882"/>
                        <a:ext cx="1253" cy="528"/>
                      </a:xfrm>
                      <a:custGeom>
                        <a:avLst/>
                        <a:gdLst>
                          <a:gd name="T0" fmla="*/ 64 w 21600"/>
                          <a:gd name="T1" fmla="*/ 6 h 21600"/>
                          <a:gd name="T2" fmla="*/ 36 w 21600"/>
                          <a:gd name="T3" fmla="*/ 13 h 21600"/>
                          <a:gd name="T4" fmla="*/ 9 w 21600"/>
                          <a:gd name="T5" fmla="*/ 6 h 21600"/>
                          <a:gd name="T6" fmla="*/ 36 w 21600"/>
                          <a:gd name="T7" fmla="*/ 0 h 21600"/>
                          <a:gd name="T8" fmla="*/ 0 60000 65536"/>
                          <a:gd name="T9" fmla="*/ 0 60000 65536"/>
                          <a:gd name="T10" fmla="*/ 0 60000 65536"/>
                          <a:gd name="T11" fmla="*/ 0 60000 65536"/>
                          <a:gd name="T12" fmla="*/ 4499 w 21600"/>
                          <a:gd name="T13" fmla="*/ 4500 h 21600"/>
                          <a:gd name="T14" fmla="*/ 17101 w 21600"/>
                          <a:gd name="T15" fmla="*/ 17100 h 21600"/>
                        </a:gdLst>
                        <a:ahLst/>
                        <a:cxnLst>
                          <a:cxn ang="T8">
                            <a:pos x="T0" y="T1"/>
                          </a:cxn>
                          <a:cxn ang="T9">
                            <a:pos x="T2" y="T3"/>
                          </a:cxn>
                          <a:cxn ang="T10">
                            <a:pos x="T4" y="T5"/>
                          </a:cxn>
                          <a:cxn ang="T11">
                            <a:pos x="T6" y="T7"/>
                          </a:cxn>
                        </a:cxnLst>
                        <a:rect l="T12" t="T13" r="T14" b="T15"/>
                        <a:pathLst>
                          <a:path w="21600" h="21600">
                            <a:moveTo>
                              <a:pt x="0" y="0"/>
                            </a:moveTo>
                            <a:lnTo>
                              <a:pt x="5400" y="21600"/>
                            </a:lnTo>
                            <a:lnTo>
                              <a:pt x="16200" y="21600"/>
                            </a:lnTo>
                            <a:lnTo>
                              <a:pt x="21600" y="0"/>
                            </a:lnTo>
                            <a:close/>
                          </a:path>
                        </a:pathLst>
                      </a:cu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3" name="Rectangle 156"/>
                      <p:cNvSpPr>
                        <a:spLocks noChangeArrowheads="1"/>
                      </p:cNvSpPr>
                      <p:nvPr/>
                    </p:nvSpPr>
                    <p:spPr bwMode="auto">
                      <a:xfrm rot="375233">
                        <a:off x="8274" y="8459"/>
                        <a:ext cx="1594" cy="539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4" name="Rectangle 1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913" y="9654"/>
                        <a:ext cx="476" cy="209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65" name="Rectangle 1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9" y="7658"/>
                        <a:ext cx="476" cy="209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grpSp>
                    <p:nvGrpSpPr>
                      <p:cNvPr id="66" name="Group 1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63" y="10354"/>
                        <a:ext cx="169" cy="832"/>
                        <a:chOff x="8363" y="10354"/>
                        <a:chExt cx="169" cy="832"/>
                      </a:xfrm>
                    </p:grpSpPr>
                    <p:sp>
                      <p:nvSpPr>
                        <p:cNvPr id="153" name="Freeform 160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8032" y="10685"/>
                          <a:ext cx="832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6 w 691"/>
                            <a:gd name="T7" fmla="*/ 167 h 167"/>
                            <a:gd name="T8" fmla="*/ 759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54" name="Oval 1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8373" y="10683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67" name="Group 1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24" y="9611"/>
                        <a:ext cx="169" cy="832"/>
                        <a:chOff x="8324" y="9611"/>
                        <a:chExt cx="169" cy="832"/>
                      </a:xfrm>
                    </p:grpSpPr>
                    <p:sp>
                      <p:nvSpPr>
                        <p:cNvPr id="151" name="Freeform 163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993" y="9942"/>
                          <a:ext cx="832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6 w 691"/>
                            <a:gd name="T7" fmla="*/ 167 h 167"/>
                            <a:gd name="T8" fmla="*/ 759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52" name="Oval 1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8334" y="9940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68" name="Group 1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994" y="9047"/>
                        <a:ext cx="962" cy="535"/>
                        <a:chOff x="8994" y="9047"/>
                        <a:chExt cx="962" cy="535"/>
                      </a:xfrm>
                    </p:grpSpPr>
                    <p:sp>
                      <p:nvSpPr>
                        <p:cNvPr id="149" name="Freeform 1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994" y="9047"/>
                          <a:ext cx="962" cy="535"/>
                        </a:xfrm>
                        <a:custGeom>
                          <a:avLst/>
                          <a:gdLst>
                            <a:gd name="T0" fmla="*/ 471 w 582"/>
                            <a:gd name="T1" fmla="*/ 46 h 821"/>
                            <a:gd name="T2" fmla="*/ 645 w 582"/>
                            <a:gd name="T3" fmla="*/ 163 h 821"/>
                            <a:gd name="T4" fmla="*/ 570 w 582"/>
                            <a:gd name="T5" fmla="*/ 339 h 821"/>
                            <a:gd name="T6" fmla="*/ 421 w 582"/>
                            <a:gd name="T7" fmla="*/ 358 h 821"/>
                            <a:gd name="T8" fmla="*/ 372 w 582"/>
                            <a:gd name="T9" fmla="*/ 398 h 821"/>
                            <a:gd name="T10" fmla="*/ 298 w 582"/>
                            <a:gd name="T11" fmla="*/ 407 h 821"/>
                            <a:gd name="T12" fmla="*/ 124 w 582"/>
                            <a:gd name="T13" fmla="*/ 437 h 821"/>
                            <a:gd name="T14" fmla="*/ 74 w 582"/>
                            <a:gd name="T15" fmla="*/ 515 h 821"/>
                            <a:gd name="T16" fmla="*/ 0 w 582"/>
                            <a:gd name="T17" fmla="*/ 525 h 821"/>
                            <a:gd name="T18" fmla="*/ 74 w 582"/>
                            <a:gd name="T19" fmla="*/ 534 h 821"/>
                            <a:gd name="T20" fmla="*/ 496 w 582"/>
                            <a:gd name="T21" fmla="*/ 495 h 821"/>
                            <a:gd name="T22" fmla="*/ 843 w 582"/>
                            <a:gd name="T23" fmla="*/ 280 h 821"/>
                            <a:gd name="T24" fmla="*/ 669 w 582"/>
                            <a:gd name="T25" fmla="*/ 16 h 821"/>
                            <a:gd name="T26" fmla="*/ 471 w 582"/>
                            <a:gd name="T27" fmla="*/ 46 h 821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582"/>
                            <a:gd name="T43" fmla="*/ 0 h 821"/>
                            <a:gd name="T44" fmla="*/ 582 w 582"/>
                            <a:gd name="T45" fmla="*/ 821 h 821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582" h="821">
                              <a:moveTo>
                                <a:pt x="285" y="70"/>
                              </a:moveTo>
                              <a:cubicBezTo>
                                <a:pt x="379" y="101"/>
                                <a:pt x="365" y="151"/>
                                <a:pt x="390" y="250"/>
                              </a:cubicBezTo>
                              <a:cubicBezTo>
                                <a:pt x="385" y="292"/>
                                <a:pt x="362" y="494"/>
                                <a:pt x="345" y="520"/>
                              </a:cubicBezTo>
                              <a:cubicBezTo>
                                <a:pt x="327" y="546"/>
                                <a:pt x="255" y="550"/>
                                <a:pt x="255" y="550"/>
                              </a:cubicBezTo>
                              <a:cubicBezTo>
                                <a:pt x="245" y="570"/>
                                <a:pt x="241" y="594"/>
                                <a:pt x="225" y="610"/>
                              </a:cubicBezTo>
                              <a:cubicBezTo>
                                <a:pt x="214" y="621"/>
                                <a:pt x="194" y="618"/>
                                <a:pt x="180" y="625"/>
                              </a:cubicBezTo>
                              <a:cubicBezTo>
                                <a:pt x="76" y="677"/>
                                <a:pt x="200" y="639"/>
                                <a:pt x="75" y="670"/>
                              </a:cubicBezTo>
                              <a:cubicBezTo>
                                <a:pt x="65" y="710"/>
                                <a:pt x="65" y="754"/>
                                <a:pt x="45" y="790"/>
                              </a:cubicBezTo>
                              <a:cubicBezTo>
                                <a:pt x="37" y="804"/>
                                <a:pt x="0" y="789"/>
                                <a:pt x="0" y="805"/>
                              </a:cubicBezTo>
                              <a:cubicBezTo>
                                <a:pt x="0" y="821"/>
                                <a:pt x="30" y="815"/>
                                <a:pt x="45" y="820"/>
                              </a:cubicBezTo>
                              <a:cubicBezTo>
                                <a:pt x="168" y="809"/>
                                <a:pt x="211" y="820"/>
                                <a:pt x="300" y="760"/>
                              </a:cubicBezTo>
                              <a:cubicBezTo>
                                <a:pt x="358" y="672"/>
                                <a:pt x="478" y="527"/>
                                <a:pt x="510" y="430"/>
                              </a:cubicBezTo>
                              <a:cubicBezTo>
                                <a:pt x="502" y="248"/>
                                <a:pt x="582" y="69"/>
                                <a:pt x="405" y="25"/>
                              </a:cubicBezTo>
                              <a:cubicBezTo>
                                <a:pt x="275" y="41"/>
                                <a:pt x="285" y="0"/>
                                <a:pt x="285" y="7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50" name="Oval 1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640" y="9266"/>
                          <a:ext cx="154" cy="95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69" name="Group 1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58" y="7601"/>
                        <a:ext cx="169" cy="831"/>
                        <a:chOff x="7758" y="7601"/>
                        <a:chExt cx="169" cy="831"/>
                      </a:xfrm>
                    </p:grpSpPr>
                    <p:sp>
                      <p:nvSpPr>
                        <p:cNvPr id="147" name="Freeform 169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427" y="7932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48" name="Oval 1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768" y="7930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0" name="Group 1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904" y="8926"/>
                        <a:ext cx="734" cy="191"/>
                        <a:chOff x="8904" y="8926"/>
                        <a:chExt cx="734" cy="191"/>
                      </a:xfrm>
                    </p:grpSpPr>
                    <p:sp>
                      <p:nvSpPr>
                        <p:cNvPr id="145" name="Freeform 1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904" y="8926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46" name="Oval 1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173" y="8984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1" name="Group 1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917" y="8343"/>
                        <a:ext cx="733" cy="191"/>
                        <a:chOff x="8917" y="8343"/>
                        <a:chExt cx="733" cy="191"/>
                      </a:xfrm>
                    </p:grpSpPr>
                    <p:sp>
                      <p:nvSpPr>
                        <p:cNvPr id="143" name="Freeform 1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917" y="8343"/>
                          <a:ext cx="733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5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8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44" name="Oval 1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186" y="8401"/>
                          <a:ext cx="111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2" name="Group 1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12" y="8853"/>
                        <a:ext cx="734" cy="191"/>
                        <a:chOff x="8312" y="8853"/>
                        <a:chExt cx="734" cy="191"/>
                      </a:xfrm>
                    </p:grpSpPr>
                    <p:sp>
                      <p:nvSpPr>
                        <p:cNvPr id="141" name="Freeform 1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312" y="8853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42" name="Oval 1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581" y="8911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3" name="Group 18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569" y="9552"/>
                        <a:ext cx="734" cy="191"/>
                        <a:chOff x="8569" y="9552"/>
                        <a:chExt cx="734" cy="191"/>
                      </a:xfrm>
                    </p:grpSpPr>
                    <p:sp>
                      <p:nvSpPr>
                        <p:cNvPr id="139" name="Freeform 181"/>
                        <p:cNvSpPr>
                          <a:spLocks/>
                        </p:cNvSpPr>
                        <p:nvPr/>
                      </p:nvSpPr>
                      <p:spPr bwMode="auto">
                        <a:xfrm rot="-1378744">
                          <a:off x="8569" y="9552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40" name="Oval 1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378744">
                          <a:off x="8844" y="9625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4" name="Group 1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264" y="9829"/>
                        <a:ext cx="734" cy="191"/>
                        <a:chOff x="9264" y="9829"/>
                        <a:chExt cx="734" cy="191"/>
                      </a:xfrm>
                    </p:grpSpPr>
                    <p:sp>
                      <p:nvSpPr>
                        <p:cNvPr id="137" name="Freeform 184"/>
                        <p:cNvSpPr>
                          <a:spLocks/>
                        </p:cNvSpPr>
                        <p:nvPr/>
                      </p:nvSpPr>
                      <p:spPr bwMode="auto">
                        <a:xfrm rot="-1419063">
                          <a:off x="9264" y="9829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38" name="Oval 1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419063">
                          <a:off x="9539" y="9903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5" name="Group 18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71" y="8329"/>
                        <a:ext cx="169" cy="832"/>
                        <a:chOff x="7771" y="8329"/>
                        <a:chExt cx="169" cy="832"/>
                      </a:xfrm>
                    </p:grpSpPr>
                    <p:sp>
                      <p:nvSpPr>
                        <p:cNvPr id="135" name="Freeform 187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440" y="8660"/>
                          <a:ext cx="832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6 w 691"/>
                            <a:gd name="T7" fmla="*/ 167 h 167"/>
                            <a:gd name="T8" fmla="*/ 759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36" name="Oval 1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781" y="8658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6" name="Group 18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797" y="9043"/>
                        <a:ext cx="169" cy="831"/>
                        <a:chOff x="7797" y="9043"/>
                        <a:chExt cx="169" cy="831"/>
                      </a:xfrm>
                    </p:grpSpPr>
                    <p:sp>
                      <p:nvSpPr>
                        <p:cNvPr id="133" name="Freeform 190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466" y="9374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34" name="Oval 1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807" y="9372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7" name="Group 19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21" y="7528"/>
                        <a:ext cx="169" cy="831"/>
                        <a:chOff x="8221" y="7528"/>
                        <a:chExt cx="169" cy="831"/>
                      </a:xfrm>
                    </p:grpSpPr>
                    <p:sp>
                      <p:nvSpPr>
                        <p:cNvPr id="131" name="Freeform 193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890" y="7859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32" name="Oval 1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8231" y="7857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8" name="Group 1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73" y="8883"/>
                        <a:ext cx="169" cy="831"/>
                        <a:chOff x="8273" y="8883"/>
                        <a:chExt cx="169" cy="831"/>
                      </a:xfrm>
                    </p:grpSpPr>
                    <p:sp>
                      <p:nvSpPr>
                        <p:cNvPr id="129" name="Freeform 196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942" y="9214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30" name="Oval 1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8283" y="9212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79" name="Group 19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823" y="9801"/>
                        <a:ext cx="168" cy="831"/>
                        <a:chOff x="7823" y="9801"/>
                        <a:chExt cx="168" cy="831"/>
                      </a:xfrm>
                    </p:grpSpPr>
                    <p:sp>
                      <p:nvSpPr>
                        <p:cNvPr id="127" name="Freeform 199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491" y="10133"/>
                          <a:ext cx="831" cy="168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6 h 167"/>
                            <a:gd name="T6" fmla="*/ 685 w 691"/>
                            <a:gd name="T7" fmla="*/ 166 h 167"/>
                            <a:gd name="T8" fmla="*/ 758 w 691"/>
                            <a:gd name="T9" fmla="*/ 75 h 167"/>
                            <a:gd name="T10" fmla="*/ 704 w 691"/>
                            <a:gd name="T11" fmla="*/ 60 h 167"/>
                            <a:gd name="T12" fmla="*/ 415 w 691"/>
                            <a:gd name="T13" fmla="*/ 45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28" name="Oval 2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831" y="10130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0" name="Group 20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48" y="8255"/>
                        <a:ext cx="734" cy="192"/>
                        <a:chOff x="8248" y="8255"/>
                        <a:chExt cx="734" cy="192"/>
                      </a:xfrm>
                    </p:grpSpPr>
                    <p:sp>
                      <p:nvSpPr>
                        <p:cNvPr id="125" name="Freeform 20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8248" y="8255"/>
                          <a:ext cx="734" cy="192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8 h 167"/>
                            <a:gd name="T4" fmla="*/ 223 w 691"/>
                            <a:gd name="T5" fmla="*/ 155 h 167"/>
                            <a:gd name="T6" fmla="*/ 605 w 691"/>
                            <a:gd name="T7" fmla="*/ 190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2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26" name="Oval 2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517" y="8313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1" name="Group 2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547" y="8489"/>
                        <a:ext cx="888" cy="416"/>
                        <a:chOff x="9547" y="8489"/>
                        <a:chExt cx="888" cy="416"/>
                      </a:xfrm>
                    </p:grpSpPr>
                    <p:sp>
                      <p:nvSpPr>
                        <p:cNvPr id="123" name="Freeform 205"/>
                        <p:cNvSpPr>
                          <a:spLocks/>
                        </p:cNvSpPr>
                        <p:nvPr/>
                      </p:nvSpPr>
                      <p:spPr bwMode="auto">
                        <a:xfrm rot="543171">
                          <a:off x="9547" y="8489"/>
                          <a:ext cx="888" cy="416"/>
                        </a:xfrm>
                        <a:custGeom>
                          <a:avLst/>
                          <a:gdLst>
                            <a:gd name="T0" fmla="*/ 0 w 1636"/>
                            <a:gd name="T1" fmla="*/ 6 h 999"/>
                            <a:gd name="T2" fmla="*/ 423 w 1636"/>
                            <a:gd name="T3" fmla="*/ 31 h 999"/>
                            <a:gd name="T4" fmla="*/ 505 w 1636"/>
                            <a:gd name="T5" fmla="*/ 50 h 999"/>
                            <a:gd name="T6" fmla="*/ 611 w 1636"/>
                            <a:gd name="T7" fmla="*/ 81 h 999"/>
                            <a:gd name="T8" fmla="*/ 684 w 1636"/>
                            <a:gd name="T9" fmla="*/ 144 h 999"/>
                            <a:gd name="T10" fmla="*/ 708 w 1636"/>
                            <a:gd name="T11" fmla="*/ 156 h 999"/>
                            <a:gd name="T12" fmla="*/ 830 w 1636"/>
                            <a:gd name="T13" fmla="*/ 262 h 999"/>
                            <a:gd name="T14" fmla="*/ 863 w 1636"/>
                            <a:gd name="T15" fmla="*/ 325 h 999"/>
                            <a:gd name="T16" fmla="*/ 879 w 1636"/>
                            <a:gd name="T17" fmla="*/ 344 h 999"/>
                            <a:gd name="T18" fmla="*/ 871 w 1636"/>
                            <a:gd name="T19" fmla="*/ 406 h 999"/>
                            <a:gd name="T20" fmla="*/ 822 w 1636"/>
                            <a:gd name="T21" fmla="*/ 400 h 999"/>
                            <a:gd name="T22" fmla="*/ 765 w 1636"/>
                            <a:gd name="T23" fmla="*/ 369 h 999"/>
                            <a:gd name="T24" fmla="*/ 733 w 1636"/>
                            <a:gd name="T25" fmla="*/ 362 h 999"/>
                            <a:gd name="T26" fmla="*/ 643 w 1636"/>
                            <a:gd name="T27" fmla="*/ 275 h 999"/>
                            <a:gd name="T28" fmla="*/ 391 w 1636"/>
                            <a:gd name="T29" fmla="*/ 187 h 999"/>
                            <a:gd name="T30" fmla="*/ 204 w 1636"/>
                            <a:gd name="T31" fmla="*/ 150 h 999"/>
                            <a:gd name="T32" fmla="*/ 16 w 1636"/>
                            <a:gd name="T33" fmla="*/ 119 h 999"/>
                            <a:gd name="T34" fmla="*/ 24 w 1636"/>
                            <a:gd name="T35" fmla="*/ 31 h 999"/>
                            <a:gd name="T36" fmla="*/ 33 w 1636"/>
                            <a:gd name="T37" fmla="*/ 12 h 999"/>
                            <a:gd name="T38" fmla="*/ 81 w 1636"/>
                            <a:gd name="T39" fmla="*/ 0 h 99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636"/>
                            <a:gd name="T61" fmla="*/ 0 h 999"/>
                            <a:gd name="T62" fmla="*/ 1636 w 1636"/>
                            <a:gd name="T63" fmla="*/ 999 h 99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636" h="999">
                              <a:moveTo>
                                <a:pt x="0" y="15"/>
                              </a:moveTo>
                              <a:cubicBezTo>
                                <a:pt x="274" y="24"/>
                                <a:pt x="515" y="31"/>
                                <a:pt x="780" y="75"/>
                              </a:cubicBezTo>
                              <a:cubicBezTo>
                                <a:pt x="928" y="149"/>
                                <a:pt x="736" y="60"/>
                                <a:pt x="930" y="120"/>
                              </a:cubicBezTo>
                              <a:cubicBezTo>
                                <a:pt x="997" y="140"/>
                                <a:pt x="1061" y="167"/>
                                <a:pt x="1125" y="195"/>
                              </a:cubicBezTo>
                              <a:cubicBezTo>
                                <a:pt x="1195" y="226"/>
                                <a:pt x="1206" y="285"/>
                                <a:pt x="1260" y="345"/>
                              </a:cubicBezTo>
                              <a:cubicBezTo>
                                <a:pt x="1272" y="358"/>
                                <a:pt x="1292" y="363"/>
                                <a:pt x="1305" y="375"/>
                              </a:cubicBezTo>
                              <a:cubicBezTo>
                                <a:pt x="1373" y="437"/>
                                <a:pt x="1482" y="544"/>
                                <a:pt x="1530" y="630"/>
                              </a:cubicBezTo>
                              <a:cubicBezTo>
                                <a:pt x="1556" y="677"/>
                                <a:pt x="1567" y="731"/>
                                <a:pt x="1590" y="780"/>
                              </a:cubicBezTo>
                              <a:cubicBezTo>
                                <a:pt x="1598" y="796"/>
                                <a:pt x="1610" y="810"/>
                                <a:pt x="1620" y="825"/>
                              </a:cubicBezTo>
                              <a:cubicBezTo>
                                <a:pt x="1615" y="875"/>
                                <a:pt x="1636" y="935"/>
                                <a:pt x="1605" y="975"/>
                              </a:cubicBezTo>
                              <a:cubicBezTo>
                                <a:pt x="1586" y="999"/>
                                <a:pt x="1544" y="970"/>
                                <a:pt x="1515" y="960"/>
                              </a:cubicBezTo>
                              <a:cubicBezTo>
                                <a:pt x="1500" y="955"/>
                                <a:pt x="1414" y="887"/>
                                <a:pt x="1410" y="885"/>
                              </a:cubicBezTo>
                              <a:cubicBezTo>
                                <a:pt x="1392" y="876"/>
                                <a:pt x="1370" y="875"/>
                                <a:pt x="1350" y="870"/>
                              </a:cubicBezTo>
                              <a:cubicBezTo>
                                <a:pt x="1319" y="777"/>
                                <a:pt x="1265" y="713"/>
                                <a:pt x="1185" y="660"/>
                              </a:cubicBezTo>
                              <a:cubicBezTo>
                                <a:pt x="1083" y="507"/>
                                <a:pt x="886" y="486"/>
                                <a:pt x="720" y="450"/>
                              </a:cubicBezTo>
                              <a:cubicBezTo>
                                <a:pt x="601" y="425"/>
                                <a:pt x="493" y="377"/>
                                <a:pt x="375" y="360"/>
                              </a:cubicBezTo>
                              <a:cubicBezTo>
                                <a:pt x="132" y="285"/>
                                <a:pt x="248" y="307"/>
                                <a:pt x="30" y="285"/>
                              </a:cubicBezTo>
                              <a:cubicBezTo>
                                <a:pt x="35" y="215"/>
                                <a:pt x="37" y="145"/>
                                <a:pt x="45" y="75"/>
                              </a:cubicBezTo>
                              <a:cubicBezTo>
                                <a:pt x="47" y="59"/>
                                <a:pt x="47" y="39"/>
                                <a:pt x="60" y="30"/>
                              </a:cubicBezTo>
                              <a:cubicBezTo>
                                <a:pt x="86" y="12"/>
                                <a:pt x="150" y="0"/>
                                <a:pt x="150" y="0"/>
                              </a:cubicBezTo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24" name="Oval 2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543171">
                          <a:off x="9882" y="8536"/>
                          <a:ext cx="130" cy="94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2" name="Group 20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974" y="8879"/>
                        <a:ext cx="368" cy="1006"/>
                        <a:chOff x="9974" y="8879"/>
                        <a:chExt cx="368" cy="1006"/>
                      </a:xfrm>
                    </p:grpSpPr>
                    <p:sp>
                      <p:nvSpPr>
                        <p:cNvPr id="121" name="Freeform 208"/>
                        <p:cNvSpPr>
                          <a:spLocks/>
                        </p:cNvSpPr>
                        <p:nvPr/>
                      </p:nvSpPr>
                      <p:spPr bwMode="auto">
                        <a:xfrm rot="6126813">
                          <a:off x="9655" y="9198"/>
                          <a:ext cx="1006" cy="368"/>
                        </a:xfrm>
                        <a:custGeom>
                          <a:avLst/>
                          <a:gdLst>
                            <a:gd name="T0" fmla="*/ 0 w 1636"/>
                            <a:gd name="T1" fmla="*/ 6 h 999"/>
                            <a:gd name="T2" fmla="*/ 480 w 1636"/>
                            <a:gd name="T3" fmla="*/ 28 h 999"/>
                            <a:gd name="T4" fmla="*/ 572 w 1636"/>
                            <a:gd name="T5" fmla="*/ 44 h 999"/>
                            <a:gd name="T6" fmla="*/ 692 w 1636"/>
                            <a:gd name="T7" fmla="*/ 72 h 999"/>
                            <a:gd name="T8" fmla="*/ 775 w 1636"/>
                            <a:gd name="T9" fmla="*/ 127 h 999"/>
                            <a:gd name="T10" fmla="*/ 802 w 1636"/>
                            <a:gd name="T11" fmla="*/ 138 h 999"/>
                            <a:gd name="T12" fmla="*/ 941 w 1636"/>
                            <a:gd name="T13" fmla="*/ 232 h 999"/>
                            <a:gd name="T14" fmla="*/ 978 w 1636"/>
                            <a:gd name="T15" fmla="*/ 287 h 999"/>
                            <a:gd name="T16" fmla="*/ 996 w 1636"/>
                            <a:gd name="T17" fmla="*/ 304 h 999"/>
                            <a:gd name="T18" fmla="*/ 987 w 1636"/>
                            <a:gd name="T19" fmla="*/ 359 h 999"/>
                            <a:gd name="T20" fmla="*/ 932 w 1636"/>
                            <a:gd name="T21" fmla="*/ 354 h 999"/>
                            <a:gd name="T22" fmla="*/ 867 w 1636"/>
                            <a:gd name="T23" fmla="*/ 326 h 999"/>
                            <a:gd name="T24" fmla="*/ 830 w 1636"/>
                            <a:gd name="T25" fmla="*/ 320 h 999"/>
                            <a:gd name="T26" fmla="*/ 729 w 1636"/>
                            <a:gd name="T27" fmla="*/ 243 h 999"/>
                            <a:gd name="T28" fmla="*/ 443 w 1636"/>
                            <a:gd name="T29" fmla="*/ 166 h 999"/>
                            <a:gd name="T30" fmla="*/ 231 w 1636"/>
                            <a:gd name="T31" fmla="*/ 133 h 999"/>
                            <a:gd name="T32" fmla="*/ 18 w 1636"/>
                            <a:gd name="T33" fmla="*/ 105 h 999"/>
                            <a:gd name="T34" fmla="*/ 28 w 1636"/>
                            <a:gd name="T35" fmla="*/ 28 h 999"/>
                            <a:gd name="T36" fmla="*/ 37 w 1636"/>
                            <a:gd name="T37" fmla="*/ 11 h 999"/>
                            <a:gd name="T38" fmla="*/ 92 w 1636"/>
                            <a:gd name="T39" fmla="*/ 0 h 99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636"/>
                            <a:gd name="T61" fmla="*/ 0 h 999"/>
                            <a:gd name="T62" fmla="*/ 1636 w 1636"/>
                            <a:gd name="T63" fmla="*/ 999 h 99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636" h="999">
                              <a:moveTo>
                                <a:pt x="0" y="15"/>
                              </a:moveTo>
                              <a:cubicBezTo>
                                <a:pt x="274" y="24"/>
                                <a:pt x="515" y="31"/>
                                <a:pt x="780" y="75"/>
                              </a:cubicBezTo>
                              <a:cubicBezTo>
                                <a:pt x="928" y="149"/>
                                <a:pt x="736" y="60"/>
                                <a:pt x="930" y="120"/>
                              </a:cubicBezTo>
                              <a:cubicBezTo>
                                <a:pt x="997" y="140"/>
                                <a:pt x="1061" y="167"/>
                                <a:pt x="1125" y="195"/>
                              </a:cubicBezTo>
                              <a:cubicBezTo>
                                <a:pt x="1195" y="226"/>
                                <a:pt x="1206" y="285"/>
                                <a:pt x="1260" y="345"/>
                              </a:cubicBezTo>
                              <a:cubicBezTo>
                                <a:pt x="1272" y="358"/>
                                <a:pt x="1292" y="363"/>
                                <a:pt x="1305" y="375"/>
                              </a:cubicBezTo>
                              <a:cubicBezTo>
                                <a:pt x="1373" y="437"/>
                                <a:pt x="1482" y="544"/>
                                <a:pt x="1530" y="630"/>
                              </a:cubicBezTo>
                              <a:cubicBezTo>
                                <a:pt x="1556" y="677"/>
                                <a:pt x="1567" y="731"/>
                                <a:pt x="1590" y="780"/>
                              </a:cubicBezTo>
                              <a:cubicBezTo>
                                <a:pt x="1598" y="796"/>
                                <a:pt x="1610" y="810"/>
                                <a:pt x="1620" y="825"/>
                              </a:cubicBezTo>
                              <a:cubicBezTo>
                                <a:pt x="1615" y="875"/>
                                <a:pt x="1636" y="935"/>
                                <a:pt x="1605" y="975"/>
                              </a:cubicBezTo>
                              <a:cubicBezTo>
                                <a:pt x="1586" y="999"/>
                                <a:pt x="1544" y="970"/>
                                <a:pt x="1515" y="960"/>
                              </a:cubicBezTo>
                              <a:cubicBezTo>
                                <a:pt x="1500" y="955"/>
                                <a:pt x="1414" y="887"/>
                                <a:pt x="1410" y="885"/>
                              </a:cubicBezTo>
                              <a:cubicBezTo>
                                <a:pt x="1392" y="876"/>
                                <a:pt x="1370" y="875"/>
                                <a:pt x="1350" y="870"/>
                              </a:cubicBezTo>
                              <a:cubicBezTo>
                                <a:pt x="1319" y="777"/>
                                <a:pt x="1265" y="713"/>
                                <a:pt x="1185" y="660"/>
                              </a:cubicBezTo>
                              <a:cubicBezTo>
                                <a:pt x="1083" y="507"/>
                                <a:pt x="886" y="486"/>
                                <a:pt x="720" y="450"/>
                              </a:cubicBezTo>
                              <a:cubicBezTo>
                                <a:pt x="601" y="425"/>
                                <a:pt x="493" y="377"/>
                                <a:pt x="375" y="360"/>
                              </a:cubicBezTo>
                              <a:cubicBezTo>
                                <a:pt x="132" y="285"/>
                                <a:pt x="248" y="307"/>
                                <a:pt x="30" y="285"/>
                              </a:cubicBezTo>
                              <a:cubicBezTo>
                                <a:pt x="35" y="215"/>
                                <a:pt x="37" y="145"/>
                                <a:pt x="45" y="75"/>
                              </a:cubicBezTo>
                              <a:cubicBezTo>
                                <a:pt x="47" y="59"/>
                                <a:pt x="47" y="39"/>
                                <a:pt x="60" y="30"/>
                              </a:cubicBezTo>
                              <a:cubicBezTo>
                                <a:pt x="86" y="12"/>
                                <a:pt x="150" y="0"/>
                                <a:pt x="150" y="0"/>
                              </a:cubicBezTo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22" name="Oval 2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6126813">
                          <a:off x="10188" y="9291"/>
                          <a:ext cx="147" cy="83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3" name="Group 2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685" y="10149"/>
                        <a:ext cx="734" cy="192"/>
                        <a:chOff x="8685" y="10149"/>
                        <a:chExt cx="734" cy="192"/>
                      </a:xfrm>
                    </p:grpSpPr>
                    <p:sp>
                      <p:nvSpPr>
                        <p:cNvPr id="119" name="Freeform 211"/>
                        <p:cNvSpPr>
                          <a:spLocks/>
                        </p:cNvSpPr>
                        <p:nvPr/>
                      </p:nvSpPr>
                      <p:spPr bwMode="auto">
                        <a:xfrm rot="8948298">
                          <a:off x="8685" y="10149"/>
                          <a:ext cx="734" cy="192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8 h 167"/>
                            <a:gd name="T4" fmla="*/ 223 w 691"/>
                            <a:gd name="T5" fmla="*/ 155 h 167"/>
                            <a:gd name="T6" fmla="*/ 605 w 691"/>
                            <a:gd name="T7" fmla="*/ 190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2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20" name="Oval 2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8948298">
                          <a:off x="9027" y="10170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4" name="Group 2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848" y="10573"/>
                        <a:ext cx="169" cy="831"/>
                        <a:chOff x="7848" y="10573"/>
                        <a:chExt cx="169" cy="831"/>
                      </a:xfrm>
                    </p:grpSpPr>
                    <p:sp>
                      <p:nvSpPr>
                        <p:cNvPr id="117" name="Freeform 214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517" y="10904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18" name="Oval 2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858" y="10902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5" name="Group 2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858" y="10966"/>
                        <a:ext cx="169" cy="831"/>
                        <a:chOff x="6858" y="10966"/>
                        <a:chExt cx="169" cy="831"/>
                      </a:xfrm>
                    </p:grpSpPr>
                    <p:sp>
                      <p:nvSpPr>
                        <p:cNvPr id="115" name="Freeform 217"/>
                        <p:cNvSpPr>
                          <a:spLocks/>
                        </p:cNvSpPr>
                        <p:nvPr/>
                      </p:nvSpPr>
                      <p:spPr bwMode="auto">
                        <a:xfrm rot="7809250">
                          <a:off x="6527" y="11297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16" name="Oval 2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7809250">
                          <a:off x="6906" y="11301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6" name="Group 2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192" y="11243"/>
                        <a:ext cx="169" cy="831"/>
                        <a:chOff x="7192" y="11243"/>
                        <a:chExt cx="169" cy="831"/>
                      </a:xfrm>
                    </p:grpSpPr>
                    <p:sp>
                      <p:nvSpPr>
                        <p:cNvPr id="113" name="Freeform 220"/>
                        <p:cNvSpPr>
                          <a:spLocks/>
                        </p:cNvSpPr>
                        <p:nvPr/>
                      </p:nvSpPr>
                      <p:spPr bwMode="auto">
                        <a:xfrm rot="7751953">
                          <a:off x="6861" y="11574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14" name="Oval 2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7751953">
                          <a:off x="7239" y="11578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7" name="Group 2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987" y="10484"/>
                        <a:ext cx="427" cy="656"/>
                        <a:chOff x="6987" y="10484"/>
                        <a:chExt cx="427" cy="656"/>
                      </a:xfrm>
                    </p:grpSpPr>
                    <p:sp>
                      <p:nvSpPr>
                        <p:cNvPr id="111" name="Freeform 2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6987" y="10484"/>
                          <a:ext cx="427" cy="656"/>
                        </a:xfrm>
                        <a:custGeom>
                          <a:avLst/>
                          <a:gdLst>
                            <a:gd name="T0" fmla="*/ 73 w 963"/>
                            <a:gd name="T1" fmla="*/ 54 h 915"/>
                            <a:gd name="T2" fmla="*/ 80 w 963"/>
                            <a:gd name="T3" fmla="*/ 22 h 915"/>
                            <a:gd name="T4" fmla="*/ 146 w 963"/>
                            <a:gd name="T5" fmla="*/ 0 h 915"/>
                            <a:gd name="T6" fmla="*/ 253 w 963"/>
                            <a:gd name="T7" fmla="*/ 11 h 915"/>
                            <a:gd name="T8" fmla="*/ 333 w 963"/>
                            <a:gd name="T9" fmla="*/ 65 h 915"/>
                            <a:gd name="T10" fmla="*/ 359 w 963"/>
                            <a:gd name="T11" fmla="*/ 140 h 915"/>
                            <a:gd name="T12" fmla="*/ 379 w 963"/>
                            <a:gd name="T13" fmla="*/ 151 h 915"/>
                            <a:gd name="T14" fmla="*/ 426 w 963"/>
                            <a:gd name="T15" fmla="*/ 323 h 915"/>
                            <a:gd name="T16" fmla="*/ 419 w 963"/>
                            <a:gd name="T17" fmla="*/ 538 h 915"/>
                            <a:gd name="T18" fmla="*/ 379 w 963"/>
                            <a:gd name="T19" fmla="*/ 570 h 915"/>
                            <a:gd name="T20" fmla="*/ 273 w 963"/>
                            <a:gd name="T21" fmla="*/ 624 h 915"/>
                            <a:gd name="T22" fmla="*/ 193 w 963"/>
                            <a:gd name="T23" fmla="*/ 656 h 915"/>
                            <a:gd name="T24" fmla="*/ 180 w 963"/>
                            <a:gd name="T25" fmla="*/ 570 h 915"/>
                            <a:gd name="T26" fmla="*/ 259 w 963"/>
                            <a:gd name="T27" fmla="*/ 484 h 915"/>
                            <a:gd name="T28" fmla="*/ 279 w 963"/>
                            <a:gd name="T29" fmla="*/ 247 h 915"/>
                            <a:gd name="T30" fmla="*/ 253 w 963"/>
                            <a:gd name="T31" fmla="*/ 237 h 915"/>
                            <a:gd name="T32" fmla="*/ 226 w 963"/>
                            <a:gd name="T33" fmla="*/ 129 h 915"/>
                            <a:gd name="T34" fmla="*/ 173 w 963"/>
                            <a:gd name="T35" fmla="*/ 108 h 915"/>
                            <a:gd name="T36" fmla="*/ 0 w 963"/>
                            <a:gd name="T37" fmla="*/ 97 h 915"/>
                            <a:gd name="T38" fmla="*/ 60 w 963"/>
                            <a:gd name="T39" fmla="*/ 54 h 915"/>
                            <a:gd name="T40" fmla="*/ 80 w 963"/>
                            <a:gd name="T41" fmla="*/ 32 h 915"/>
                            <a:gd name="T42" fmla="*/ 73 w 963"/>
                            <a:gd name="T43" fmla="*/ 54 h 915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60000 65536"/>
                            <a:gd name="T61" fmla="*/ 0 60000 65536"/>
                            <a:gd name="T62" fmla="*/ 0 60000 65536"/>
                            <a:gd name="T63" fmla="*/ 0 60000 65536"/>
                            <a:gd name="T64" fmla="*/ 0 60000 65536"/>
                            <a:gd name="T65" fmla="*/ 0 60000 65536"/>
                            <a:gd name="T66" fmla="*/ 0 w 963"/>
                            <a:gd name="T67" fmla="*/ 0 h 915"/>
                            <a:gd name="T68" fmla="*/ 963 w 963"/>
                            <a:gd name="T69" fmla="*/ 915 h 915"/>
                          </a:gdLst>
                          <a:ahLst/>
                          <a:cxnLst>
                            <a:cxn ang="T44">
                              <a:pos x="T0" y="T1"/>
                            </a:cxn>
                            <a:cxn ang="T45">
                              <a:pos x="T2" y="T3"/>
                            </a:cxn>
                            <a:cxn ang="T46">
                              <a:pos x="T4" y="T5"/>
                            </a:cxn>
                            <a:cxn ang="T47">
                              <a:pos x="T6" y="T7"/>
                            </a:cxn>
                            <a:cxn ang="T48">
                              <a:pos x="T8" y="T9"/>
                            </a:cxn>
                            <a:cxn ang="T49">
                              <a:pos x="T10" y="T11"/>
                            </a:cxn>
                            <a:cxn ang="T50">
                              <a:pos x="T12" y="T13"/>
                            </a:cxn>
                            <a:cxn ang="T51">
                              <a:pos x="T14" y="T15"/>
                            </a:cxn>
                            <a:cxn ang="T52">
                              <a:pos x="T16" y="T17"/>
                            </a:cxn>
                            <a:cxn ang="T53">
                              <a:pos x="T18" y="T19"/>
                            </a:cxn>
                            <a:cxn ang="T54">
                              <a:pos x="T20" y="T21"/>
                            </a:cxn>
                            <a:cxn ang="T55">
                              <a:pos x="T22" y="T23"/>
                            </a:cxn>
                            <a:cxn ang="T56">
                              <a:pos x="T24" y="T25"/>
                            </a:cxn>
                            <a:cxn ang="T57">
                              <a:pos x="T26" y="T27"/>
                            </a:cxn>
                            <a:cxn ang="T58">
                              <a:pos x="T28" y="T29"/>
                            </a:cxn>
                            <a:cxn ang="T59">
                              <a:pos x="T30" y="T31"/>
                            </a:cxn>
                            <a:cxn ang="T60">
                              <a:pos x="T32" y="T33"/>
                            </a:cxn>
                            <a:cxn ang="T61">
                              <a:pos x="T34" y="T35"/>
                            </a:cxn>
                            <a:cxn ang="T62">
                              <a:pos x="T36" y="T37"/>
                            </a:cxn>
                            <a:cxn ang="T63">
                              <a:pos x="T38" y="T39"/>
                            </a:cxn>
                            <a:cxn ang="T64">
                              <a:pos x="T40" y="T41"/>
                            </a:cxn>
                            <a:cxn ang="T65">
                              <a:pos x="T42" y="T43"/>
                            </a:cxn>
                          </a:cxnLst>
                          <a:rect l="T66" t="T67" r="T68" b="T69"/>
                          <a:pathLst>
                            <a:path w="963" h="915">
                              <a:moveTo>
                                <a:pt x="165" y="75"/>
                              </a:moveTo>
                              <a:cubicBezTo>
                                <a:pt x="170" y="60"/>
                                <a:pt x="166" y="37"/>
                                <a:pt x="180" y="30"/>
                              </a:cubicBezTo>
                              <a:cubicBezTo>
                                <a:pt x="226" y="7"/>
                                <a:pt x="282" y="16"/>
                                <a:pt x="330" y="0"/>
                              </a:cubicBezTo>
                              <a:cubicBezTo>
                                <a:pt x="410" y="5"/>
                                <a:pt x="491" y="4"/>
                                <a:pt x="570" y="15"/>
                              </a:cubicBezTo>
                              <a:cubicBezTo>
                                <a:pt x="642" y="25"/>
                                <a:pt x="684" y="68"/>
                                <a:pt x="750" y="90"/>
                              </a:cubicBezTo>
                              <a:cubicBezTo>
                                <a:pt x="770" y="125"/>
                                <a:pt x="783" y="165"/>
                                <a:pt x="810" y="195"/>
                              </a:cubicBezTo>
                              <a:cubicBezTo>
                                <a:pt x="820" y="207"/>
                                <a:pt x="844" y="199"/>
                                <a:pt x="855" y="210"/>
                              </a:cubicBezTo>
                              <a:cubicBezTo>
                                <a:pt x="920" y="275"/>
                                <a:pt x="939" y="365"/>
                                <a:pt x="960" y="450"/>
                              </a:cubicBezTo>
                              <a:cubicBezTo>
                                <a:pt x="955" y="550"/>
                                <a:pt x="963" y="651"/>
                                <a:pt x="945" y="750"/>
                              </a:cubicBezTo>
                              <a:cubicBezTo>
                                <a:pt x="941" y="774"/>
                                <a:pt x="870" y="788"/>
                                <a:pt x="855" y="795"/>
                              </a:cubicBezTo>
                              <a:cubicBezTo>
                                <a:pt x="772" y="837"/>
                                <a:pt x="708" y="849"/>
                                <a:pt x="615" y="870"/>
                              </a:cubicBezTo>
                              <a:cubicBezTo>
                                <a:pt x="555" y="883"/>
                                <a:pt x="435" y="915"/>
                                <a:pt x="435" y="915"/>
                              </a:cubicBezTo>
                              <a:cubicBezTo>
                                <a:pt x="369" y="893"/>
                                <a:pt x="360" y="907"/>
                                <a:pt x="405" y="795"/>
                              </a:cubicBezTo>
                              <a:cubicBezTo>
                                <a:pt x="427" y="741"/>
                                <a:pt x="528" y="694"/>
                                <a:pt x="585" y="675"/>
                              </a:cubicBezTo>
                              <a:cubicBezTo>
                                <a:pt x="689" y="571"/>
                                <a:pt x="698" y="538"/>
                                <a:pt x="630" y="345"/>
                              </a:cubicBezTo>
                              <a:cubicBezTo>
                                <a:pt x="623" y="326"/>
                                <a:pt x="590" y="335"/>
                                <a:pt x="570" y="330"/>
                              </a:cubicBezTo>
                              <a:cubicBezTo>
                                <a:pt x="540" y="285"/>
                                <a:pt x="550" y="216"/>
                                <a:pt x="510" y="180"/>
                              </a:cubicBezTo>
                              <a:cubicBezTo>
                                <a:pt x="479" y="152"/>
                                <a:pt x="431" y="154"/>
                                <a:pt x="390" y="150"/>
                              </a:cubicBezTo>
                              <a:cubicBezTo>
                                <a:pt x="260" y="139"/>
                                <a:pt x="130" y="140"/>
                                <a:pt x="0" y="135"/>
                              </a:cubicBezTo>
                              <a:cubicBezTo>
                                <a:pt x="71" y="87"/>
                                <a:pt x="28" y="111"/>
                                <a:pt x="135" y="75"/>
                              </a:cubicBezTo>
                              <a:cubicBezTo>
                                <a:pt x="152" y="69"/>
                                <a:pt x="162" y="45"/>
                                <a:pt x="180" y="45"/>
                              </a:cubicBezTo>
                              <a:cubicBezTo>
                                <a:pt x="191" y="45"/>
                                <a:pt x="170" y="65"/>
                                <a:pt x="165" y="7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12" name="Oval 2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300" y="10721"/>
                          <a:ext cx="93" cy="16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8" name="Group 2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455" y="10204"/>
                        <a:ext cx="734" cy="299"/>
                        <a:chOff x="6455" y="10204"/>
                        <a:chExt cx="734" cy="299"/>
                      </a:xfrm>
                    </p:grpSpPr>
                    <p:sp>
                      <p:nvSpPr>
                        <p:cNvPr id="109" name="Freeform 226"/>
                        <p:cNvSpPr>
                          <a:spLocks/>
                        </p:cNvSpPr>
                        <p:nvPr/>
                      </p:nvSpPr>
                      <p:spPr bwMode="auto">
                        <a:xfrm rot="1295490">
                          <a:off x="6455" y="10204"/>
                          <a:ext cx="734" cy="299"/>
                        </a:xfrm>
                        <a:custGeom>
                          <a:avLst/>
                          <a:gdLst>
                            <a:gd name="T0" fmla="*/ 0 w 691"/>
                            <a:gd name="T1" fmla="*/ 27 h 167"/>
                            <a:gd name="T2" fmla="*/ 96 w 691"/>
                            <a:gd name="T3" fmla="*/ 215 h 167"/>
                            <a:gd name="T4" fmla="*/ 223 w 691"/>
                            <a:gd name="T5" fmla="*/ 242 h 167"/>
                            <a:gd name="T6" fmla="*/ 605 w 691"/>
                            <a:gd name="T7" fmla="*/ 295 h 167"/>
                            <a:gd name="T8" fmla="*/ 669 w 691"/>
                            <a:gd name="T9" fmla="*/ 134 h 167"/>
                            <a:gd name="T10" fmla="*/ 621 w 691"/>
                            <a:gd name="T11" fmla="*/ 107 h 167"/>
                            <a:gd name="T12" fmla="*/ 366 w 691"/>
                            <a:gd name="T13" fmla="*/ 81 h 167"/>
                            <a:gd name="T14" fmla="*/ 223 w 691"/>
                            <a:gd name="T15" fmla="*/ 0 h 167"/>
                            <a:gd name="T16" fmla="*/ 0 w 691"/>
                            <a:gd name="T17" fmla="*/ 2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10" name="Oval 2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295490">
                          <a:off x="6722" y="10277"/>
                          <a:ext cx="112" cy="143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89" name="Group 2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27" y="9596"/>
                        <a:ext cx="734" cy="191"/>
                        <a:chOff x="6627" y="9596"/>
                        <a:chExt cx="734" cy="191"/>
                      </a:xfrm>
                    </p:grpSpPr>
                    <p:sp>
                      <p:nvSpPr>
                        <p:cNvPr id="107" name="Freeform 229"/>
                        <p:cNvSpPr>
                          <a:spLocks/>
                        </p:cNvSpPr>
                        <p:nvPr/>
                      </p:nvSpPr>
                      <p:spPr bwMode="auto">
                        <a:xfrm rot="1537207">
                          <a:off x="6627" y="9596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08" name="Oval 2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537207">
                          <a:off x="6896" y="9635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90" name="Group 2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50" y="11083"/>
                        <a:ext cx="169" cy="831"/>
                        <a:chOff x="8350" y="11083"/>
                        <a:chExt cx="169" cy="831"/>
                      </a:xfrm>
                    </p:grpSpPr>
                    <p:sp>
                      <p:nvSpPr>
                        <p:cNvPr id="105" name="Freeform 232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8019" y="11414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06" name="Oval 2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8360" y="11412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91" name="Group 2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848" y="11287"/>
                        <a:ext cx="169" cy="831"/>
                        <a:chOff x="7848" y="11287"/>
                        <a:chExt cx="169" cy="831"/>
                      </a:xfrm>
                    </p:grpSpPr>
                    <p:sp>
                      <p:nvSpPr>
                        <p:cNvPr id="103" name="Freeform 235"/>
                        <p:cNvSpPr>
                          <a:spLocks/>
                        </p:cNvSpPr>
                        <p:nvPr/>
                      </p:nvSpPr>
                      <p:spPr bwMode="auto">
                        <a:xfrm rot="4971950">
                          <a:off x="7517" y="11618"/>
                          <a:ext cx="831" cy="169"/>
                        </a:xfrm>
                        <a:custGeom>
                          <a:avLst/>
                          <a:gdLst>
                            <a:gd name="T0" fmla="*/ 0 w 691"/>
                            <a:gd name="T1" fmla="*/ 15 h 167"/>
                            <a:gd name="T2" fmla="*/ 108 w 691"/>
                            <a:gd name="T3" fmla="*/ 121 h 167"/>
                            <a:gd name="T4" fmla="*/ 253 w 691"/>
                            <a:gd name="T5" fmla="*/ 137 h 167"/>
                            <a:gd name="T6" fmla="*/ 685 w 691"/>
                            <a:gd name="T7" fmla="*/ 167 h 167"/>
                            <a:gd name="T8" fmla="*/ 758 w 691"/>
                            <a:gd name="T9" fmla="*/ 76 h 167"/>
                            <a:gd name="T10" fmla="*/ 704 w 691"/>
                            <a:gd name="T11" fmla="*/ 61 h 167"/>
                            <a:gd name="T12" fmla="*/ 415 w 691"/>
                            <a:gd name="T13" fmla="*/ 46 h 167"/>
                            <a:gd name="T14" fmla="*/ 253 w 691"/>
                            <a:gd name="T15" fmla="*/ 0 h 167"/>
                            <a:gd name="T16" fmla="*/ 0 w 691"/>
                            <a:gd name="T17" fmla="*/ 15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04" name="Oval 2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4971950">
                          <a:off x="7858" y="11616"/>
                          <a:ext cx="126" cy="80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sp>
                    <p:nvSpPr>
                      <p:cNvPr id="92" name="Rectangle 2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312" y="9960"/>
                        <a:ext cx="219" cy="6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grpSp>
                    <p:nvGrpSpPr>
                      <p:cNvPr id="93" name="Group 23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093" y="10499"/>
                        <a:ext cx="734" cy="191"/>
                        <a:chOff x="8093" y="10499"/>
                        <a:chExt cx="734" cy="191"/>
                      </a:xfrm>
                    </p:grpSpPr>
                    <p:sp>
                      <p:nvSpPr>
                        <p:cNvPr id="101" name="Freeform 239"/>
                        <p:cNvSpPr>
                          <a:spLocks/>
                        </p:cNvSpPr>
                        <p:nvPr/>
                      </p:nvSpPr>
                      <p:spPr bwMode="auto">
                        <a:xfrm rot="8948298">
                          <a:off x="8093" y="10499"/>
                          <a:ext cx="734" cy="191"/>
                        </a:xfrm>
                        <a:custGeom>
                          <a:avLst/>
                          <a:gdLst>
                            <a:gd name="T0" fmla="*/ 0 w 691"/>
                            <a:gd name="T1" fmla="*/ 17 h 167"/>
                            <a:gd name="T2" fmla="*/ 96 w 691"/>
                            <a:gd name="T3" fmla="*/ 137 h 167"/>
                            <a:gd name="T4" fmla="*/ 223 w 691"/>
                            <a:gd name="T5" fmla="*/ 154 h 167"/>
                            <a:gd name="T6" fmla="*/ 605 w 691"/>
                            <a:gd name="T7" fmla="*/ 189 h 167"/>
                            <a:gd name="T8" fmla="*/ 669 w 691"/>
                            <a:gd name="T9" fmla="*/ 86 h 167"/>
                            <a:gd name="T10" fmla="*/ 621 w 691"/>
                            <a:gd name="T11" fmla="*/ 69 h 167"/>
                            <a:gd name="T12" fmla="*/ 366 w 691"/>
                            <a:gd name="T13" fmla="*/ 51 h 167"/>
                            <a:gd name="T14" fmla="*/ 223 w 691"/>
                            <a:gd name="T15" fmla="*/ 0 h 167"/>
                            <a:gd name="T16" fmla="*/ 0 w 691"/>
                            <a:gd name="T17" fmla="*/ 17 h 167"/>
                            <a:gd name="T18" fmla="*/ 0 60000 65536"/>
                            <a:gd name="T19" fmla="*/ 0 60000 65536"/>
                            <a:gd name="T20" fmla="*/ 0 60000 65536"/>
                            <a:gd name="T21" fmla="*/ 0 60000 65536"/>
                            <a:gd name="T22" fmla="*/ 0 60000 65536"/>
                            <a:gd name="T23" fmla="*/ 0 60000 65536"/>
                            <a:gd name="T24" fmla="*/ 0 60000 65536"/>
                            <a:gd name="T25" fmla="*/ 0 60000 65536"/>
                            <a:gd name="T26" fmla="*/ 0 60000 65536"/>
                            <a:gd name="T27" fmla="*/ 0 w 691"/>
                            <a:gd name="T28" fmla="*/ 0 h 167"/>
                            <a:gd name="T29" fmla="*/ 691 w 691"/>
                            <a:gd name="T30" fmla="*/ 167 h 167"/>
                          </a:gdLst>
                          <a:ahLst/>
                          <a:cxnLst>
                            <a:cxn ang="T18">
                              <a:pos x="T0" y="T1"/>
                            </a:cxn>
                            <a:cxn ang="T19">
                              <a:pos x="T2" y="T3"/>
                            </a:cxn>
                            <a:cxn ang="T20">
                              <a:pos x="T4" y="T5"/>
                            </a:cxn>
                            <a:cxn ang="T21">
                              <a:pos x="T6" y="T7"/>
                            </a:cxn>
                            <a:cxn ang="T22">
                              <a:pos x="T8" y="T9"/>
                            </a:cxn>
                            <a:cxn ang="T23">
                              <a:pos x="T10" y="T11"/>
                            </a:cxn>
                            <a:cxn ang="T24">
                              <a:pos x="T12" y="T13"/>
                            </a:cxn>
                            <a:cxn ang="T25">
                              <a:pos x="T14" y="T15"/>
                            </a:cxn>
                            <a:cxn ang="T26">
                              <a:pos x="T16" y="T17"/>
                            </a:cxn>
                          </a:cxnLst>
                          <a:rect l="T27" t="T28" r="T29" b="T30"/>
                          <a:pathLst>
                            <a:path w="691" h="167">
                              <a:moveTo>
                                <a:pt x="0" y="15"/>
                              </a:moveTo>
                              <a:cubicBezTo>
                                <a:pt x="30" y="50"/>
                                <a:pt x="50" y="97"/>
                                <a:pt x="90" y="120"/>
                              </a:cubicBezTo>
                              <a:cubicBezTo>
                                <a:pt x="125" y="140"/>
                                <a:pt x="170" y="131"/>
                                <a:pt x="210" y="135"/>
                              </a:cubicBezTo>
                              <a:cubicBezTo>
                                <a:pt x="330" y="146"/>
                                <a:pt x="450" y="155"/>
                                <a:pt x="570" y="165"/>
                              </a:cubicBezTo>
                              <a:cubicBezTo>
                                <a:pt x="629" y="153"/>
                                <a:pt x="691" y="167"/>
                                <a:pt x="630" y="75"/>
                              </a:cubicBezTo>
                              <a:cubicBezTo>
                                <a:pt x="621" y="62"/>
                                <a:pt x="601" y="62"/>
                                <a:pt x="585" y="60"/>
                              </a:cubicBezTo>
                              <a:cubicBezTo>
                                <a:pt x="505" y="52"/>
                                <a:pt x="425" y="50"/>
                                <a:pt x="345" y="45"/>
                              </a:cubicBezTo>
                              <a:cubicBezTo>
                                <a:pt x="296" y="21"/>
                                <a:pt x="268" y="0"/>
                                <a:pt x="210" y="0"/>
                              </a:cubicBezTo>
                              <a:cubicBezTo>
                                <a:pt x="140" y="0"/>
                                <a:pt x="0" y="15"/>
                                <a:pt x="0" y="15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02" name="Oval 2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8948298">
                          <a:off x="8435" y="10520"/>
                          <a:ext cx="112" cy="91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sp>
                    <p:nvSpPr>
                      <p:cNvPr id="94" name="Rectangle 2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23" y="10091"/>
                        <a:ext cx="168" cy="75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grpSp>
                    <p:nvGrpSpPr>
                      <p:cNvPr id="95" name="Group 2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46" y="10540"/>
                        <a:ext cx="368" cy="1006"/>
                        <a:chOff x="7646" y="10540"/>
                        <a:chExt cx="368" cy="1006"/>
                      </a:xfrm>
                    </p:grpSpPr>
                    <p:sp>
                      <p:nvSpPr>
                        <p:cNvPr id="99" name="Freeform 243"/>
                        <p:cNvSpPr>
                          <a:spLocks/>
                        </p:cNvSpPr>
                        <p:nvPr/>
                      </p:nvSpPr>
                      <p:spPr bwMode="auto">
                        <a:xfrm rot="-3558602">
                          <a:off x="7327" y="10859"/>
                          <a:ext cx="1006" cy="368"/>
                        </a:xfrm>
                        <a:custGeom>
                          <a:avLst/>
                          <a:gdLst>
                            <a:gd name="T0" fmla="*/ 0 w 1636"/>
                            <a:gd name="T1" fmla="*/ 6 h 999"/>
                            <a:gd name="T2" fmla="*/ 480 w 1636"/>
                            <a:gd name="T3" fmla="*/ 28 h 999"/>
                            <a:gd name="T4" fmla="*/ 572 w 1636"/>
                            <a:gd name="T5" fmla="*/ 44 h 999"/>
                            <a:gd name="T6" fmla="*/ 692 w 1636"/>
                            <a:gd name="T7" fmla="*/ 72 h 999"/>
                            <a:gd name="T8" fmla="*/ 775 w 1636"/>
                            <a:gd name="T9" fmla="*/ 127 h 999"/>
                            <a:gd name="T10" fmla="*/ 802 w 1636"/>
                            <a:gd name="T11" fmla="*/ 138 h 999"/>
                            <a:gd name="T12" fmla="*/ 941 w 1636"/>
                            <a:gd name="T13" fmla="*/ 232 h 999"/>
                            <a:gd name="T14" fmla="*/ 978 w 1636"/>
                            <a:gd name="T15" fmla="*/ 287 h 999"/>
                            <a:gd name="T16" fmla="*/ 996 w 1636"/>
                            <a:gd name="T17" fmla="*/ 304 h 999"/>
                            <a:gd name="T18" fmla="*/ 987 w 1636"/>
                            <a:gd name="T19" fmla="*/ 359 h 999"/>
                            <a:gd name="T20" fmla="*/ 932 w 1636"/>
                            <a:gd name="T21" fmla="*/ 354 h 999"/>
                            <a:gd name="T22" fmla="*/ 867 w 1636"/>
                            <a:gd name="T23" fmla="*/ 326 h 999"/>
                            <a:gd name="T24" fmla="*/ 830 w 1636"/>
                            <a:gd name="T25" fmla="*/ 320 h 999"/>
                            <a:gd name="T26" fmla="*/ 729 w 1636"/>
                            <a:gd name="T27" fmla="*/ 243 h 999"/>
                            <a:gd name="T28" fmla="*/ 443 w 1636"/>
                            <a:gd name="T29" fmla="*/ 166 h 999"/>
                            <a:gd name="T30" fmla="*/ 231 w 1636"/>
                            <a:gd name="T31" fmla="*/ 133 h 999"/>
                            <a:gd name="T32" fmla="*/ 18 w 1636"/>
                            <a:gd name="T33" fmla="*/ 105 h 999"/>
                            <a:gd name="T34" fmla="*/ 28 w 1636"/>
                            <a:gd name="T35" fmla="*/ 28 h 999"/>
                            <a:gd name="T36" fmla="*/ 37 w 1636"/>
                            <a:gd name="T37" fmla="*/ 11 h 999"/>
                            <a:gd name="T38" fmla="*/ 92 w 1636"/>
                            <a:gd name="T39" fmla="*/ 0 h 99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636"/>
                            <a:gd name="T61" fmla="*/ 0 h 999"/>
                            <a:gd name="T62" fmla="*/ 1636 w 1636"/>
                            <a:gd name="T63" fmla="*/ 999 h 99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636" h="999">
                              <a:moveTo>
                                <a:pt x="0" y="15"/>
                              </a:moveTo>
                              <a:cubicBezTo>
                                <a:pt x="274" y="24"/>
                                <a:pt x="515" y="31"/>
                                <a:pt x="780" y="75"/>
                              </a:cubicBezTo>
                              <a:cubicBezTo>
                                <a:pt x="928" y="149"/>
                                <a:pt x="736" y="60"/>
                                <a:pt x="930" y="120"/>
                              </a:cubicBezTo>
                              <a:cubicBezTo>
                                <a:pt x="997" y="140"/>
                                <a:pt x="1061" y="167"/>
                                <a:pt x="1125" y="195"/>
                              </a:cubicBezTo>
                              <a:cubicBezTo>
                                <a:pt x="1195" y="226"/>
                                <a:pt x="1206" y="285"/>
                                <a:pt x="1260" y="345"/>
                              </a:cubicBezTo>
                              <a:cubicBezTo>
                                <a:pt x="1272" y="358"/>
                                <a:pt x="1292" y="363"/>
                                <a:pt x="1305" y="375"/>
                              </a:cubicBezTo>
                              <a:cubicBezTo>
                                <a:pt x="1373" y="437"/>
                                <a:pt x="1482" y="544"/>
                                <a:pt x="1530" y="630"/>
                              </a:cubicBezTo>
                              <a:cubicBezTo>
                                <a:pt x="1556" y="677"/>
                                <a:pt x="1567" y="731"/>
                                <a:pt x="1590" y="780"/>
                              </a:cubicBezTo>
                              <a:cubicBezTo>
                                <a:pt x="1598" y="796"/>
                                <a:pt x="1610" y="810"/>
                                <a:pt x="1620" y="825"/>
                              </a:cubicBezTo>
                              <a:cubicBezTo>
                                <a:pt x="1615" y="875"/>
                                <a:pt x="1636" y="935"/>
                                <a:pt x="1605" y="975"/>
                              </a:cubicBezTo>
                              <a:cubicBezTo>
                                <a:pt x="1586" y="999"/>
                                <a:pt x="1544" y="970"/>
                                <a:pt x="1515" y="960"/>
                              </a:cubicBezTo>
                              <a:cubicBezTo>
                                <a:pt x="1500" y="955"/>
                                <a:pt x="1414" y="887"/>
                                <a:pt x="1410" y="885"/>
                              </a:cubicBezTo>
                              <a:cubicBezTo>
                                <a:pt x="1392" y="876"/>
                                <a:pt x="1370" y="875"/>
                                <a:pt x="1350" y="870"/>
                              </a:cubicBezTo>
                              <a:cubicBezTo>
                                <a:pt x="1319" y="777"/>
                                <a:pt x="1265" y="713"/>
                                <a:pt x="1185" y="660"/>
                              </a:cubicBezTo>
                              <a:cubicBezTo>
                                <a:pt x="1083" y="507"/>
                                <a:pt x="886" y="486"/>
                                <a:pt x="720" y="450"/>
                              </a:cubicBezTo>
                              <a:cubicBezTo>
                                <a:pt x="601" y="425"/>
                                <a:pt x="493" y="377"/>
                                <a:pt x="375" y="360"/>
                              </a:cubicBezTo>
                              <a:cubicBezTo>
                                <a:pt x="132" y="285"/>
                                <a:pt x="248" y="307"/>
                                <a:pt x="30" y="285"/>
                              </a:cubicBezTo>
                              <a:cubicBezTo>
                                <a:pt x="35" y="215"/>
                                <a:pt x="37" y="145"/>
                                <a:pt x="45" y="75"/>
                              </a:cubicBezTo>
                              <a:cubicBezTo>
                                <a:pt x="47" y="59"/>
                                <a:pt x="47" y="39"/>
                                <a:pt x="60" y="30"/>
                              </a:cubicBezTo>
                              <a:cubicBezTo>
                                <a:pt x="86" y="12"/>
                                <a:pt x="150" y="0"/>
                                <a:pt x="150" y="0"/>
                              </a:cubicBezTo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100" name="Oval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3558602">
                          <a:off x="7641" y="11013"/>
                          <a:ext cx="147" cy="83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96" name="Group 24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219" y="9785"/>
                        <a:ext cx="888" cy="417"/>
                        <a:chOff x="7219" y="9785"/>
                        <a:chExt cx="888" cy="417"/>
                      </a:xfrm>
                    </p:grpSpPr>
                    <p:sp>
                      <p:nvSpPr>
                        <p:cNvPr id="97" name="Freeform 246"/>
                        <p:cNvSpPr>
                          <a:spLocks/>
                        </p:cNvSpPr>
                        <p:nvPr/>
                      </p:nvSpPr>
                      <p:spPr bwMode="auto">
                        <a:xfrm rot="10271584">
                          <a:off x="7219" y="9785"/>
                          <a:ext cx="888" cy="417"/>
                        </a:xfrm>
                        <a:custGeom>
                          <a:avLst/>
                          <a:gdLst>
                            <a:gd name="T0" fmla="*/ 0 w 1636"/>
                            <a:gd name="T1" fmla="*/ 6 h 999"/>
                            <a:gd name="T2" fmla="*/ 423 w 1636"/>
                            <a:gd name="T3" fmla="*/ 31 h 999"/>
                            <a:gd name="T4" fmla="*/ 505 w 1636"/>
                            <a:gd name="T5" fmla="*/ 50 h 999"/>
                            <a:gd name="T6" fmla="*/ 611 w 1636"/>
                            <a:gd name="T7" fmla="*/ 81 h 999"/>
                            <a:gd name="T8" fmla="*/ 684 w 1636"/>
                            <a:gd name="T9" fmla="*/ 144 h 999"/>
                            <a:gd name="T10" fmla="*/ 708 w 1636"/>
                            <a:gd name="T11" fmla="*/ 157 h 999"/>
                            <a:gd name="T12" fmla="*/ 830 w 1636"/>
                            <a:gd name="T13" fmla="*/ 263 h 999"/>
                            <a:gd name="T14" fmla="*/ 863 w 1636"/>
                            <a:gd name="T15" fmla="*/ 326 h 999"/>
                            <a:gd name="T16" fmla="*/ 879 w 1636"/>
                            <a:gd name="T17" fmla="*/ 344 h 999"/>
                            <a:gd name="T18" fmla="*/ 871 w 1636"/>
                            <a:gd name="T19" fmla="*/ 407 h 999"/>
                            <a:gd name="T20" fmla="*/ 822 w 1636"/>
                            <a:gd name="T21" fmla="*/ 401 h 999"/>
                            <a:gd name="T22" fmla="*/ 765 w 1636"/>
                            <a:gd name="T23" fmla="*/ 369 h 999"/>
                            <a:gd name="T24" fmla="*/ 733 w 1636"/>
                            <a:gd name="T25" fmla="*/ 363 h 999"/>
                            <a:gd name="T26" fmla="*/ 643 w 1636"/>
                            <a:gd name="T27" fmla="*/ 275 h 999"/>
                            <a:gd name="T28" fmla="*/ 391 w 1636"/>
                            <a:gd name="T29" fmla="*/ 188 h 999"/>
                            <a:gd name="T30" fmla="*/ 204 w 1636"/>
                            <a:gd name="T31" fmla="*/ 150 h 999"/>
                            <a:gd name="T32" fmla="*/ 16 w 1636"/>
                            <a:gd name="T33" fmla="*/ 119 h 999"/>
                            <a:gd name="T34" fmla="*/ 24 w 1636"/>
                            <a:gd name="T35" fmla="*/ 31 h 999"/>
                            <a:gd name="T36" fmla="*/ 33 w 1636"/>
                            <a:gd name="T37" fmla="*/ 13 h 999"/>
                            <a:gd name="T38" fmla="*/ 81 w 1636"/>
                            <a:gd name="T39" fmla="*/ 0 h 999"/>
                            <a:gd name="T40" fmla="*/ 0 60000 65536"/>
                            <a:gd name="T41" fmla="*/ 0 60000 65536"/>
                            <a:gd name="T42" fmla="*/ 0 60000 65536"/>
                            <a:gd name="T43" fmla="*/ 0 60000 65536"/>
                            <a:gd name="T44" fmla="*/ 0 60000 65536"/>
                            <a:gd name="T45" fmla="*/ 0 60000 65536"/>
                            <a:gd name="T46" fmla="*/ 0 60000 65536"/>
                            <a:gd name="T47" fmla="*/ 0 60000 65536"/>
                            <a:gd name="T48" fmla="*/ 0 60000 65536"/>
                            <a:gd name="T49" fmla="*/ 0 60000 65536"/>
                            <a:gd name="T50" fmla="*/ 0 60000 65536"/>
                            <a:gd name="T51" fmla="*/ 0 60000 65536"/>
                            <a:gd name="T52" fmla="*/ 0 60000 65536"/>
                            <a:gd name="T53" fmla="*/ 0 60000 65536"/>
                            <a:gd name="T54" fmla="*/ 0 60000 65536"/>
                            <a:gd name="T55" fmla="*/ 0 60000 65536"/>
                            <a:gd name="T56" fmla="*/ 0 60000 65536"/>
                            <a:gd name="T57" fmla="*/ 0 60000 65536"/>
                            <a:gd name="T58" fmla="*/ 0 60000 65536"/>
                            <a:gd name="T59" fmla="*/ 0 60000 65536"/>
                            <a:gd name="T60" fmla="*/ 0 w 1636"/>
                            <a:gd name="T61" fmla="*/ 0 h 999"/>
                            <a:gd name="T62" fmla="*/ 1636 w 1636"/>
                            <a:gd name="T63" fmla="*/ 999 h 999"/>
                          </a:gdLst>
                          <a:ahLst/>
                          <a:cxnLst>
                            <a:cxn ang="T40">
                              <a:pos x="T0" y="T1"/>
                            </a:cxn>
                            <a:cxn ang="T41">
                              <a:pos x="T2" y="T3"/>
                            </a:cxn>
                            <a:cxn ang="T42">
                              <a:pos x="T4" y="T5"/>
                            </a:cxn>
                            <a:cxn ang="T43">
                              <a:pos x="T6" y="T7"/>
                            </a:cxn>
                            <a:cxn ang="T44">
                              <a:pos x="T8" y="T9"/>
                            </a:cxn>
                            <a:cxn ang="T45">
                              <a:pos x="T10" y="T11"/>
                            </a:cxn>
                            <a:cxn ang="T46">
                              <a:pos x="T12" y="T13"/>
                            </a:cxn>
                            <a:cxn ang="T47">
                              <a:pos x="T14" y="T15"/>
                            </a:cxn>
                            <a:cxn ang="T48">
                              <a:pos x="T16" y="T17"/>
                            </a:cxn>
                            <a:cxn ang="T49">
                              <a:pos x="T18" y="T19"/>
                            </a:cxn>
                            <a:cxn ang="T50">
                              <a:pos x="T20" y="T21"/>
                            </a:cxn>
                            <a:cxn ang="T51">
                              <a:pos x="T22" y="T23"/>
                            </a:cxn>
                            <a:cxn ang="T52">
                              <a:pos x="T24" y="T25"/>
                            </a:cxn>
                            <a:cxn ang="T53">
                              <a:pos x="T26" y="T27"/>
                            </a:cxn>
                            <a:cxn ang="T54">
                              <a:pos x="T28" y="T29"/>
                            </a:cxn>
                            <a:cxn ang="T55">
                              <a:pos x="T30" y="T31"/>
                            </a:cxn>
                            <a:cxn ang="T56">
                              <a:pos x="T32" y="T33"/>
                            </a:cxn>
                            <a:cxn ang="T57">
                              <a:pos x="T34" y="T35"/>
                            </a:cxn>
                            <a:cxn ang="T58">
                              <a:pos x="T36" y="T37"/>
                            </a:cxn>
                            <a:cxn ang="T59">
                              <a:pos x="T38" y="T39"/>
                            </a:cxn>
                          </a:cxnLst>
                          <a:rect l="T60" t="T61" r="T62" b="T63"/>
                          <a:pathLst>
                            <a:path w="1636" h="999">
                              <a:moveTo>
                                <a:pt x="0" y="15"/>
                              </a:moveTo>
                              <a:cubicBezTo>
                                <a:pt x="274" y="24"/>
                                <a:pt x="515" y="31"/>
                                <a:pt x="780" y="75"/>
                              </a:cubicBezTo>
                              <a:cubicBezTo>
                                <a:pt x="928" y="149"/>
                                <a:pt x="736" y="60"/>
                                <a:pt x="930" y="120"/>
                              </a:cubicBezTo>
                              <a:cubicBezTo>
                                <a:pt x="997" y="140"/>
                                <a:pt x="1061" y="167"/>
                                <a:pt x="1125" y="195"/>
                              </a:cubicBezTo>
                              <a:cubicBezTo>
                                <a:pt x="1195" y="226"/>
                                <a:pt x="1206" y="285"/>
                                <a:pt x="1260" y="345"/>
                              </a:cubicBezTo>
                              <a:cubicBezTo>
                                <a:pt x="1272" y="358"/>
                                <a:pt x="1292" y="363"/>
                                <a:pt x="1305" y="375"/>
                              </a:cubicBezTo>
                              <a:cubicBezTo>
                                <a:pt x="1373" y="437"/>
                                <a:pt x="1482" y="544"/>
                                <a:pt x="1530" y="630"/>
                              </a:cubicBezTo>
                              <a:cubicBezTo>
                                <a:pt x="1556" y="677"/>
                                <a:pt x="1567" y="731"/>
                                <a:pt x="1590" y="780"/>
                              </a:cubicBezTo>
                              <a:cubicBezTo>
                                <a:pt x="1598" y="796"/>
                                <a:pt x="1610" y="810"/>
                                <a:pt x="1620" y="825"/>
                              </a:cubicBezTo>
                              <a:cubicBezTo>
                                <a:pt x="1615" y="875"/>
                                <a:pt x="1636" y="935"/>
                                <a:pt x="1605" y="975"/>
                              </a:cubicBezTo>
                              <a:cubicBezTo>
                                <a:pt x="1586" y="999"/>
                                <a:pt x="1544" y="970"/>
                                <a:pt x="1515" y="960"/>
                              </a:cubicBezTo>
                              <a:cubicBezTo>
                                <a:pt x="1500" y="955"/>
                                <a:pt x="1414" y="887"/>
                                <a:pt x="1410" y="885"/>
                              </a:cubicBezTo>
                              <a:cubicBezTo>
                                <a:pt x="1392" y="876"/>
                                <a:pt x="1370" y="875"/>
                                <a:pt x="1350" y="870"/>
                              </a:cubicBezTo>
                              <a:cubicBezTo>
                                <a:pt x="1319" y="777"/>
                                <a:pt x="1265" y="713"/>
                                <a:pt x="1185" y="660"/>
                              </a:cubicBezTo>
                              <a:cubicBezTo>
                                <a:pt x="1083" y="507"/>
                                <a:pt x="886" y="486"/>
                                <a:pt x="720" y="450"/>
                              </a:cubicBezTo>
                              <a:cubicBezTo>
                                <a:pt x="601" y="425"/>
                                <a:pt x="493" y="377"/>
                                <a:pt x="375" y="360"/>
                              </a:cubicBezTo>
                              <a:cubicBezTo>
                                <a:pt x="132" y="285"/>
                                <a:pt x="248" y="307"/>
                                <a:pt x="30" y="285"/>
                              </a:cubicBezTo>
                              <a:cubicBezTo>
                                <a:pt x="35" y="215"/>
                                <a:pt x="37" y="145"/>
                                <a:pt x="45" y="75"/>
                              </a:cubicBezTo>
                              <a:cubicBezTo>
                                <a:pt x="47" y="59"/>
                                <a:pt x="47" y="39"/>
                                <a:pt x="60" y="30"/>
                              </a:cubicBezTo>
                              <a:cubicBezTo>
                                <a:pt x="86" y="12"/>
                                <a:pt x="150" y="0"/>
                                <a:pt x="150" y="0"/>
                              </a:cubicBezTo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98" name="Oval 2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271584">
                          <a:off x="7674" y="10042"/>
                          <a:ext cx="130" cy="94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</p:grpSp>
                <p:grpSp>
                  <p:nvGrpSpPr>
                    <p:cNvPr id="55" name="Group 2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952" y="9843"/>
                      <a:ext cx="734" cy="192"/>
                      <a:chOff x="7952" y="9843"/>
                      <a:chExt cx="734" cy="192"/>
                    </a:xfrm>
                  </p:grpSpPr>
                  <p:sp>
                    <p:nvSpPr>
                      <p:cNvPr id="56" name="Freeform 249"/>
                      <p:cNvSpPr>
                        <a:spLocks/>
                      </p:cNvSpPr>
                      <p:nvPr/>
                    </p:nvSpPr>
                    <p:spPr bwMode="auto">
                      <a:xfrm rot="8948298">
                        <a:off x="7952" y="9843"/>
                        <a:ext cx="734" cy="192"/>
                      </a:xfrm>
                      <a:custGeom>
                        <a:avLst/>
                        <a:gdLst>
                          <a:gd name="T0" fmla="*/ 0 w 691"/>
                          <a:gd name="T1" fmla="*/ 17 h 167"/>
                          <a:gd name="T2" fmla="*/ 96 w 691"/>
                          <a:gd name="T3" fmla="*/ 138 h 167"/>
                          <a:gd name="T4" fmla="*/ 223 w 691"/>
                          <a:gd name="T5" fmla="*/ 155 h 167"/>
                          <a:gd name="T6" fmla="*/ 605 w 691"/>
                          <a:gd name="T7" fmla="*/ 190 h 167"/>
                          <a:gd name="T8" fmla="*/ 669 w 691"/>
                          <a:gd name="T9" fmla="*/ 86 h 167"/>
                          <a:gd name="T10" fmla="*/ 621 w 691"/>
                          <a:gd name="T11" fmla="*/ 69 h 167"/>
                          <a:gd name="T12" fmla="*/ 366 w 691"/>
                          <a:gd name="T13" fmla="*/ 52 h 167"/>
                          <a:gd name="T14" fmla="*/ 223 w 691"/>
                          <a:gd name="T15" fmla="*/ 0 h 167"/>
                          <a:gd name="T16" fmla="*/ 0 w 691"/>
                          <a:gd name="T17" fmla="*/ 17 h 167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691"/>
                          <a:gd name="T28" fmla="*/ 0 h 167"/>
                          <a:gd name="T29" fmla="*/ 691 w 691"/>
                          <a:gd name="T30" fmla="*/ 167 h 167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691" h="167">
                            <a:moveTo>
                              <a:pt x="0" y="15"/>
                            </a:moveTo>
                            <a:cubicBezTo>
                              <a:pt x="30" y="50"/>
                              <a:pt x="50" y="97"/>
                              <a:pt x="90" y="120"/>
                            </a:cubicBezTo>
                            <a:cubicBezTo>
                              <a:pt x="125" y="140"/>
                              <a:pt x="170" y="131"/>
                              <a:pt x="210" y="135"/>
                            </a:cubicBezTo>
                            <a:cubicBezTo>
                              <a:pt x="330" y="146"/>
                              <a:pt x="450" y="155"/>
                              <a:pt x="570" y="165"/>
                            </a:cubicBezTo>
                            <a:cubicBezTo>
                              <a:pt x="629" y="153"/>
                              <a:pt x="691" y="167"/>
                              <a:pt x="630" y="75"/>
                            </a:cubicBezTo>
                            <a:cubicBezTo>
                              <a:pt x="621" y="62"/>
                              <a:pt x="601" y="62"/>
                              <a:pt x="585" y="60"/>
                            </a:cubicBezTo>
                            <a:cubicBezTo>
                              <a:pt x="505" y="52"/>
                              <a:pt x="425" y="50"/>
                              <a:pt x="345" y="45"/>
                            </a:cubicBezTo>
                            <a:cubicBezTo>
                              <a:pt x="296" y="21"/>
                              <a:pt x="268" y="0"/>
                              <a:pt x="210" y="0"/>
                            </a:cubicBezTo>
                            <a:cubicBezTo>
                              <a:pt x="140" y="0"/>
                              <a:pt x="0" y="15"/>
                              <a:pt x="0" y="15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57" name="Oval 250"/>
                      <p:cNvSpPr>
                        <a:spLocks noChangeArrowheads="1"/>
                      </p:cNvSpPr>
                      <p:nvPr/>
                    </p:nvSpPr>
                    <p:spPr bwMode="auto">
                      <a:xfrm rot="8948298">
                        <a:off x="8294" y="9864"/>
                        <a:ext cx="112" cy="91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</p:grpSp>
              <p:sp>
                <p:nvSpPr>
                  <p:cNvPr id="48" name="Freeform 251"/>
                  <p:cNvSpPr>
                    <a:spLocks/>
                  </p:cNvSpPr>
                  <p:nvPr/>
                </p:nvSpPr>
                <p:spPr bwMode="auto">
                  <a:xfrm>
                    <a:off x="7901" y="7746"/>
                    <a:ext cx="2237" cy="1512"/>
                  </a:xfrm>
                  <a:custGeom>
                    <a:avLst/>
                    <a:gdLst>
                      <a:gd name="T0" fmla="*/ 0 w 2610"/>
                      <a:gd name="T1" fmla="*/ 0 h 1557"/>
                      <a:gd name="T2" fmla="*/ 51 w 2610"/>
                      <a:gd name="T3" fmla="*/ 15 h 1557"/>
                      <a:gd name="T4" fmla="*/ 141 w 2610"/>
                      <a:gd name="T5" fmla="*/ 29 h 1557"/>
                      <a:gd name="T6" fmla="*/ 206 w 2610"/>
                      <a:gd name="T7" fmla="*/ 189 h 1557"/>
                      <a:gd name="T8" fmla="*/ 244 w 2610"/>
                      <a:gd name="T9" fmla="*/ 204 h 1557"/>
                      <a:gd name="T10" fmla="*/ 283 w 2610"/>
                      <a:gd name="T11" fmla="*/ 248 h 1557"/>
                      <a:gd name="T12" fmla="*/ 334 w 2610"/>
                      <a:gd name="T13" fmla="*/ 277 h 1557"/>
                      <a:gd name="T14" fmla="*/ 347 w 2610"/>
                      <a:gd name="T15" fmla="*/ 364 h 1557"/>
                      <a:gd name="T16" fmla="*/ 103 w 2610"/>
                      <a:gd name="T17" fmla="*/ 437 h 1557"/>
                      <a:gd name="T18" fmla="*/ 51 w 2610"/>
                      <a:gd name="T19" fmla="*/ 495 h 1557"/>
                      <a:gd name="T20" fmla="*/ 13 w 2610"/>
                      <a:gd name="T21" fmla="*/ 583 h 1557"/>
                      <a:gd name="T22" fmla="*/ 26 w 2610"/>
                      <a:gd name="T23" fmla="*/ 714 h 1557"/>
                      <a:gd name="T24" fmla="*/ 129 w 2610"/>
                      <a:gd name="T25" fmla="*/ 728 h 1557"/>
                      <a:gd name="T26" fmla="*/ 309 w 2610"/>
                      <a:gd name="T27" fmla="*/ 714 h 1557"/>
                      <a:gd name="T28" fmla="*/ 411 w 2610"/>
                      <a:gd name="T29" fmla="*/ 685 h 1557"/>
                      <a:gd name="T30" fmla="*/ 437 w 2610"/>
                      <a:gd name="T31" fmla="*/ 699 h 1557"/>
                      <a:gd name="T32" fmla="*/ 437 w 2610"/>
                      <a:gd name="T33" fmla="*/ 932 h 1557"/>
                      <a:gd name="T34" fmla="*/ 514 w 2610"/>
                      <a:gd name="T35" fmla="*/ 947 h 1557"/>
                      <a:gd name="T36" fmla="*/ 707 w 2610"/>
                      <a:gd name="T37" fmla="*/ 1107 h 1557"/>
                      <a:gd name="T38" fmla="*/ 1119 w 2610"/>
                      <a:gd name="T39" fmla="*/ 947 h 1557"/>
                      <a:gd name="T40" fmla="*/ 1131 w 2610"/>
                      <a:gd name="T41" fmla="*/ 903 h 1557"/>
                      <a:gd name="T42" fmla="*/ 1260 w 2610"/>
                      <a:gd name="T43" fmla="*/ 801 h 1557"/>
                      <a:gd name="T44" fmla="*/ 1388 w 2610"/>
                      <a:gd name="T45" fmla="*/ 816 h 1557"/>
                      <a:gd name="T46" fmla="*/ 1504 w 2610"/>
                      <a:gd name="T47" fmla="*/ 1224 h 1557"/>
                      <a:gd name="T48" fmla="*/ 1607 w 2610"/>
                      <a:gd name="T49" fmla="*/ 1209 h 1557"/>
                      <a:gd name="T50" fmla="*/ 1684 w 2610"/>
                      <a:gd name="T51" fmla="*/ 1136 h 1557"/>
                      <a:gd name="T52" fmla="*/ 1787 w 2610"/>
                      <a:gd name="T53" fmla="*/ 1078 h 1557"/>
                      <a:gd name="T54" fmla="*/ 1877 w 2610"/>
                      <a:gd name="T55" fmla="*/ 1063 h 1557"/>
                      <a:gd name="T56" fmla="*/ 2121 w 2610"/>
                      <a:gd name="T57" fmla="*/ 1049 h 1557"/>
                      <a:gd name="T58" fmla="*/ 2237 w 2610"/>
                      <a:gd name="T59" fmla="*/ 1034 h 1557"/>
                      <a:gd name="T60" fmla="*/ 2224 w 2610"/>
                      <a:gd name="T61" fmla="*/ 1136 h 1557"/>
                      <a:gd name="T62" fmla="*/ 2186 w 2610"/>
                      <a:gd name="T63" fmla="*/ 1165 h 1557"/>
                      <a:gd name="T64" fmla="*/ 2160 w 2610"/>
                      <a:gd name="T65" fmla="*/ 1282 h 1557"/>
                      <a:gd name="T66" fmla="*/ 2031 w 2610"/>
                      <a:gd name="T67" fmla="*/ 1369 h 1557"/>
                      <a:gd name="T68" fmla="*/ 1954 w 2610"/>
                      <a:gd name="T69" fmla="*/ 1500 h 1557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w 2610"/>
                      <a:gd name="T106" fmla="*/ 0 h 1557"/>
                      <a:gd name="T107" fmla="*/ 2610 w 2610"/>
                      <a:gd name="T108" fmla="*/ 1557 h 1557"/>
                    </a:gdLst>
                    <a:ahLst/>
                    <a:cxnLst>
                      <a:cxn ang="T70">
                        <a:pos x="T0" y="T1"/>
                      </a:cxn>
                      <a:cxn ang="T71">
                        <a:pos x="T2" y="T3"/>
                      </a:cxn>
                      <a:cxn ang="T72">
                        <a:pos x="T4" y="T5"/>
                      </a:cxn>
                      <a:cxn ang="T73">
                        <a:pos x="T6" y="T7"/>
                      </a:cxn>
                      <a:cxn ang="T74">
                        <a:pos x="T8" y="T9"/>
                      </a:cxn>
                      <a:cxn ang="T75">
                        <a:pos x="T10" y="T11"/>
                      </a:cxn>
                      <a:cxn ang="T76">
                        <a:pos x="T12" y="T13"/>
                      </a:cxn>
                      <a:cxn ang="T77">
                        <a:pos x="T14" y="T15"/>
                      </a:cxn>
                      <a:cxn ang="T78">
                        <a:pos x="T16" y="T17"/>
                      </a:cxn>
                      <a:cxn ang="T79">
                        <a:pos x="T18" y="T19"/>
                      </a:cxn>
                      <a:cxn ang="T80">
                        <a:pos x="T20" y="T21"/>
                      </a:cxn>
                      <a:cxn ang="T81">
                        <a:pos x="T22" y="T23"/>
                      </a:cxn>
                      <a:cxn ang="T82">
                        <a:pos x="T24" y="T25"/>
                      </a:cxn>
                      <a:cxn ang="T83">
                        <a:pos x="T26" y="T27"/>
                      </a:cxn>
                      <a:cxn ang="T84">
                        <a:pos x="T28" y="T29"/>
                      </a:cxn>
                      <a:cxn ang="T85">
                        <a:pos x="T30" y="T31"/>
                      </a:cxn>
                      <a:cxn ang="T86">
                        <a:pos x="T32" y="T33"/>
                      </a:cxn>
                      <a:cxn ang="T87">
                        <a:pos x="T34" y="T35"/>
                      </a:cxn>
                      <a:cxn ang="T88">
                        <a:pos x="T36" y="T37"/>
                      </a:cxn>
                      <a:cxn ang="T89">
                        <a:pos x="T38" y="T39"/>
                      </a:cxn>
                      <a:cxn ang="T90">
                        <a:pos x="T40" y="T41"/>
                      </a:cxn>
                      <a:cxn ang="T91">
                        <a:pos x="T42" y="T43"/>
                      </a:cxn>
                      <a:cxn ang="T92">
                        <a:pos x="T44" y="T45"/>
                      </a:cxn>
                      <a:cxn ang="T93">
                        <a:pos x="T46" y="T47"/>
                      </a:cxn>
                      <a:cxn ang="T94">
                        <a:pos x="T48" y="T49"/>
                      </a:cxn>
                      <a:cxn ang="T95">
                        <a:pos x="T50" y="T51"/>
                      </a:cxn>
                      <a:cxn ang="T96">
                        <a:pos x="T52" y="T53"/>
                      </a:cxn>
                      <a:cxn ang="T97">
                        <a:pos x="T54" y="T55"/>
                      </a:cxn>
                      <a:cxn ang="T98">
                        <a:pos x="T56" y="T57"/>
                      </a:cxn>
                      <a:cxn ang="T99">
                        <a:pos x="T58" y="T59"/>
                      </a:cxn>
                      <a:cxn ang="T100">
                        <a:pos x="T60" y="T61"/>
                      </a:cxn>
                      <a:cxn ang="T101">
                        <a:pos x="T62" y="T63"/>
                      </a:cxn>
                      <a:cxn ang="T102">
                        <a:pos x="T64" y="T65"/>
                      </a:cxn>
                      <a:cxn ang="T103">
                        <a:pos x="T66" y="T67"/>
                      </a:cxn>
                      <a:cxn ang="T104">
                        <a:pos x="T68" y="T69"/>
                      </a:cxn>
                    </a:cxnLst>
                    <a:rect l="T105" t="T106" r="T107" b="T108"/>
                    <a:pathLst>
                      <a:path w="2610" h="1557">
                        <a:moveTo>
                          <a:pt x="0" y="0"/>
                        </a:moveTo>
                        <a:cubicBezTo>
                          <a:pt x="20" y="5"/>
                          <a:pt x="40" y="11"/>
                          <a:pt x="60" y="15"/>
                        </a:cubicBezTo>
                        <a:cubicBezTo>
                          <a:pt x="95" y="21"/>
                          <a:pt x="137" y="8"/>
                          <a:pt x="165" y="30"/>
                        </a:cubicBezTo>
                        <a:cubicBezTo>
                          <a:pt x="207" y="63"/>
                          <a:pt x="200" y="155"/>
                          <a:pt x="240" y="195"/>
                        </a:cubicBezTo>
                        <a:cubicBezTo>
                          <a:pt x="251" y="206"/>
                          <a:pt x="270" y="205"/>
                          <a:pt x="285" y="210"/>
                        </a:cubicBezTo>
                        <a:cubicBezTo>
                          <a:pt x="300" y="225"/>
                          <a:pt x="313" y="243"/>
                          <a:pt x="330" y="255"/>
                        </a:cubicBezTo>
                        <a:cubicBezTo>
                          <a:pt x="348" y="268"/>
                          <a:pt x="378" y="266"/>
                          <a:pt x="390" y="285"/>
                        </a:cubicBezTo>
                        <a:cubicBezTo>
                          <a:pt x="406" y="311"/>
                          <a:pt x="400" y="345"/>
                          <a:pt x="405" y="375"/>
                        </a:cubicBezTo>
                        <a:cubicBezTo>
                          <a:pt x="308" y="407"/>
                          <a:pt x="206" y="392"/>
                          <a:pt x="120" y="450"/>
                        </a:cubicBezTo>
                        <a:cubicBezTo>
                          <a:pt x="73" y="592"/>
                          <a:pt x="147" y="408"/>
                          <a:pt x="60" y="510"/>
                        </a:cubicBezTo>
                        <a:cubicBezTo>
                          <a:pt x="38" y="535"/>
                          <a:pt x="30" y="570"/>
                          <a:pt x="15" y="600"/>
                        </a:cubicBezTo>
                        <a:cubicBezTo>
                          <a:pt x="20" y="645"/>
                          <a:pt x="0" y="701"/>
                          <a:pt x="30" y="735"/>
                        </a:cubicBezTo>
                        <a:cubicBezTo>
                          <a:pt x="57" y="765"/>
                          <a:pt x="110" y="750"/>
                          <a:pt x="150" y="750"/>
                        </a:cubicBezTo>
                        <a:cubicBezTo>
                          <a:pt x="220" y="750"/>
                          <a:pt x="290" y="740"/>
                          <a:pt x="360" y="735"/>
                        </a:cubicBezTo>
                        <a:cubicBezTo>
                          <a:pt x="400" y="725"/>
                          <a:pt x="444" y="725"/>
                          <a:pt x="480" y="705"/>
                        </a:cubicBezTo>
                        <a:cubicBezTo>
                          <a:pt x="513" y="687"/>
                          <a:pt x="476" y="584"/>
                          <a:pt x="510" y="720"/>
                        </a:cubicBezTo>
                        <a:cubicBezTo>
                          <a:pt x="504" y="764"/>
                          <a:pt x="476" y="916"/>
                          <a:pt x="510" y="960"/>
                        </a:cubicBezTo>
                        <a:cubicBezTo>
                          <a:pt x="529" y="984"/>
                          <a:pt x="570" y="970"/>
                          <a:pt x="600" y="975"/>
                        </a:cubicBezTo>
                        <a:cubicBezTo>
                          <a:pt x="680" y="1155"/>
                          <a:pt x="641" y="1117"/>
                          <a:pt x="825" y="1140"/>
                        </a:cubicBezTo>
                        <a:cubicBezTo>
                          <a:pt x="914" y="1007"/>
                          <a:pt x="1156" y="1017"/>
                          <a:pt x="1305" y="975"/>
                        </a:cubicBezTo>
                        <a:cubicBezTo>
                          <a:pt x="1310" y="960"/>
                          <a:pt x="1310" y="942"/>
                          <a:pt x="1320" y="930"/>
                        </a:cubicBezTo>
                        <a:cubicBezTo>
                          <a:pt x="1342" y="903"/>
                          <a:pt x="1436" y="847"/>
                          <a:pt x="1470" y="825"/>
                        </a:cubicBezTo>
                        <a:cubicBezTo>
                          <a:pt x="1520" y="830"/>
                          <a:pt x="1595" y="796"/>
                          <a:pt x="1620" y="840"/>
                        </a:cubicBezTo>
                        <a:cubicBezTo>
                          <a:pt x="1895" y="1321"/>
                          <a:pt x="1558" y="1194"/>
                          <a:pt x="1755" y="1260"/>
                        </a:cubicBezTo>
                        <a:cubicBezTo>
                          <a:pt x="1795" y="1255"/>
                          <a:pt x="1836" y="1256"/>
                          <a:pt x="1875" y="1245"/>
                        </a:cubicBezTo>
                        <a:cubicBezTo>
                          <a:pt x="1919" y="1233"/>
                          <a:pt x="1929" y="1193"/>
                          <a:pt x="1965" y="1170"/>
                        </a:cubicBezTo>
                        <a:cubicBezTo>
                          <a:pt x="2003" y="1146"/>
                          <a:pt x="2045" y="1130"/>
                          <a:pt x="2085" y="1110"/>
                        </a:cubicBezTo>
                        <a:cubicBezTo>
                          <a:pt x="2117" y="1094"/>
                          <a:pt x="2155" y="1098"/>
                          <a:pt x="2190" y="1095"/>
                        </a:cubicBezTo>
                        <a:cubicBezTo>
                          <a:pt x="2285" y="1088"/>
                          <a:pt x="2380" y="1085"/>
                          <a:pt x="2475" y="1080"/>
                        </a:cubicBezTo>
                        <a:cubicBezTo>
                          <a:pt x="2580" y="1045"/>
                          <a:pt x="2535" y="1040"/>
                          <a:pt x="2610" y="1065"/>
                        </a:cubicBezTo>
                        <a:cubicBezTo>
                          <a:pt x="2605" y="1100"/>
                          <a:pt x="2609" y="1138"/>
                          <a:pt x="2595" y="1170"/>
                        </a:cubicBezTo>
                        <a:cubicBezTo>
                          <a:pt x="2588" y="1186"/>
                          <a:pt x="2558" y="1184"/>
                          <a:pt x="2550" y="1200"/>
                        </a:cubicBezTo>
                        <a:cubicBezTo>
                          <a:pt x="2532" y="1237"/>
                          <a:pt x="2540" y="1284"/>
                          <a:pt x="2520" y="1320"/>
                        </a:cubicBezTo>
                        <a:cubicBezTo>
                          <a:pt x="2497" y="1362"/>
                          <a:pt x="2409" y="1384"/>
                          <a:pt x="2370" y="1410"/>
                        </a:cubicBezTo>
                        <a:cubicBezTo>
                          <a:pt x="2349" y="1557"/>
                          <a:pt x="2380" y="1495"/>
                          <a:pt x="2280" y="154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49" name="Freeform 252"/>
                  <p:cNvSpPr>
                    <a:spLocks/>
                  </p:cNvSpPr>
                  <p:nvPr/>
                </p:nvSpPr>
                <p:spPr bwMode="auto">
                  <a:xfrm>
                    <a:off x="7906" y="8678"/>
                    <a:ext cx="464" cy="1317"/>
                  </a:xfrm>
                  <a:custGeom>
                    <a:avLst/>
                    <a:gdLst>
                      <a:gd name="T0" fmla="*/ 457 w 542"/>
                      <a:gd name="T1" fmla="*/ 0 h 1356"/>
                      <a:gd name="T2" fmla="*/ 406 w 542"/>
                      <a:gd name="T3" fmla="*/ 73 h 1356"/>
                      <a:gd name="T4" fmla="*/ 329 w 542"/>
                      <a:gd name="T5" fmla="*/ 131 h 1356"/>
                      <a:gd name="T6" fmla="*/ 290 w 542"/>
                      <a:gd name="T7" fmla="*/ 175 h 1356"/>
                      <a:gd name="T8" fmla="*/ 239 w 542"/>
                      <a:gd name="T9" fmla="*/ 189 h 1356"/>
                      <a:gd name="T10" fmla="*/ 175 w 542"/>
                      <a:gd name="T11" fmla="*/ 248 h 1356"/>
                      <a:gd name="T12" fmla="*/ 110 w 542"/>
                      <a:gd name="T13" fmla="*/ 306 h 1356"/>
                      <a:gd name="T14" fmla="*/ 46 w 542"/>
                      <a:gd name="T15" fmla="*/ 364 h 1356"/>
                      <a:gd name="T16" fmla="*/ 21 w 542"/>
                      <a:gd name="T17" fmla="*/ 452 h 1356"/>
                      <a:gd name="T18" fmla="*/ 187 w 542"/>
                      <a:gd name="T19" fmla="*/ 481 h 1356"/>
                      <a:gd name="T20" fmla="*/ 213 w 542"/>
                      <a:gd name="T21" fmla="*/ 524 h 1356"/>
                      <a:gd name="T22" fmla="*/ 252 w 542"/>
                      <a:gd name="T23" fmla="*/ 539 h 1356"/>
                      <a:gd name="T24" fmla="*/ 342 w 542"/>
                      <a:gd name="T25" fmla="*/ 641 h 1356"/>
                      <a:gd name="T26" fmla="*/ 316 w 542"/>
                      <a:gd name="T27" fmla="*/ 772 h 1356"/>
                      <a:gd name="T28" fmla="*/ 290 w 542"/>
                      <a:gd name="T29" fmla="*/ 874 h 1356"/>
                      <a:gd name="T30" fmla="*/ 213 w 542"/>
                      <a:gd name="T31" fmla="*/ 903 h 1356"/>
                      <a:gd name="T32" fmla="*/ 85 w 542"/>
                      <a:gd name="T33" fmla="*/ 1078 h 1356"/>
                      <a:gd name="T34" fmla="*/ 393 w 542"/>
                      <a:gd name="T35" fmla="*/ 1195 h 135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542"/>
                      <a:gd name="T55" fmla="*/ 0 h 1356"/>
                      <a:gd name="T56" fmla="*/ 542 w 542"/>
                      <a:gd name="T57" fmla="*/ 1356 h 135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542" h="1356">
                        <a:moveTo>
                          <a:pt x="534" y="0"/>
                        </a:moveTo>
                        <a:cubicBezTo>
                          <a:pt x="505" y="88"/>
                          <a:pt x="542" y="7"/>
                          <a:pt x="474" y="75"/>
                        </a:cubicBezTo>
                        <a:cubicBezTo>
                          <a:pt x="405" y="144"/>
                          <a:pt x="493" y="108"/>
                          <a:pt x="384" y="135"/>
                        </a:cubicBezTo>
                        <a:cubicBezTo>
                          <a:pt x="369" y="150"/>
                          <a:pt x="357" y="169"/>
                          <a:pt x="339" y="180"/>
                        </a:cubicBezTo>
                        <a:cubicBezTo>
                          <a:pt x="321" y="190"/>
                          <a:pt x="296" y="184"/>
                          <a:pt x="279" y="195"/>
                        </a:cubicBezTo>
                        <a:cubicBezTo>
                          <a:pt x="143" y="285"/>
                          <a:pt x="351" y="206"/>
                          <a:pt x="204" y="255"/>
                        </a:cubicBezTo>
                        <a:cubicBezTo>
                          <a:pt x="118" y="384"/>
                          <a:pt x="233" y="232"/>
                          <a:pt x="129" y="315"/>
                        </a:cubicBezTo>
                        <a:cubicBezTo>
                          <a:pt x="32" y="393"/>
                          <a:pt x="167" y="337"/>
                          <a:pt x="54" y="375"/>
                        </a:cubicBezTo>
                        <a:cubicBezTo>
                          <a:pt x="44" y="405"/>
                          <a:pt x="0" y="444"/>
                          <a:pt x="24" y="465"/>
                        </a:cubicBezTo>
                        <a:cubicBezTo>
                          <a:pt x="73" y="508"/>
                          <a:pt x="157" y="474"/>
                          <a:pt x="219" y="495"/>
                        </a:cubicBezTo>
                        <a:cubicBezTo>
                          <a:pt x="229" y="510"/>
                          <a:pt x="235" y="529"/>
                          <a:pt x="249" y="540"/>
                        </a:cubicBezTo>
                        <a:cubicBezTo>
                          <a:pt x="261" y="550"/>
                          <a:pt x="286" y="541"/>
                          <a:pt x="294" y="555"/>
                        </a:cubicBezTo>
                        <a:cubicBezTo>
                          <a:pt x="368" y="684"/>
                          <a:pt x="225" y="631"/>
                          <a:pt x="399" y="660"/>
                        </a:cubicBezTo>
                        <a:cubicBezTo>
                          <a:pt x="465" y="892"/>
                          <a:pt x="443" y="684"/>
                          <a:pt x="369" y="795"/>
                        </a:cubicBezTo>
                        <a:cubicBezTo>
                          <a:pt x="349" y="825"/>
                          <a:pt x="363" y="873"/>
                          <a:pt x="339" y="900"/>
                        </a:cubicBezTo>
                        <a:cubicBezTo>
                          <a:pt x="318" y="924"/>
                          <a:pt x="249" y="930"/>
                          <a:pt x="249" y="930"/>
                        </a:cubicBezTo>
                        <a:cubicBezTo>
                          <a:pt x="164" y="1121"/>
                          <a:pt x="222" y="1028"/>
                          <a:pt x="99" y="1110"/>
                        </a:cubicBezTo>
                        <a:cubicBezTo>
                          <a:pt x="37" y="1356"/>
                          <a:pt x="28" y="1230"/>
                          <a:pt x="459" y="12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0" name="Freeform 253"/>
                  <p:cNvSpPr>
                    <a:spLocks/>
                  </p:cNvSpPr>
                  <p:nvPr/>
                </p:nvSpPr>
                <p:spPr bwMode="auto">
                  <a:xfrm>
                    <a:off x="7981" y="10805"/>
                    <a:ext cx="408" cy="889"/>
                  </a:xfrm>
                  <a:custGeom>
                    <a:avLst/>
                    <a:gdLst>
                      <a:gd name="T0" fmla="*/ 382 w 476"/>
                      <a:gd name="T1" fmla="*/ 889 h 915"/>
                      <a:gd name="T2" fmla="*/ 305 w 476"/>
                      <a:gd name="T3" fmla="*/ 845 h 915"/>
                      <a:gd name="T4" fmla="*/ 228 w 476"/>
                      <a:gd name="T5" fmla="*/ 772 h 915"/>
                      <a:gd name="T6" fmla="*/ 125 w 476"/>
                      <a:gd name="T7" fmla="*/ 743 h 915"/>
                      <a:gd name="T8" fmla="*/ 9 w 476"/>
                      <a:gd name="T9" fmla="*/ 670 h 915"/>
                      <a:gd name="T10" fmla="*/ 112 w 476"/>
                      <a:gd name="T11" fmla="*/ 612 h 915"/>
                      <a:gd name="T12" fmla="*/ 164 w 476"/>
                      <a:gd name="T13" fmla="*/ 568 h 915"/>
                      <a:gd name="T14" fmla="*/ 202 w 476"/>
                      <a:gd name="T15" fmla="*/ 554 h 915"/>
                      <a:gd name="T16" fmla="*/ 292 w 476"/>
                      <a:gd name="T17" fmla="*/ 408 h 915"/>
                      <a:gd name="T18" fmla="*/ 395 w 476"/>
                      <a:gd name="T19" fmla="*/ 321 h 915"/>
                      <a:gd name="T20" fmla="*/ 408 w 476"/>
                      <a:gd name="T21" fmla="*/ 277 h 915"/>
                      <a:gd name="T22" fmla="*/ 395 w 476"/>
                      <a:gd name="T23" fmla="*/ 233 h 915"/>
                      <a:gd name="T24" fmla="*/ 357 w 476"/>
                      <a:gd name="T25" fmla="*/ 219 h 915"/>
                      <a:gd name="T26" fmla="*/ 318 w 476"/>
                      <a:gd name="T27" fmla="*/ 189 h 915"/>
                      <a:gd name="T28" fmla="*/ 305 w 476"/>
                      <a:gd name="T29" fmla="*/ 131 h 915"/>
                      <a:gd name="T30" fmla="*/ 177 w 476"/>
                      <a:gd name="T31" fmla="*/ 73 h 915"/>
                      <a:gd name="T32" fmla="*/ 164 w 476"/>
                      <a:gd name="T33" fmla="*/ 29 h 915"/>
                      <a:gd name="T34" fmla="*/ 125 w 476"/>
                      <a:gd name="T35" fmla="*/ 0 h 915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476"/>
                      <a:gd name="T55" fmla="*/ 0 h 915"/>
                      <a:gd name="T56" fmla="*/ 476 w 476"/>
                      <a:gd name="T57" fmla="*/ 915 h 915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476" h="915">
                        <a:moveTo>
                          <a:pt x="446" y="915"/>
                        </a:moveTo>
                        <a:cubicBezTo>
                          <a:pt x="446" y="915"/>
                          <a:pt x="358" y="871"/>
                          <a:pt x="356" y="870"/>
                        </a:cubicBezTo>
                        <a:cubicBezTo>
                          <a:pt x="308" y="838"/>
                          <a:pt x="320" y="815"/>
                          <a:pt x="266" y="795"/>
                        </a:cubicBezTo>
                        <a:cubicBezTo>
                          <a:pt x="227" y="781"/>
                          <a:pt x="146" y="765"/>
                          <a:pt x="146" y="765"/>
                        </a:cubicBezTo>
                        <a:cubicBezTo>
                          <a:pt x="43" y="696"/>
                          <a:pt x="90" y="716"/>
                          <a:pt x="11" y="690"/>
                        </a:cubicBezTo>
                        <a:cubicBezTo>
                          <a:pt x="42" y="598"/>
                          <a:pt x="0" y="678"/>
                          <a:pt x="131" y="630"/>
                        </a:cubicBezTo>
                        <a:cubicBezTo>
                          <a:pt x="154" y="621"/>
                          <a:pt x="169" y="597"/>
                          <a:pt x="191" y="585"/>
                        </a:cubicBezTo>
                        <a:cubicBezTo>
                          <a:pt x="205" y="577"/>
                          <a:pt x="221" y="575"/>
                          <a:pt x="236" y="570"/>
                        </a:cubicBezTo>
                        <a:cubicBezTo>
                          <a:pt x="267" y="509"/>
                          <a:pt x="292" y="469"/>
                          <a:pt x="341" y="420"/>
                        </a:cubicBezTo>
                        <a:cubicBezTo>
                          <a:pt x="375" y="318"/>
                          <a:pt x="324" y="432"/>
                          <a:pt x="461" y="330"/>
                        </a:cubicBezTo>
                        <a:cubicBezTo>
                          <a:pt x="474" y="321"/>
                          <a:pt x="471" y="300"/>
                          <a:pt x="476" y="285"/>
                        </a:cubicBezTo>
                        <a:cubicBezTo>
                          <a:pt x="471" y="270"/>
                          <a:pt x="472" y="251"/>
                          <a:pt x="461" y="240"/>
                        </a:cubicBezTo>
                        <a:cubicBezTo>
                          <a:pt x="450" y="229"/>
                          <a:pt x="430" y="232"/>
                          <a:pt x="416" y="225"/>
                        </a:cubicBezTo>
                        <a:cubicBezTo>
                          <a:pt x="400" y="217"/>
                          <a:pt x="386" y="205"/>
                          <a:pt x="371" y="195"/>
                        </a:cubicBezTo>
                        <a:cubicBezTo>
                          <a:pt x="366" y="175"/>
                          <a:pt x="371" y="150"/>
                          <a:pt x="356" y="135"/>
                        </a:cubicBezTo>
                        <a:cubicBezTo>
                          <a:pt x="320" y="99"/>
                          <a:pt x="254" y="87"/>
                          <a:pt x="206" y="75"/>
                        </a:cubicBezTo>
                        <a:cubicBezTo>
                          <a:pt x="201" y="60"/>
                          <a:pt x="201" y="42"/>
                          <a:pt x="191" y="30"/>
                        </a:cubicBezTo>
                        <a:cubicBezTo>
                          <a:pt x="180" y="16"/>
                          <a:pt x="146" y="0"/>
                          <a:pt x="146" y="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1" name="Freeform 254"/>
                  <p:cNvSpPr>
                    <a:spLocks/>
                  </p:cNvSpPr>
                  <p:nvPr/>
                </p:nvSpPr>
                <p:spPr bwMode="auto">
                  <a:xfrm>
                    <a:off x="8582" y="9071"/>
                    <a:ext cx="1579" cy="1064"/>
                  </a:xfrm>
                  <a:custGeom>
                    <a:avLst/>
                    <a:gdLst>
                      <a:gd name="T0" fmla="*/ 1441 w 1841"/>
                      <a:gd name="T1" fmla="*/ 15 h 1095"/>
                      <a:gd name="T2" fmla="*/ 1492 w 1841"/>
                      <a:gd name="T3" fmla="*/ 117 h 1095"/>
                      <a:gd name="T4" fmla="*/ 1531 w 1841"/>
                      <a:gd name="T5" fmla="*/ 146 h 1095"/>
                      <a:gd name="T6" fmla="*/ 1570 w 1841"/>
                      <a:gd name="T7" fmla="*/ 364 h 1095"/>
                      <a:gd name="T8" fmla="*/ 1531 w 1841"/>
                      <a:gd name="T9" fmla="*/ 379 h 1095"/>
                      <a:gd name="T10" fmla="*/ 1274 w 1841"/>
                      <a:gd name="T11" fmla="*/ 364 h 1095"/>
                      <a:gd name="T12" fmla="*/ 1094 w 1841"/>
                      <a:gd name="T13" fmla="*/ 379 h 1095"/>
                      <a:gd name="T14" fmla="*/ 1222 w 1841"/>
                      <a:gd name="T15" fmla="*/ 612 h 1095"/>
                      <a:gd name="T16" fmla="*/ 1235 w 1841"/>
                      <a:gd name="T17" fmla="*/ 714 h 1095"/>
                      <a:gd name="T18" fmla="*/ 1184 w 1841"/>
                      <a:gd name="T19" fmla="*/ 729 h 1095"/>
                      <a:gd name="T20" fmla="*/ 1106 w 1841"/>
                      <a:gd name="T21" fmla="*/ 714 h 1095"/>
                      <a:gd name="T22" fmla="*/ 630 w 1841"/>
                      <a:gd name="T23" fmla="*/ 568 h 1095"/>
                      <a:gd name="T24" fmla="*/ 579 w 1841"/>
                      <a:gd name="T25" fmla="*/ 670 h 1095"/>
                      <a:gd name="T26" fmla="*/ 527 w 1841"/>
                      <a:gd name="T27" fmla="*/ 1064 h 1095"/>
                      <a:gd name="T28" fmla="*/ 476 w 1841"/>
                      <a:gd name="T29" fmla="*/ 1049 h 1095"/>
                      <a:gd name="T30" fmla="*/ 463 w 1841"/>
                      <a:gd name="T31" fmla="*/ 1006 h 1095"/>
                      <a:gd name="T32" fmla="*/ 437 w 1841"/>
                      <a:gd name="T33" fmla="*/ 962 h 1095"/>
                      <a:gd name="T34" fmla="*/ 334 w 1841"/>
                      <a:gd name="T35" fmla="*/ 860 h 1095"/>
                      <a:gd name="T36" fmla="*/ 64 w 1841"/>
                      <a:gd name="T37" fmla="*/ 831 h 1095"/>
                      <a:gd name="T38" fmla="*/ 0 w 1841"/>
                      <a:gd name="T39" fmla="*/ 816 h 109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1841"/>
                      <a:gd name="T61" fmla="*/ 0 h 1095"/>
                      <a:gd name="T62" fmla="*/ 1841 w 1841"/>
                      <a:gd name="T63" fmla="*/ 1095 h 109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1841" h="1095">
                        <a:moveTo>
                          <a:pt x="1680" y="15"/>
                        </a:moveTo>
                        <a:cubicBezTo>
                          <a:pt x="1776" y="47"/>
                          <a:pt x="1680" y="0"/>
                          <a:pt x="1740" y="120"/>
                        </a:cubicBezTo>
                        <a:cubicBezTo>
                          <a:pt x="1748" y="136"/>
                          <a:pt x="1770" y="140"/>
                          <a:pt x="1785" y="150"/>
                        </a:cubicBezTo>
                        <a:cubicBezTo>
                          <a:pt x="1799" y="197"/>
                          <a:pt x="1841" y="326"/>
                          <a:pt x="1830" y="375"/>
                        </a:cubicBezTo>
                        <a:cubicBezTo>
                          <a:pt x="1827" y="390"/>
                          <a:pt x="1800" y="385"/>
                          <a:pt x="1785" y="390"/>
                        </a:cubicBezTo>
                        <a:cubicBezTo>
                          <a:pt x="1685" y="385"/>
                          <a:pt x="1585" y="375"/>
                          <a:pt x="1485" y="375"/>
                        </a:cubicBezTo>
                        <a:cubicBezTo>
                          <a:pt x="1415" y="375"/>
                          <a:pt x="1331" y="347"/>
                          <a:pt x="1275" y="390"/>
                        </a:cubicBezTo>
                        <a:cubicBezTo>
                          <a:pt x="1175" y="467"/>
                          <a:pt x="1378" y="614"/>
                          <a:pt x="1425" y="630"/>
                        </a:cubicBezTo>
                        <a:cubicBezTo>
                          <a:pt x="1430" y="665"/>
                          <a:pt x="1452" y="702"/>
                          <a:pt x="1440" y="735"/>
                        </a:cubicBezTo>
                        <a:cubicBezTo>
                          <a:pt x="1433" y="754"/>
                          <a:pt x="1401" y="750"/>
                          <a:pt x="1380" y="750"/>
                        </a:cubicBezTo>
                        <a:cubicBezTo>
                          <a:pt x="1350" y="750"/>
                          <a:pt x="1320" y="740"/>
                          <a:pt x="1290" y="735"/>
                        </a:cubicBezTo>
                        <a:cubicBezTo>
                          <a:pt x="1094" y="706"/>
                          <a:pt x="914" y="675"/>
                          <a:pt x="735" y="585"/>
                        </a:cubicBezTo>
                        <a:cubicBezTo>
                          <a:pt x="653" y="606"/>
                          <a:pt x="648" y="608"/>
                          <a:pt x="675" y="690"/>
                        </a:cubicBezTo>
                        <a:cubicBezTo>
                          <a:pt x="664" y="835"/>
                          <a:pt x="655" y="957"/>
                          <a:pt x="615" y="1095"/>
                        </a:cubicBezTo>
                        <a:cubicBezTo>
                          <a:pt x="595" y="1090"/>
                          <a:pt x="571" y="1093"/>
                          <a:pt x="555" y="1080"/>
                        </a:cubicBezTo>
                        <a:cubicBezTo>
                          <a:pt x="543" y="1070"/>
                          <a:pt x="547" y="1049"/>
                          <a:pt x="540" y="1035"/>
                        </a:cubicBezTo>
                        <a:cubicBezTo>
                          <a:pt x="532" y="1019"/>
                          <a:pt x="522" y="1004"/>
                          <a:pt x="510" y="990"/>
                        </a:cubicBezTo>
                        <a:cubicBezTo>
                          <a:pt x="482" y="957"/>
                          <a:pt x="429" y="907"/>
                          <a:pt x="390" y="885"/>
                        </a:cubicBezTo>
                        <a:cubicBezTo>
                          <a:pt x="298" y="833"/>
                          <a:pt x="180" y="861"/>
                          <a:pt x="75" y="855"/>
                        </a:cubicBezTo>
                        <a:cubicBezTo>
                          <a:pt x="10" y="839"/>
                          <a:pt x="36" y="840"/>
                          <a:pt x="0" y="8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2" name="Freeform 255"/>
                  <p:cNvSpPr>
                    <a:spLocks/>
                  </p:cNvSpPr>
                  <p:nvPr/>
                </p:nvSpPr>
                <p:spPr bwMode="auto">
                  <a:xfrm>
                    <a:off x="7167" y="9874"/>
                    <a:ext cx="1700" cy="1659"/>
                  </a:xfrm>
                  <a:custGeom>
                    <a:avLst/>
                    <a:gdLst>
                      <a:gd name="T0" fmla="*/ 1428 w 1982"/>
                      <a:gd name="T1" fmla="*/ 27 h 1708"/>
                      <a:gd name="T2" fmla="*/ 1390 w 1982"/>
                      <a:gd name="T3" fmla="*/ 13 h 1708"/>
                      <a:gd name="T4" fmla="*/ 1390 w 1982"/>
                      <a:gd name="T5" fmla="*/ 260 h 1708"/>
                      <a:gd name="T6" fmla="*/ 1582 w 1982"/>
                      <a:gd name="T7" fmla="*/ 348 h 1708"/>
                      <a:gd name="T8" fmla="*/ 1595 w 1982"/>
                      <a:gd name="T9" fmla="*/ 391 h 1708"/>
                      <a:gd name="T10" fmla="*/ 1673 w 1982"/>
                      <a:gd name="T11" fmla="*/ 421 h 1708"/>
                      <a:gd name="T12" fmla="*/ 1235 w 1982"/>
                      <a:gd name="T13" fmla="*/ 406 h 1708"/>
                      <a:gd name="T14" fmla="*/ 1184 w 1982"/>
                      <a:gd name="T15" fmla="*/ 391 h 1708"/>
                      <a:gd name="T16" fmla="*/ 1106 w 1982"/>
                      <a:gd name="T17" fmla="*/ 275 h 1708"/>
                      <a:gd name="T18" fmla="*/ 939 w 1982"/>
                      <a:gd name="T19" fmla="*/ 289 h 1708"/>
                      <a:gd name="T20" fmla="*/ 901 w 1982"/>
                      <a:gd name="T21" fmla="*/ 625 h 1708"/>
                      <a:gd name="T22" fmla="*/ 875 w 1982"/>
                      <a:gd name="T23" fmla="*/ 785 h 1708"/>
                      <a:gd name="T24" fmla="*/ 836 w 1982"/>
                      <a:gd name="T25" fmla="*/ 770 h 1708"/>
                      <a:gd name="T26" fmla="*/ 823 w 1982"/>
                      <a:gd name="T27" fmla="*/ 727 h 1708"/>
                      <a:gd name="T28" fmla="*/ 335 w 1982"/>
                      <a:gd name="T29" fmla="*/ 741 h 1708"/>
                      <a:gd name="T30" fmla="*/ 257 w 1982"/>
                      <a:gd name="T31" fmla="*/ 770 h 1708"/>
                      <a:gd name="T32" fmla="*/ 270 w 1982"/>
                      <a:gd name="T33" fmla="*/ 1018 h 1708"/>
                      <a:gd name="T34" fmla="*/ 322 w 1982"/>
                      <a:gd name="T35" fmla="*/ 1033 h 1708"/>
                      <a:gd name="T36" fmla="*/ 360 w 1982"/>
                      <a:gd name="T37" fmla="*/ 1047 h 1708"/>
                      <a:gd name="T38" fmla="*/ 386 w 1982"/>
                      <a:gd name="T39" fmla="*/ 1178 h 1708"/>
                      <a:gd name="T40" fmla="*/ 412 w 1982"/>
                      <a:gd name="T41" fmla="*/ 1222 h 1708"/>
                      <a:gd name="T42" fmla="*/ 373 w 1982"/>
                      <a:gd name="T43" fmla="*/ 1236 h 1708"/>
                      <a:gd name="T44" fmla="*/ 0 w 1982"/>
                      <a:gd name="T45" fmla="*/ 1324 h 1708"/>
                      <a:gd name="T46" fmla="*/ 39 w 1982"/>
                      <a:gd name="T47" fmla="*/ 1470 h 1708"/>
                      <a:gd name="T48" fmla="*/ 77 w 1982"/>
                      <a:gd name="T49" fmla="*/ 1499 h 1708"/>
                      <a:gd name="T50" fmla="*/ 129 w 1982"/>
                      <a:gd name="T51" fmla="*/ 1659 h 170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982"/>
                      <a:gd name="T79" fmla="*/ 0 h 1708"/>
                      <a:gd name="T80" fmla="*/ 1982 w 1982"/>
                      <a:gd name="T81" fmla="*/ 1708 h 1708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982" h="1708">
                        <a:moveTo>
                          <a:pt x="1665" y="28"/>
                        </a:moveTo>
                        <a:cubicBezTo>
                          <a:pt x="1650" y="23"/>
                          <a:pt x="1629" y="0"/>
                          <a:pt x="1620" y="13"/>
                        </a:cubicBezTo>
                        <a:cubicBezTo>
                          <a:pt x="1594" y="51"/>
                          <a:pt x="1606" y="248"/>
                          <a:pt x="1620" y="268"/>
                        </a:cubicBezTo>
                        <a:cubicBezTo>
                          <a:pt x="1620" y="268"/>
                          <a:pt x="1815" y="351"/>
                          <a:pt x="1845" y="358"/>
                        </a:cubicBezTo>
                        <a:cubicBezTo>
                          <a:pt x="1850" y="373"/>
                          <a:pt x="1847" y="394"/>
                          <a:pt x="1860" y="403"/>
                        </a:cubicBezTo>
                        <a:cubicBezTo>
                          <a:pt x="1886" y="421"/>
                          <a:pt x="1982" y="432"/>
                          <a:pt x="1950" y="433"/>
                        </a:cubicBezTo>
                        <a:cubicBezTo>
                          <a:pt x="1780" y="439"/>
                          <a:pt x="1610" y="423"/>
                          <a:pt x="1440" y="418"/>
                        </a:cubicBezTo>
                        <a:cubicBezTo>
                          <a:pt x="1420" y="413"/>
                          <a:pt x="1395" y="417"/>
                          <a:pt x="1380" y="403"/>
                        </a:cubicBezTo>
                        <a:cubicBezTo>
                          <a:pt x="1343" y="370"/>
                          <a:pt x="1337" y="300"/>
                          <a:pt x="1290" y="283"/>
                        </a:cubicBezTo>
                        <a:cubicBezTo>
                          <a:pt x="1229" y="260"/>
                          <a:pt x="1160" y="293"/>
                          <a:pt x="1095" y="298"/>
                        </a:cubicBezTo>
                        <a:cubicBezTo>
                          <a:pt x="1007" y="415"/>
                          <a:pt x="1037" y="500"/>
                          <a:pt x="1050" y="643"/>
                        </a:cubicBezTo>
                        <a:cubicBezTo>
                          <a:pt x="1040" y="698"/>
                          <a:pt x="1045" y="758"/>
                          <a:pt x="1020" y="808"/>
                        </a:cubicBezTo>
                        <a:cubicBezTo>
                          <a:pt x="1013" y="822"/>
                          <a:pt x="986" y="804"/>
                          <a:pt x="975" y="793"/>
                        </a:cubicBezTo>
                        <a:cubicBezTo>
                          <a:pt x="964" y="782"/>
                          <a:pt x="965" y="763"/>
                          <a:pt x="960" y="748"/>
                        </a:cubicBezTo>
                        <a:cubicBezTo>
                          <a:pt x="770" y="753"/>
                          <a:pt x="580" y="750"/>
                          <a:pt x="390" y="763"/>
                        </a:cubicBezTo>
                        <a:cubicBezTo>
                          <a:pt x="358" y="765"/>
                          <a:pt x="300" y="793"/>
                          <a:pt x="300" y="793"/>
                        </a:cubicBezTo>
                        <a:cubicBezTo>
                          <a:pt x="284" y="888"/>
                          <a:pt x="264" y="946"/>
                          <a:pt x="315" y="1048"/>
                        </a:cubicBezTo>
                        <a:cubicBezTo>
                          <a:pt x="324" y="1066"/>
                          <a:pt x="355" y="1057"/>
                          <a:pt x="375" y="1063"/>
                        </a:cubicBezTo>
                        <a:cubicBezTo>
                          <a:pt x="390" y="1067"/>
                          <a:pt x="405" y="1073"/>
                          <a:pt x="420" y="1078"/>
                        </a:cubicBezTo>
                        <a:cubicBezTo>
                          <a:pt x="430" y="1123"/>
                          <a:pt x="435" y="1169"/>
                          <a:pt x="450" y="1213"/>
                        </a:cubicBezTo>
                        <a:cubicBezTo>
                          <a:pt x="456" y="1230"/>
                          <a:pt x="484" y="1241"/>
                          <a:pt x="480" y="1258"/>
                        </a:cubicBezTo>
                        <a:cubicBezTo>
                          <a:pt x="476" y="1273"/>
                          <a:pt x="450" y="1270"/>
                          <a:pt x="435" y="1273"/>
                        </a:cubicBezTo>
                        <a:cubicBezTo>
                          <a:pt x="290" y="1305"/>
                          <a:pt x="145" y="1333"/>
                          <a:pt x="0" y="1363"/>
                        </a:cubicBezTo>
                        <a:cubicBezTo>
                          <a:pt x="15" y="1413"/>
                          <a:pt x="22" y="1466"/>
                          <a:pt x="45" y="1513"/>
                        </a:cubicBezTo>
                        <a:cubicBezTo>
                          <a:pt x="53" y="1529"/>
                          <a:pt x="83" y="1527"/>
                          <a:pt x="90" y="1543"/>
                        </a:cubicBezTo>
                        <a:cubicBezTo>
                          <a:pt x="127" y="1626"/>
                          <a:pt x="89" y="1647"/>
                          <a:pt x="150" y="1708"/>
                        </a:cubicBezTo>
                      </a:path>
                    </a:pathLst>
                  </a:cu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53" name="Freeform 256"/>
                  <p:cNvSpPr>
                    <a:spLocks/>
                  </p:cNvSpPr>
                  <p:nvPr/>
                </p:nvSpPr>
                <p:spPr bwMode="auto">
                  <a:xfrm>
                    <a:off x="6501" y="9899"/>
                    <a:ext cx="1541" cy="775"/>
                  </a:xfrm>
                  <a:custGeom>
                    <a:avLst/>
                    <a:gdLst>
                      <a:gd name="T0" fmla="*/ 1541 w 1797"/>
                      <a:gd name="T1" fmla="*/ 775 h 798"/>
                      <a:gd name="T2" fmla="*/ 1464 w 1797"/>
                      <a:gd name="T3" fmla="*/ 455 h 798"/>
                      <a:gd name="T4" fmla="*/ 1400 w 1797"/>
                      <a:gd name="T5" fmla="*/ 309 h 798"/>
                      <a:gd name="T6" fmla="*/ 1219 w 1797"/>
                      <a:gd name="T7" fmla="*/ 294 h 798"/>
                      <a:gd name="T8" fmla="*/ 975 w 1797"/>
                      <a:gd name="T9" fmla="*/ 294 h 798"/>
                      <a:gd name="T10" fmla="*/ 898 w 1797"/>
                      <a:gd name="T11" fmla="*/ 484 h 798"/>
                      <a:gd name="T12" fmla="*/ 885 w 1797"/>
                      <a:gd name="T13" fmla="*/ 571 h 798"/>
                      <a:gd name="T14" fmla="*/ 808 w 1797"/>
                      <a:gd name="T15" fmla="*/ 600 h 798"/>
                      <a:gd name="T16" fmla="*/ 769 w 1797"/>
                      <a:gd name="T17" fmla="*/ 615 h 798"/>
                      <a:gd name="T18" fmla="*/ 743 w 1797"/>
                      <a:gd name="T19" fmla="*/ 469 h 798"/>
                      <a:gd name="T20" fmla="*/ 705 w 1797"/>
                      <a:gd name="T21" fmla="*/ 455 h 798"/>
                      <a:gd name="T22" fmla="*/ 692 w 1797"/>
                      <a:gd name="T23" fmla="*/ 178 h 798"/>
                      <a:gd name="T24" fmla="*/ 653 w 1797"/>
                      <a:gd name="T25" fmla="*/ 3 h 798"/>
                      <a:gd name="T26" fmla="*/ 306 w 1797"/>
                      <a:gd name="T27" fmla="*/ 17 h 798"/>
                      <a:gd name="T28" fmla="*/ 280 w 1797"/>
                      <a:gd name="T29" fmla="*/ 61 h 798"/>
                      <a:gd name="T30" fmla="*/ 203 w 1797"/>
                      <a:gd name="T31" fmla="*/ 90 h 798"/>
                      <a:gd name="T32" fmla="*/ 165 w 1797"/>
                      <a:gd name="T33" fmla="*/ 119 h 798"/>
                      <a:gd name="T34" fmla="*/ 10 w 1797"/>
                      <a:gd name="T35" fmla="*/ 163 h 798"/>
                      <a:gd name="T36" fmla="*/ 10 w 1797"/>
                      <a:gd name="T37" fmla="*/ 207 h 798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w 1797"/>
                      <a:gd name="T58" fmla="*/ 0 h 798"/>
                      <a:gd name="T59" fmla="*/ 1797 w 1797"/>
                      <a:gd name="T60" fmla="*/ 798 h 798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T57" t="T58" r="T59" b="T60"/>
                    <a:pathLst>
                      <a:path w="1797" h="798">
                        <a:moveTo>
                          <a:pt x="1797" y="798"/>
                        </a:moveTo>
                        <a:cubicBezTo>
                          <a:pt x="1691" y="638"/>
                          <a:pt x="1745" y="750"/>
                          <a:pt x="1707" y="468"/>
                        </a:cubicBezTo>
                        <a:cubicBezTo>
                          <a:pt x="1700" y="417"/>
                          <a:pt x="1702" y="337"/>
                          <a:pt x="1632" y="318"/>
                        </a:cubicBezTo>
                        <a:cubicBezTo>
                          <a:pt x="1564" y="299"/>
                          <a:pt x="1492" y="308"/>
                          <a:pt x="1422" y="303"/>
                        </a:cubicBezTo>
                        <a:cubicBezTo>
                          <a:pt x="1334" y="244"/>
                          <a:pt x="1234" y="271"/>
                          <a:pt x="1137" y="303"/>
                        </a:cubicBezTo>
                        <a:cubicBezTo>
                          <a:pt x="1108" y="391"/>
                          <a:pt x="1132" y="442"/>
                          <a:pt x="1047" y="498"/>
                        </a:cubicBezTo>
                        <a:cubicBezTo>
                          <a:pt x="1042" y="528"/>
                          <a:pt x="1052" y="565"/>
                          <a:pt x="1032" y="588"/>
                        </a:cubicBezTo>
                        <a:cubicBezTo>
                          <a:pt x="1011" y="612"/>
                          <a:pt x="972" y="608"/>
                          <a:pt x="942" y="618"/>
                        </a:cubicBezTo>
                        <a:cubicBezTo>
                          <a:pt x="927" y="623"/>
                          <a:pt x="897" y="633"/>
                          <a:pt x="897" y="633"/>
                        </a:cubicBezTo>
                        <a:cubicBezTo>
                          <a:pt x="885" y="584"/>
                          <a:pt x="892" y="527"/>
                          <a:pt x="867" y="483"/>
                        </a:cubicBezTo>
                        <a:cubicBezTo>
                          <a:pt x="859" y="469"/>
                          <a:pt x="837" y="473"/>
                          <a:pt x="822" y="468"/>
                        </a:cubicBezTo>
                        <a:cubicBezTo>
                          <a:pt x="817" y="373"/>
                          <a:pt x="819" y="277"/>
                          <a:pt x="807" y="183"/>
                        </a:cubicBezTo>
                        <a:cubicBezTo>
                          <a:pt x="799" y="122"/>
                          <a:pt x="762" y="3"/>
                          <a:pt x="762" y="3"/>
                        </a:cubicBezTo>
                        <a:cubicBezTo>
                          <a:pt x="627" y="8"/>
                          <a:pt x="491" y="0"/>
                          <a:pt x="357" y="18"/>
                        </a:cubicBezTo>
                        <a:cubicBezTo>
                          <a:pt x="339" y="20"/>
                          <a:pt x="342" y="53"/>
                          <a:pt x="327" y="63"/>
                        </a:cubicBezTo>
                        <a:cubicBezTo>
                          <a:pt x="300" y="80"/>
                          <a:pt x="267" y="83"/>
                          <a:pt x="237" y="93"/>
                        </a:cubicBezTo>
                        <a:cubicBezTo>
                          <a:pt x="220" y="99"/>
                          <a:pt x="208" y="115"/>
                          <a:pt x="192" y="123"/>
                        </a:cubicBezTo>
                        <a:cubicBezTo>
                          <a:pt x="153" y="143"/>
                          <a:pt x="35" y="150"/>
                          <a:pt x="12" y="168"/>
                        </a:cubicBezTo>
                        <a:cubicBezTo>
                          <a:pt x="0" y="177"/>
                          <a:pt x="12" y="198"/>
                          <a:pt x="12" y="213"/>
                        </a:cubicBezTo>
                      </a:path>
                    </a:pathLst>
                  </a:custGeom>
                  <a:solidFill>
                    <a:srgbClr val="FF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45" name="Line 257"/>
                <p:cNvSpPr>
                  <a:spLocks noChangeShapeType="1"/>
                </p:cNvSpPr>
                <p:nvPr/>
              </p:nvSpPr>
              <p:spPr bwMode="auto">
                <a:xfrm>
                  <a:off x="3278" y="2465"/>
                  <a:ext cx="0" cy="545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6" name="Line 258"/>
                <p:cNvSpPr>
                  <a:spLocks noChangeShapeType="1"/>
                </p:cNvSpPr>
                <p:nvPr/>
              </p:nvSpPr>
              <p:spPr bwMode="auto">
                <a:xfrm>
                  <a:off x="3278" y="2754"/>
                  <a:ext cx="318" cy="6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3" name="Text Box 259"/>
              <p:cNvSpPr txBox="1">
                <a:spLocks noChangeArrowheads="1"/>
              </p:cNvSpPr>
              <p:nvPr/>
            </p:nvSpPr>
            <p:spPr bwMode="auto">
              <a:xfrm>
                <a:off x="4561" y="3198"/>
                <a:ext cx="9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r>
                  <a:rPr lang="en-US" altLang="en-US" sz="1600"/>
                  <a:t>Anastomoses</a:t>
                </a:r>
              </a:p>
            </p:txBody>
          </p:sp>
        </p:grpSp>
        <p:grpSp>
          <p:nvGrpSpPr>
            <p:cNvPr id="155" name="Group 451"/>
            <p:cNvGrpSpPr>
              <a:grpSpLocks/>
            </p:cNvGrpSpPr>
            <p:nvPr/>
          </p:nvGrpSpPr>
          <p:grpSpPr bwMode="auto">
            <a:xfrm>
              <a:off x="1685052" y="1767694"/>
              <a:ext cx="1535113" cy="2241550"/>
              <a:chOff x="1002" y="2388"/>
              <a:chExt cx="967" cy="1412"/>
            </a:xfrm>
          </p:grpSpPr>
          <p:grpSp>
            <p:nvGrpSpPr>
              <p:cNvPr id="156" name="Group 273"/>
              <p:cNvGrpSpPr>
                <a:grpSpLocks/>
              </p:cNvGrpSpPr>
              <p:nvPr/>
            </p:nvGrpSpPr>
            <p:grpSpPr bwMode="auto">
              <a:xfrm>
                <a:off x="1453" y="2392"/>
                <a:ext cx="516" cy="1416"/>
                <a:chOff x="3113" y="783"/>
                <a:chExt cx="516" cy="1416"/>
              </a:xfrm>
            </p:grpSpPr>
            <p:sp>
              <p:nvSpPr>
                <p:cNvPr id="158" name="AutoShape 58"/>
                <p:cNvSpPr>
                  <a:spLocks noChangeArrowheads="1"/>
                </p:cNvSpPr>
                <p:nvPr/>
              </p:nvSpPr>
              <p:spPr bwMode="auto">
                <a:xfrm rot="-5603350">
                  <a:off x="3343" y="1388"/>
                  <a:ext cx="223" cy="248"/>
                </a:xfrm>
                <a:custGeom>
                  <a:avLst/>
                  <a:gdLst>
                    <a:gd name="T0" fmla="*/ 2 w 21600"/>
                    <a:gd name="T1" fmla="*/ 1 h 21600"/>
                    <a:gd name="T2" fmla="*/ 1 w 21600"/>
                    <a:gd name="T3" fmla="*/ 3 h 21600"/>
                    <a:gd name="T4" fmla="*/ 0 w 21600"/>
                    <a:gd name="T5" fmla="*/ 1 h 21600"/>
                    <a:gd name="T6" fmla="*/ 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456 w 21600"/>
                    <a:gd name="T13" fmla="*/ 4529 h 21600"/>
                    <a:gd name="T14" fmla="*/ 17144 w 21600"/>
                    <a:gd name="T15" fmla="*/ 1707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59" name="Group 59"/>
                <p:cNvGrpSpPr>
                  <a:grpSpLocks/>
                </p:cNvGrpSpPr>
                <p:nvPr/>
              </p:nvGrpSpPr>
              <p:grpSpPr bwMode="auto">
                <a:xfrm>
                  <a:off x="3113" y="783"/>
                  <a:ext cx="334" cy="1416"/>
                  <a:chOff x="7635" y="2048"/>
                  <a:chExt cx="835" cy="4590"/>
                </a:xfrm>
              </p:grpSpPr>
              <p:sp>
                <p:nvSpPr>
                  <p:cNvPr id="167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677" y="2113"/>
                    <a:ext cx="730" cy="4462"/>
                  </a:xfrm>
                  <a:prstGeom prst="rect">
                    <a:avLst/>
                  </a:prstGeom>
                  <a:solidFill>
                    <a:srgbClr val="FFCC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grpSp>
                <p:nvGrpSpPr>
                  <p:cNvPr id="168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7635" y="2050"/>
                    <a:ext cx="236" cy="4588"/>
                    <a:chOff x="7635" y="2050"/>
                    <a:chExt cx="236" cy="4588"/>
                  </a:xfrm>
                </p:grpSpPr>
                <p:grpSp>
                  <p:nvGrpSpPr>
                    <p:cNvPr id="182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6" y="3181"/>
                      <a:ext cx="235" cy="1152"/>
                      <a:chOff x="7636" y="3181"/>
                      <a:chExt cx="235" cy="1152"/>
                    </a:xfrm>
                  </p:grpSpPr>
                  <p:sp>
                    <p:nvSpPr>
                      <p:cNvPr id="193" name="Freeform 6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36" y="3181"/>
                        <a:ext cx="235" cy="1152"/>
                      </a:xfrm>
                      <a:custGeom>
                        <a:avLst/>
                        <a:gdLst>
                          <a:gd name="T0" fmla="*/ 13 w 255"/>
                          <a:gd name="T1" fmla="*/ 559 h 990"/>
                          <a:gd name="T2" fmla="*/ 54 w 255"/>
                          <a:gd name="T3" fmla="*/ 1152 h 990"/>
                          <a:gd name="T4" fmla="*/ 96 w 255"/>
                          <a:gd name="T5" fmla="*/ 1135 h 990"/>
                          <a:gd name="T6" fmla="*/ 123 w 255"/>
                          <a:gd name="T7" fmla="*/ 1082 h 990"/>
                          <a:gd name="T8" fmla="*/ 193 w 255"/>
                          <a:gd name="T9" fmla="*/ 977 h 990"/>
                          <a:gd name="T10" fmla="*/ 206 w 255"/>
                          <a:gd name="T11" fmla="*/ 785 h 990"/>
                          <a:gd name="T12" fmla="*/ 234 w 255"/>
                          <a:gd name="T13" fmla="*/ 646 h 990"/>
                          <a:gd name="T14" fmla="*/ 151 w 255"/>
                          <a:gd name="T15" fmla="*/ 192 h 990"/>
                          <a:gd name="T16" fmla="*/ 123 w 255"/>
                          <a:gd name="T17" fmla="*/ 35 h 990"/>
                          <a:gd name="T18" fmla="*/ 82 w 255"/>
                          <a:gd name="T19" fmla="*/ 0 h 990"/>
                          <a:gd name="T20" fmla="*/ 13 w 255"/>
                          <a:gd name="T21" fmla="*/ 157 h 990"/>
                          <a:gd name="T22" fmla="*/ 27 w 255"/>
                          <a:gd name="T23" fmla="*/ 576 h 990"/>
                          <a:gd name="T24" fmla="*/ 13 w 255"/>
                          <a:gd name="T25" fmla="*/ 628 h 990"/>
                          <a:gd name="T26" fmla="*/ 13 w 255"/>
                          <a:gd name="T27" fmla="*/ 559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94" name="Oval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90" y="3740"/>
                        <a:ext cx="130" cy="174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grpSp>
                  <p:nvGrpSpPr>
                    <p:cNvPr id="183" name="Group 6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6" y="2050"/>
                      <a:ext cx="235" cy="1152"/>
                      <a:chOff x="7636" y="2050"/>
                      <a:chExt cx="235" cy="1152"/>
                    </a:xfrm>
                  </p:grpSpPr>
                  <p:sp>
                    <p:nvSpPr>
                      <p:cNvPr id="191" name="Freeform 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36" y="2050"/>
                        <a:ext cx="235" cy="1152"/>
                      </a:xfrm>
                      <a:custGeom>
                        <a:avLst/>
                        <a:gdLst>
                          <a:gd name="T0" fmla="*/ 13 w 255"/>
                          <a:gd name="T1" fmla="*/ 559 h 990"/>
                          <a:gd name="T2" fmla="*/ 54 w 255"/>
                          <a:gd name="T3" fmla="*/ 1152 h 990"/>
                          <a:gd name="T4" fmla="*/ 96 w 255"/>
                          <a:gd name="T5" fmla="*/ 1135 h 990"/>
                          <a:gd name="T6" fmla="*/ 123 w 255"/>
                          <a:gd name="T7" fmla="*/ 1082 h 990"/>
                          <a:gd name="T8" fmla="*/ 193 w 255"/>
                          <a:gd name="T9" fmla="*/ 977 h 990"/>
                          <a:gd name="T10" fmla="*/ 206 w 255"/>
                          <a:gd name="T11" fmla="*/ 785 h 990"/>
                          <a:gd name="T12" fmla="*/ 234 w 255"/>
                          <a:gd name="T13" fmla="*/ 646 h 990"/>
                          <a:gd name="T14" fmla="*/ 151 w 255"/>
                          <a:gd name="T15" fmla="*/ 192 h 990"/>
                          <a:gd name="T16" fmla="*/ 123 w 255"/>
                          <a:gd name="T17" fmla="*/ 35 h 990"/>
                          <a:gd name="T18" fmla="*/ 82 w 255"/>
                          <a:gd name="T19" fmla="*/ 0 h 990"/>
                          <a:gd name="T20" fmla="*/ 13 w 255"/>
                          <a:gd name="T21" fmla="*/ 157 h 990"/>
                          <a:gd name="T22" fmla="*/ 27 w 255"/>
                          <a:gd name="T23" fmla="*/ 576 h 990"/>
                          <a:gd name="T24" fmla="*/ 13 w 255"/>
                          <a:gd name="T25" fmla="*/ 628 h 990"/>
                          <a:gd name="T26" fmla="*/ 13 w 255"/>
                          <a:gd name="T27" fmla="*/ 559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92" name="Oval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90" y="2609"/>
                        <a:ext cx="130" cy="174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grpSp>
                  <p:nvGrpSpPr>
                    <p:cNvPr id="184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6" y="4312"/>
                      <a:ext cx="235" cy="1152"/>
                      <a:chOff x="7636" y="4312"/>
                      <a:chExt cx="235" cy="1152"/>
                    </a:xfrm>
                  </p:grpSpPr>
                  <p:sp>
                    <p:nvSpPr>
                      <p:cNvPr id="189" name="Freeform 6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36" y="4312"/>
                        <a:ext cx="235" cy="1152"/>
                      </a:xfrm>
                      <a:custGeom>
                        <a:avLst/>
                        <a:gdLst>
                          <a:gd name="T0" fmla="*/ 13 w 255"/>
                          <a:gd name="T1" fmla="*/ 559 h 990"/>
                          <a:gd name="T2" fmla="*/ 54 w 255"/>
                          <a:gd name="T3" fmla="*/ 1152 h 990"/>
                          <a:gd name="T4" fmla="*/ 96 w 255"/>
                          <a:gd name="T5" fmla="*/ 1135 h 990"/>
                          <a:gd name="T6" fmla="*/ 123 w 255"/>
                          <a:gd name="T7" fmla="*/ 1082 h 990"/>
                          <a:gd name="T8" fmla="*/ 193 w 255"/>
                          <a:gd name="T9" fmla="*/ 977 h 990"/>
                          <a:gd name="T10" fmla="*/ 206 w 255"/>
                          <a:gd name="T11" fmla="*/ 785 h 990"/>
                          <a:gd name="T12" fmla="*/ 234 w 255"/>
                          <a:gd name="T13" fmla="*/ 646 h 990"/>
                          <a:gd name="T14" fmla="*/ 151 w 255"/>
                          <a:gd name="T15" fmla="*/ 192 h 990"/>
                          <a:gd name="T16" fmla="*/ 123 w 255"/>
                          <a:gd name="T17" fmla="*/ 35 h 990"/>
                          <a:gd name="T18" fmla="*/ 82 w 255"/>
                          <a:gd name="T19" fmla="*/ 0 h 990"/>
                          <a:gd name="T20" fmla="*/ 13 w 255"/>
                          <a:gd name="T21" fmla="*/ 157 h 990"/>
                          <a:gd name="T22" fmla="*/ 27 w 255"/>
                          <a:gd name="T23" fmla="*/ 576 h 990"/>
                          <a:gd name="T24" fmla="*/ 13 w 255"/>
                          <a:gd name="T25" fmla="*/ 628 h 990"/>
                          <a:gd name="T26" fmla="*/ 13 w 255"/>
                          <a:gd name="T27" fmla="*/ 559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90" name="Oval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90" y="4871"/>
                        <a:ext cx="130" cy="174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grpSp>
                  <p:nvGrpSpPr>
                    <p:cNvPr id="185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36" y="5464"/>
                      <a:ext cx="235" cy="1153"/>
                      <a:chOff x="7636" y="5464"/>
                      <a:chExt cx="235" cy="1153"/>
                    </a:xfrm>
                  </p:grpSpPr>
                  <p:sp>
                    <p:nvSpPr>
                      <p:cNvPr id="187" name="Freeform 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636" y="5464"/>
                        <a:ext cx="235" cy="1153"/>
                      </a:xfrm>
                      <a:custGeom>
                        <a:avLst/>
                        <a:gdLst>
                          <a:gd name="T0" fmla="*/ 13 w 255"/>
                          <a:gd name="T1" fmla="*/ 559 h 990"/>
                          <a:gd name="T2" fmla="*/ 54 w 255"/>
                          <a:gd name="T3" fmla="*/ 1153 h 990"/>
                          <a:gd name="T4" fmla="*/ 96 w 255"/>
                          <a:gd name="T5" fmla="*/ 1136 h 990"/>
                          <a:gd name="T6" fmla="*/ 123 w 255"/>
                          <a:gd name="T7" fmla="*/ 1083 h 990"/>
                          <a:gd name="T8" fmla="*/ 193 w 255"/>
                          <a:gd name="T9" fmla="*/ 978 h 990"/>
                          <a:gd name="T10" fmla="*/ 206 w 255"/>
                          <a:gd name="T11" fmla="*/ 786 h 990"/>
                          <a:gd name="T12" fmla="*/ 234 w 255"/>
                          <a:gd name="T13" fmla="*/ 646 h 990"/>
                          <a:gd name="T14" fmla="*/ 151 w 255"/>
                          <a:gd name="T15" fmla="*/ 192 h 990"/>
                          <a:gd name="T16" fmla="*/ 123 w 255"/>
                          <a:gd name="T17" fmla="*/ 35 h 990"/>
                          <a:gd name="T18" fmla="*/ 82 w 255"/>
                          <a:gd name="T19" fmla="*/ 0 h 990"/>
                          <a:gd name="T20" fmla="*/ 13 w 255"/>
                          <a:gd name="T21" fmla="*/ 157 h 990"/>
                          <a:gd name="T22" fmla="*/ 27 w 255"/>
                          <a:gd name="T23" fmla="*/ 577 h 990"/>
                          <a:gd name="T24" fmla="*/ 13 w 255"/>
                          <a:gd name="T25" fmla="*/ 629 h 990"/>
                          <a:gd name="T26" fmla="*/ 13 w 255"/>
                          <a:gd name="T27" fmla="*/ 559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88" name="Oval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90" y="6023"/>
                        <a:ext cx="130" cy="175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sp>
                  <p:nvSpPr>
                    <p:cNvPr id="186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35" y="2093"/>
                      <a:ext cx="0" cy="454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169" name="Freeform 75"/>
                  <p:cNvSpPr>
                    <a:spLocks/>
                  </p:cNvSpPr>
                  <p:nvPr/>
                </p:nvSpPr>
                <p:spPr bwMode="auto">
                  <a:xfrm>
                    <a:off x="7871" y="2498"/>
                    <a:ext cx="342" cy="233"/>
                  </a:xfrm>
                  <a:custGeom>
                    <a:avLst/>
                    <a:gdLst>
                      <a:gd name="T0" fmla="*/ 0 w 240"/>
                      <a:gd name="T1" fmla="*/ 0 h 165"/>
                      <a:gd name="T2" fmla="*/ 171 w 240"/>
                      <a:gd name="T3" fmla="*/ 169 h 165"/>
                      <a:gd name="T4" fmla="*/ 299 w 240"/>
                      <a:gd name="T5" fmla="*/ 212 h 165"/>
                      <a:gd name="T6" fmla="*/ 342 w 240"/>
                      <a:gd name="T7" fmla="*/ 233 h 16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40"/>
                      <a:gd name="T13" fmla="*/ 0 h 165"/>
                      <a:gd name="T14" fmla="*/ 240 w 240"/>
                      <a:gd name="T15" fmla="*/ 165 h 165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40" h="165">
                        <a:moveTo>
                          <a:pt x="0" y="0"/>
                        </a:moveTo>
                        <a:cubicBezTo>
                          <a:pt x="31" y="47"/>
                          <a:pt x="66" y="96"/>
                          <a:pt x="120" y="120"/>
                        </a:cubicBezTo>
                        <a:cubicBezTo>
                          <a:pt x="149" y="133"/>
                          <a:pt x="182" y="136"/>
                          <a:pt x="210" y="150"/>
                        </a:cubicBezTo>
                        <a:cubicBezTo>
                          <a:pt x="220" y="155"/>
                          <a:pt x="230" y="160"/>
                          <a:pt x="240" y="165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0" name="Freeform 76"/>
                  <p:cNvSpPr>
                    <a:spLocks/>
                  </p:cNvSpPr>
                  <p:nvPr/>
                </p:nvSpPr>
                <p:spPr bwMode="auto">
                  <a:xfrm>
                    <a:off x="7742" y="2731"/>
                    <a:ext cx="492" cy="471"/>
                  </a:xfrm>
                  <a:custGeom>
                    <a:avLst/>
                    <a:gdLst>
                      <a:gd name="T0" fmla="*/ 471 w 345"/>
                      <a:gd name="T1" fmla="*/ 0 h 330"/>
                      <a:gd name="T2" fmla="*/ 492 w 345"/>
                      <a:gd name="T3" fmla="*/ 64 h 330"/>
                      <a:gd name="T4" fmla="*/ 321 w 345"/>
                      <a:gd name="T5" fmla="*/ 236 h 330"/>
                      <a:gd name="T6" fmla="*/ 278 w 345"/>
                      <a:gd name="T7" fmla="*/ 321 h 330"/>
                      <a:gd name="T8" fmla="*/ 257 w 345"/>
                      <a:gd name="T9" fmla="*/ 385 h 330"/>
                      <a:gd name="T10" fmla="*/ 0 w 345"/>
                      <a:gd name="T11" fmla="*/ 471 h 33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45"/>
                      <a:gd name="T19" fmla="*/ 0 h 330"/>
                      <a:gd name="T20" fmla="*/ 345 w 345"/>
                      <a:gd name="T21" fmla="*/ 330 h 33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45" h="330">
                        <a:moveTo>
                          <a:pt x="330" y="0"/>
                        </a:moveTo>
                        <a:cubicBezTo>
                          <a:pt x="335" y="15"/>
                          <a:pt x="345" y="29"/>
                          <a:pt x="345" y="45"/>
                        </a:cubicBezTo>
                        <a:cubicBezTo>
                          <a:pt x="345" y="123"/>
                          <a:pt x="283" y="136"/>
                          <a:pt x="225" y="165"/>
                        </a:cubicBezTo>
                        <a:cubicBezTo>
                          <a:pt x="215" y="185"/>
                          <a:pt x="204" y="204"/>
                          <a:pt x="195" y="225"/>
                        </a:cubicBezTo>
                        <a:cubicBezTo>
                          <a:pt x="189" y="240"/>
                          <a:pt x="190" y="258"/>
                          <a:pt x="180" y="270"/>
                        </a:cubicBezTo>
                        <a:cubicBezTo>
                          <a:pt x="157" y="299"/>
                          <a:pt x="39" y="330"/>
                          <a:pt x="0" y="3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1" name="Freeform 77"/>
                  <p:cNvSpPr>
                    <a:spLocks/>
                  </p:cNvSpPr>
                  <p:nvPr/>
                </p:nvSpPr>
                <p:spPr bwMode="auto">
                  <a:xfrm>
                    <a:off x="7913" y="3182"/>
                    <a:ext cx="342" cy="340"/>
                  </a:xfrm>
                  <a:custGeom>
                    <a:avLst/>
                    <a:gdLst>
                      <a:gd name="T0" fmla="*/ 0 w 240"/>
                      <a:gd name="T1" fmla="*/ 0 h 240"/>
                      <a:gd name="T2" fmla="*/ 86 w 240"/>
                      <a:gd name="T3" fmla="*/ 21 h 240"/>
                      <a:gd name="T4" fmla="*/ 171 w 240"/>
                      <a:gd name="T5" fmla="*/ 149 h 240"/>
                      <a:gd name="T6" fmla="*/ 257 w 240"/>
                      <a:gd name="T7" fmla="*/ 276 h 240"/>
                      <a:gd name="T8" fmla="*/ 342 w 240"/>
                      <a:gd name="T9" fmla="*/ 340 h 24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40"/>
                      <a:gd name="T16" fmla="*/ 0 h 240"/>
                      <a:gd name="T17" fmla="*/ 240 w 240"/>
                      <a:gd name="T18" fmla="*/ 240 h 24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40" h="240">
                        <a:moveTo>
                          <a:pt x="0" y="0"/>
                        </a:moveTo>
                        <a:cubicBezTo>
                          <a:pt x="20" y="5"/>
                          <a:pt x="42" y="5"/>
                          <a:pt x="60" y="15"/>
                        </a:cubicBezTo>
                        <a:cubicBezTo>
                          <a:pt x="125" y="52"/>
                          <a:pt x="92" y="54"/>
                          <a:pt x="120" y="105"/>
                        </a:cubicBezTo>
                        <a:cubicBezTo>
                          <a:pt x="138" y="137"/>
                          <a:pt x="160" y="165"/>
                          <a:pt x="180" y="195"/>
                        </a:cubicBezTo>
                        <a:cubicBezTo>
                          <a:pt x="194" y="216"/>
                          <a:pt x="222" y="222"/>
                          <a:pt x="240" y="24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2" name="Freeform 78"/>
                  <p:cNvSpPr>
                    <a:spLocks/>
                  </p:cNvSpPr>
                  <p:nvPr/>
                </p:nvSpPr>
                <p:spPr bwMode="auto">
                  <a:xfrm>
                    <a:off x="7827" y="3837"/>
                    <a:ext cx="407" cy="261"/>
                  </a:xfrm>
                  <a:custGeom>
                    <a:avLst/>
                    <a:gdLst>
                      <a:gd name="T0" fmla="*/ 407 w 285"/>
                      <a:gd name="T1" fmla="*/ 27 h 184"/>
                      <a:gd name="T2" fmla="*/ 321 w 285"/>
                      <a:gd name="T3" fmla="*/ 91 h 184"/>
                      <a:gd name="T4" fmla="*/ 171 w 285"/>
                      <a:gd name="T5" fmla="*/ 155 h 184"/>
                      <a:gd name="T6" fmla="*/ 0 w 285"/>
                      <a:gd name="T7" fmla="*/ 261 h 18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85"/>
                      <a:gd name="T13" fmla="*/ 0 h 184"/>
                      <a:gd name="T14" fmla="*/ 285 w 285"/>
                      <a:gd name="T15" fmla="*/ 184 h 18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85" h="184">
                        <a:moveTo>
                          <a:pt x="285" y="19"/>
                        </a:moveTo>
                        <a:cubicBezTo>
                          <a:pt x="265" y="34"/>
                          <a:pt x="247" y="53"/>
                          <a:pt x="225" y="64"/>
                        </a:cubicBezTo>
                        <a:cubicBezTo>
                          <a:pt x="31" y="161"/>
                          <a:pt x="284" y="0"/>
                          <a:pt x="120" y="109"/>
                        </a:cubicBezTo>
                        <a:cubicBezTo>
                          <a:pt x="98" y="176"/>
                          <a:pt x="77" y="184"/>
                          <a:pt x="0" y="18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73" name="Freeform 79"/>
                  <p:cNvSpPr>
                    <a:spLocks/>
                  </p:cNvSpPr>
                  <p:nvPr/>
                </p:nvSpPr>
                <p:spPr bwMode="auto">
                  <a:xfrm>
                    <a:off x="7814" y="4077"/>
                    <a:ext cx="481" cy="2176"/>
                  </a:xfrm>
                  <a:custGeom>
                    <a:avLst/>
                    <a:gdLst>
                      <a:gd name="T0" fmla="*/ 142 w 338"/>
                      <a:gd name="T1" fmla="*/ 0 h 1530"/>
                      <a:gd name="T2" fmla="*/ 185 w 338"/>
                      <a:gd name="T3" fmla="*/ 64 h 1530"/>
                      <a:gd name="T4" fmla="*/ 313 w 338"/>
                      <a:gd name="T5" fmla="*/ 192 h 1530"/>
                      <a:gd name="T6" fmla="*/ 356 w 338"/>
                      <a:gd name="T7" fmla="*/ 299 h 1530"/>
                      <a:gd name="T8" fmla="*/ 441 w 338"/>
                      <a:gd name="T9" fmla="*/ 427 h 1530"/>
                      <a:gd name="T10" fmla="*/ 270 w 338"/>
                      <a:gd name="T11" fmla="*/ 491 h 1530"/>
                      <a:gd name="T12" fmla="*/ 206 w 338"/>
                      <a:gd name="T13" fmla="*/ 533 h 1530"/>
                      <a:gd name="T14" fmla="*/ 142 w 338"/>
                      <a:gd name="T15" fmla="*/ 555 h 1530"/>
                      <a:gd name="T16" fmla="*/ 121 w 338"/>
                      <a:gd name="T17" fmla="*/ 747 h 1530"/>
                      <a:gd name="T18" fmla="*/ 206 w 338"/>
                      <a:gd name="T19" fmla="*/ 768 h 1530"/>
                      <a:gd name="T20" fmla="*/ 292 w 338"/>
                      <a:gd name="T21" fmla="*/ 896 h 1530"/>
                      <a:gd name="T22" fmla="*/ 420 w 338"/>
                      <a:gd name="T23" fmla="*/ 1024 h 1530"/>
                      <a:gd name="T24" fmla="*/ 377 w 338"/>
                      <a:gd name="T25" fmla="*/ 1088 h 1530"/>
                      <a:gd name="T26" fmla="*/ 313 w 338"/>
                      <a:gd name="T27" fmla="*/ 1109 h 1530"/>
                      <a:gd name="T28" fmla="*/ 270 w 338"/>
                      <a:gd name="T29" fmla="*/ 1237 h 1530"/>
                      <a:gd name="T30" fmla="*/ 249 w 338"/>
                      <a:gd name="T31" fmla="*/ 1301 h 1530"/>
                      <a:gd name="T32" fmla="*/ 228 w 338"/>
                      <a:gd name="T33" fmla="*/ 1515 h 1530"/>
                      <a:gd name="T34" fmla="*/ 142 w 338"/>
                      <a:gd name="T35" fmla="*/ 1557 h 1530"/>
                      <a:gd name="T36" fmla="*/ 14 w 338"/>
                      <a:gd name="T37" fmla="*/ 1621 h 1530"/>
                      <a:gd name="T38" fmla="*/ 36 w 338"/>
                      <a:gd name="T39" fmla="*/ 1707 h 1530"/>
                      <a:gd name="T40" fmla="*/ 228 w 338"/>
                      <a:gd name="T41" fmla="*/ 1792 h 1530"/>
                      <a:gd name="T42" fmla="*/ 334 w 338"/>
                      <a:gd name="T43" fmla="*/ 2069 h 1530"/>
                      <a:gd name="T44" fmla="*/ 356 w 338"/>
                      <a:gd name="T45" fmla="*/ 2133 h 1530"/>
                      <a:gd name="T46" fmla="*/ 420 w 338"/>
                      <a:gd name="T47" fmla="*/ 2176 h 1530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338"/>
                      <a:gd name="T73" fmla="*/ 0 h 1530"/>
                      <a:gd name="T74" fmla="*/ 338 w 338"/>
                      <a:gd name="T75" fmla="*/ 1530 h 1530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338" h="1530">
                        <a:moveTo>
                          <a:pt x="100" y="0"/>
                        </a:moveTo>
                        <a:cubicBezTo>
                          <a:pt x="110" y="15"/>
                          <a:pt x="118" y="32"/>
                          <a:pt x="130" y="45"/>
                        </a:cubicBezTo>
                        <a:cubicBezTo>
                          <a:pt x="158" y="77"/>
                          <a:pt x="220" y="135"/>
                          <a:pt x="220" y="135"/>
                        </a:cubicBezTo>
                        <a:cubicBezTo>
                          <a:pt x="230" y="160"/>
                          <a:pt x="237" y="186"/>
                          <a:pt x="250" y="210"/>
                        </a:cubicBezTo>
                        <a:cubicBezTo>
                          <a:pt x="267" y="242"/>
                          <a:pt x="310" y="300"/>
                          <a:pt x="310" y="300"/>
                        </a:cubicBezTo>
                        <a:cubicBezTo>
                          <a:pt x="204" y="370"/>
                          <a:pt x="338" y="289"/>
                          <a:pt x="190" y="345"/>
                        </a:cubicBezTo>
                        <a:cubicBezTo>
                          <a:pt x="173" y="351"/>
                          <a:pt x="161" y="367"/>
                          <a:pt x="145" y="375"/>
                        </a:cubicBezTo>
                        <a:cubicBezTo>
                          <a:pt x="131" y="382"/>
                          <a:pt x="115" y="385"/>
                          <a:pt x="100" y="390"/>
                        </a:cubicBezTo>
                        <a:cubicBezTo>
                          <a:pt x="53" y="460"/>
                          <a:pt x="0" y="476"/>
                          <a:pt x="85" y="525"/>
                        </a:cubicBezTo>
                        <a:cubicBezTo>
                          <a:pt x="103" y="535"/>
                          <a:pt x="125" y="535"/>
                          <a:pt x="145" y="540"/>
                        </a:cubicBezTo>
                        <a:cubicBezTo>
                          <a:pt x="165" y="570"/>
                          <a:pt x="185" y="600"/>
                          <a:pt x="205" y="630"/>
                        </a:cubicBezTo>
                        <a:cubicBezTo>
                          <a:pt x="229" y="665"/>
                          <a:pt x="295" y="720"/>
                          <a:pt x="295" y="720"/>
                        </a:cubicBezTo>
                        <a:cubicBezTo>
                          <a:pt x="285" y="735"/>
                          <a:pt x="279" y="754"/>
                          <a:pt x="265" y="765"/>
                        </a:cubicBezTo>
                        <a:cubicBezTo>
                          <a:pt x="253" y="775"/>
                          <a:pt x="229" y="767"/>
                          <a:pt x="220" y="780"/>
                        </a:cubicBezTo>
                        <a:cubicBezTo>
                          <a:pt x="202" y="806"/>
                          <a:pt x="200" y="840"/>
                          <a:pt x="190" y="870"/>
                        </a:cubicBezTo>
                        <a:cubicBezTo>
                          <a:pt x="185" y="885"/>
                          <a:pt x="175" y="915"/>
                          <a:pt x="175" y="915"/>
                        </a:cubicBezTo>
                        <a:cubicBezTo>
                          <a:pt x="170" y="965"/>
                          <a:pt x="179" y="1019"/>
                          <a:pt x="160" y="1065"/>
                        </a:cubicBezTo>
                        <a:cubicBezTo>
                          <a:pt x="151" y="1086"/>
                          <a:pt x="119" y="1084"/>
                          <a:pt x="100" y="1095"/>
                        </a:cubicBezTo>
                        <a:cubicBezTo>
                          <a:pt x="19" y="1142"/>
                          <a:pt x="93" y="1112"/>
                          <a:pt x="10" y="1140"/>
                        </a:cubicBezTo>
                        <a:cubicBezTo>
                          <a:pt x="15" y="1160"/>
                          <a:pt x="12" y="1184"/>
                          <a:pt x="25" y="1200"/>
                        </a:cubicBezTo>
                        <a:cubicBezTo>
                          <a:pt x="36" y="1213"/>
                          <a:pt x="153" y="1257"/>
                          <a:pt x="160" y="1260"/>
                        </a:cubicBezTo>
                        <a:cubicBezTo>
                          <a:pt x="201" y="1322"/>
                          <a:pt x="215" y="1385"/>
                          <a:pt x="235" y="1455"/>
                        </a:cubicBezTo>
                        <a:cubicBezTo>
                          <a:pt x="239" y="1470"/>
                          <a:pt x="240" y="1488"/>
                          <a:pt x="250" y="1500"/>
                        </a:cubicBezTo>
                        <a:cubicBezTo>
                          <a:pt x="261" y="1514"/>
                          <a:pt x="295" y="1530"/>
                          <a:pt x="295" y="1530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grpSp>
                <p:nvGrpSpPr>
                  <p:cNvPr id="17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8211" y="2048"/>
                    <a:ext cx="259" cy="4590"/>
                    <a:chOff x="8211" y="2048"/>
                    <a:chExt cx="259" cy="4590"/>
                  </a:xfrm>
                </p:grpSpPr>
                <p:grpSp>
                  <p:nvGrpSpPr>
                    <p:cNvPr id="175" name="Group 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11" y="5400"/>
                      <a:ext cx="235" cy="1238"/>
                      <a:chOff x="8211" y="5400"/>
                      <a:chExt cx="235" cy="1238"/>
                    </a:xfrm>
                  </p:grpSpPr>
                  <p:sp>
                    <p:nvSpPr>
                      <p:cNvPr id="180" name="Freeform 82"/>
                      <p:cNvSpPr>
                        <a:spLocks/>
                      </p:cNvSpPr>
                      <p:nvPr/>
                    </p:nvSpPr>
                    <p:spPr bwMode="auto">
                      <a:xfrm rot="10800000">
                        <a:off x="8211" y="5400"/>
                        <a:ext cx="235" cy="1238"/>
                      </a:xfrm>
                      <a:custGeom>
                        <a:avLst/>
                        <a:gdLst>
                          <a:gd name="T0" fmla="*/ 13 w 255"/>
                          <a:gd name="T1" fmla="*/ 600 h 990"/>
                          <a:gd name="T2" fmla="*/ 54 w 255"/>
                          <a:gd name="T3" fmla="*/ 1238 h 990"/>
                          <a:gd name="T4" fmla="*/ 96 w 255"/>
                          <a:gd name="T5" fmla="*/ 1219 h 990"/>
                          <a:gd name="T6" fmla="*/ 123 w 255"/>
                          <a:gd name="T7" fmla="*/ 1163 h 990"/>
                          <a:gd name="T8" fmla="*/ 193 w 255"/>
                          <a:gd name="T9" fmla="*/ 1050 h 990"/>
                          <a:gd name="T10" fmla="*/ 206 w 255"/>
                          <a:gd name="T11" fmla="*/ 844 h 990"/>
                          <a:gd name="T12" fmla="*/ 234 w 255"/>
                          <a:gd name="T13" fmla="*/ 694 h 990"/>
                          <a:gd name="T14" fmla="*/ 151 w 255"/>
                          <a:gd name="T15" fmla="*/ 206 h 990"/>
                          <a:gd name="T16" fmla="*/ 123 w 255"/>
                          <a:gd name="T17" fmla="*/ 38 h 990"/>
                          <a:gd name="T18" fmla="*/ 82 w 255"/>
                          <a:gd name="T19" fmla="*/ 0 h 990"/>
                          <a:gd name="T20" fmla="*/ 13 w 255"/>
                          <a:gd name="T21" fmla="*/ 169 h 990"/>
                          <a:gd name="T22" fmla="*/ 27 w 255"/>
                          <a:gd name="T23" fmla="*/ 619 h 990"/>
                          <a:gd name="T24" fmla="*/ 13 w 255"/>
                          <a:gd name="T25" fmla="*/ 675 h 990"/>
                          <a:gd name="T26" fmla="*/ 13 w 255"/>
                          <a:gd name="T27" fmla="*/ 600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81" name="Oval 83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8262" y="5849"/>
                        <a:ext cx="130" cy="188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grpSp>
                  <p:nvGrpSpPr>
                    <p:cNvPr id="176" name="Group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11" y="2113"/>
                      <a:ext cx="235" cy="1153"/>
                      <a:chOff x="8211" y="2113"/>
                      <a:chExt cx="235" cy="1153"/>
                    </a:xfrm>
                  </p:grpSpPr>
                  <p:sp>
                    <p:nvSpPr>
                      <p:cNvPr id="178" name="Freeform 85"/>
                      <p:cNvSpPr>
                        <a:spLocks/>
                      </p:cNvSpPr>
                      <p:nvPr/>
                    </p:nvSpPr>
                    <p:spPr bwMode="auto">
                      <a:xfrm rot="10800000">
                        <a:off x="8211" y="2113"/>
                        <a:ext cx="235" cy="1153"/>
                      </a:xfrm>
                      <a:custGeom>
                        <a:avLst/>
                        <a:gdLst>
                          <a:gd name="T0" fmla="*/ 13 w 255"/>
                          <a:gd name="T1" fmla="*/ 559 h 990"/>
                          <a:gd name="T2" fmla="*/ 54 w 255"/>
                          <a:gd name="T3" fmla="*/ 1153 h 990"/>
                          <a:gd name="T4" fmla="*/ 96 w 255"/>
                          <a:gd name="T5" fmla="*/ 1136 h 990"/>
                          <a:gd name="T6" fmla="*/ 123 w 255"/>
                          <a:gd name="T7" fmla="*/ 1083 h 990"/>
                          <a:gd name="T8" fmla="*/ 193 w 255"/>
                          <a:gd name="T9" fmla="*/ 978 h 990"/>
                          <a:gd name="T10" fmla="*/ 206 w 255"/>
                          <a:gd name="T11" fmla="*/ 786 h 990"/>
                          <a:gd name="T12" fmla="*/ 234 w 255"/>
                          <a:gd name="T13" fmla="*/ 646 h 990"/>
                          <a:gd name="T14" fmla="*/ 151 w 255"/>
                          <a:gd name="T15" fmla="*/ 192 h 990"/>
                          <a:gd name="T16" fmla="*/ 123 w 255"/>
                          <a:gd name="T17" fmla="*/ 35 h 990"/>
                          <a:gd name="T18" fmla="*/ 82 w 255"/>
                          <a:gd name="T19" fmla="*/ 0 h 990"/>
                          <a:gd name="T20" fmla="*/ 13 w 255"/>
                          <a:gd name="T21" fmla="*/ 157 h 990"/>
                          <a:gd name="T22" fmla="*/ 27 w 255"/>
                          <a:gd name="T23" fmla="*/ 577 h 990"/>
                          <a:gd name="T24" fmla="*/ 13 w 255"/>
                          <a:gd name="T25" fmla="*/ 629 h 990"/>
                          <a:gd name="T26" fmla="*/ 13 w 255"/>
                          <a:gd name="T27" fmla="*/ 559 h 990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w 255"/>
                          <a:gd name="T43" fmla="*/ 0 h 990"/>
                          <a:gd name="T44" fmla="*/ 255 w 255"/>
                          <a:gd name="T45" fmla="*/ 990 h 990"/>
                        </a:gdLst>
                        <a:ahLst/>
                        <a:cxnLst>
                          <a:cxn ang="T28">
                            <a:pos x="T0" y="T1"/>
                          </a:cxn>
                          <a:cxn ang="T29">
                            <a:pos x="T2" y="T3"/>
                          </a:cxn>
                          <a:cxn ang="T30">
                            <a:pos x="T4" y="T5"/>
                          </a:cxn>
                          <a:cxn ang="T31">
                            <a:pos x="T6" y="T7"/>
                          </a:cxn>
                          <a:cxn ang="T32">
                            <a:pos x="T8" y="T9"/>
                          </a:cxn>
                          <a:cxn ang="T33">
                            <a:pos x="T10" y="T11"/>
                          </a:cxn>
                          <a:cxn ang="T34">
                            <a:pos x="T12" y="T13"/>
                          </a:cxn>
                          <a:cxn ang="T35">
                            <a:pos x="T14" y="T15"/>
                          </a:cxn>
                          <a:cxn ang="T36">
                            <a:pos x="T16" y="T17"/>
                          </a:cxn>
                          <a:cxn ang="T37">
                            <a:pos x="T18" y="T19"/>
                          </a:cxn>
                          <a:cxn ang="T38">
                            <a:pos x="T20" y="T21"/>
                          </a:cxn>
                          <a:cxn ang="T39">
                            <a:pos x="T22" y="T23"/>
                          </a:cxn>
                          <a:cxn ang="T40">
                            <a:pos x="T24" y="T25"/>
                          </a:cxn>
                          <a:cxn ang="T41">
                            <a:pos x="T26" y="T27"/>
                          </a:cxn>
                        </a:cxnLst>
                        <a:rect l="T42" t="T43" r="T44" b="T45"/>
                        <a:pathLst>
                          <a:path w="255" h="990">
                            <a:moveTo>
                              <a:pt x="14" y="480"/>
                            </a:moveTo>
                            <a:cubicBezTo>
                              <a:pt x="21" y="647"/>
                              <a:pt x="5" y="827"/>
                              <a:pt x="59" y="990"/>
                            </a:cubicBezTo>
                            <a:cubicBezTo>
                              <a:pt x="74" y="985"/>
                              <a:pt x="92" y="985"/>
                              <a:pt x="104" y="975"/>
                            </a:cubicBezTo>
                            <a:cubicBezTo>
                              <a:pt x="118" y="964"/>
                              <a:pt x="122" y="944"/>
                              <a:pt x="134" y="930"/>
                            </a:cubicBezTo>
                            <a:cubicBezTo>
                              <a:pt x="230" y="815"/>
                              <a:pt x="135" y="952"/>
                              <a:pt x="209" y="840"/>
                            </a:cubicBezTo>
                            <a:cubicBezTo>
                              <a:pt x="214" y="785"/>
                              <a:pt x="215" y="730"/>
                              <a:pt x="224" y="675"/>
                            </a:cubicBezTo>
                            <a:cubicBezTo>
                              <a:pt x="230" y="634"/>
                              <a:pt x="254" y="555"/>
                              <a:pt x="254" y="555"/>
                            </a:cubicBezTo>
                            <a:cubicBezTo>
                              <a:pt x="244" y="400"/>
                              <a:pt x="255" y="286"/>
                              <a:pt x="164" y="165"/>
                            </a:cubicBezTo>
                            <a:cubicBezTo>
                              <a:pt x="153" y="120"/>
                              <a:pt x="157" y="70"/>
                              <a:pt x="134" y="30"/>
                            </a:cubicBezTo>
                            <a:cubicBezTo>
                              <a:pt x="125" y="14"/>
                              <a:pt x="104" y="10"/>
                              <a:pt x="89" y="0"/>
                            </a:cubicBezTo>
                            <a:cubicBezTo>
                              <a:pt x="23" y="44"/>
                              <a:pt x="33" y="59"/>
                              <a:pt x="14" y="135"/>
                            </a:cubicBezTo>
                            <a:cubicBezTo>
                              <a:pt x="45" y="289"/>
                              <a:pt x="51" y="286"/>
                              <a:pt x="29" y="495"/>
                            </a:cubicBezTo>
                            <a:cubicBezTo>
                              <a:pt x="27" y="511"/>
                              <a:pt x="25" y="551"/>
                              <a:pt x="14" y="540"/>
                            </a:cubicBezTo>
                            <a:cubicBezTo>
                              <a:pt x="0" y="526"/>
                              <a:pt x="14" y="500"/>
                              <a:pt x="14" y="480"/>
                            </a:cubicBezTo>
                            <a:close/>
                          </a:path>
                        </a:pathLst>
                      </a:custGeom>
                      <a:solidFill>
                        <a:srgbClr val="FF000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79" name="Oval 86"/>
                      <p:cNvSpPr>
                        <a:spLocks noChangeArrowheads="1"/>
                      </p:cNvSpPr>
                      <p:nvPr/>
                    </p:nvSpPr>
                    <p:spPr bwMode="auto">
                      <a:xfrm rot="10800000">
                        <a:off x="8262" y="2531"/>
                        <a:ext cx="130" cy="175"/>
                      </a:xfrm>
                      <a:prstGeom prst="ellipse">
                        <a:avLst/>
                      </a:prstGeom>
                      <a:solidFill>
                        <a:srgbClr val="000080"/>
                      </a:solidFill>
                      <a:ln w="9525">
                        <a:solidFill>
                          <a:srgbClr val="00008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Tahoma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</p:grpSp>
                <p:sp>
                  <p:nvSpPr>
                    <p:cNvPr id="177" name="Line 87"/>
                    <p:cNvSpPr>
                      <a:spLocks noChangeShapeType="1"/>
                    </p:cNvSpPr>
                    <p:nvPr/>
                  </p:nvSpPr>
                  <p:spPr bwMode="auto">
                    <a:xfrm rot="10800000">
                      <a:off x="8470" y="2048"/>
                      <a:ext cx="0" cy="1963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990033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  <p:grpSp>
              <p:nvGrpSpPr>
                <p:cNvPr id="160" name="Group 88"/>
                <p:cNvGrpSpPr>
                  <a:grpSpLocks/>
                </p:cNvGrpSpPr>
                <p:nvPr/>
              </p:nvGrpSpPr>
              <p:grpSpPr bwMode="auto">
                <a:xfrm>
                  <a:off x="3326" y="1541"/>
                  <a:ext cx="271" cy="296"/>
                  <a:chOff x="8167" y="4525"/>
                  <a:chExt cx="677" cy="961"/>
                </a:xfrm>
              </p:grpSpPr>
              <p:sp>
                <p:nvSpPr>
                  <p:cNvPr id="165" name="Freeform 89"/>
                  <p:cNvSpPr>
                    <a:spLocks/>
                  </p:cNvSpPr>
                  <p:nvPr/>
                </p:nvSpPr>
                <p:spPr bwMode="auto">
                  <a:xfrm>
                    <a:off x="8167" y="4525"/>
                    <a:ext cx="677" cy="961"/>
                  </a:xfrm>
                  <a:custGeom>
                    <a:avLst/>
                    <a:gdLst>
                      <a:gd name="T0" fmla="*/ 4 w 520"/>
                      <a:gd name="T1" fmla="*/ 796 h 525"/>
                      <a:gd name="T2" fmla="*/ 23 w 520"/>
                      <a:gd name="T3" fmla="*/ 357 h 525"/>
                      <a:gd name="T4" fmla="*/ 355 w 520"/>
                      <a:gd name="T5" fmla="*/ 82 h 525"/>
                      <a:gd name="T6" fmla="*/ 609 w 520"/>
                      <a:gd name="T7" fmla="*/ 0 h 525"/>
                      <a:gd name="T8" fmla="*/ 668 w 520"/>
                      <a:gd name="T9" fmla="*/ 27 h 525"/>
                      <a:gd name="T10" fmla="*/ 648 w 520"/>
                      <a:gd name="T11" fmla="*/ 110 h 525"/>
                      <a:gd name="T12" fmla="*/ 453 w 520"/>
                      <a:gd name="T13" fmla="*/ 247 h 525"/>
                      <a:gd name="T14" fmla="*/ 297 w 520"/>
                      <a:gd name="T15" fmla="*/ 439 h 525"/>
                      <a:gd name="T16" fmla="*/ 219 w 520"/>
                      <a:gd name="T17" fmla="*/ 769 h 525"/>
                      <a:gd name="T18" fmla="*/ 160 w 520"/>
                      <a:gd name="T19" fmla="*/ 934 h 525"/>
                      <a:gd name="T20" fmla="*/ 102 w 520"/>
                      <a:gd name="T21" fmla="*/ 961 h 525"/>
                      <a:gd name="T22" fmla="*/ 43 w 520"/>
                      <a:gd name="T23" fmla="*/ 934 h 525"/>
                      <a:gd name="T24" fmla="*/ 4 w 520"/>
                      <a:gd name="T25" fmla="*/ 796 h 525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520"/>
                      <a:gd name="T40" fmla="*/ 0 h 525"/>
                      <a:gd name="T41" fmla="*/ 520 w 520"/>
                      <a:gd name="T42" fmla="*/ 525 h 525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520" h="525">
                        <a:moveTo>
                          <a:pt x="3" y="435"/>
                        </a:moveTo>
                        <a:cubicBezTo>
                          <a:pt x="8" y="355"/>
                          <a:pt x="0" y="273"/>
                          <a:pt x="18" y="195"/>
                        </a:cubicBezTo>
                        <a:cubicBezTo>
                          <a:pt x="46" y="72"/>
                          <a:pt x="176" y="60"/>
                          <a:pt x="273" y="45"/>
                        </a:cubicBezTo>
                        <a:cubicBezTo>
                          <a:pt x="342" y="34"/>
                          <a:pt x="401" y="17"/>
                          <a:pt x="468" y="0"/>
                        </a:cubicBezTo>
                        <a:cubicBezTo>
                          <a:pt x="483" y="5"/>
                          <a:pt x="506" y="1"/>
                          <a:pt x="513" y="15"/>
                        </a:cubicBezTo>
                        <a:cubicBezTo>
                          <a:pt x="520" y="29"/>
                          <a:pt x="509" y="49"/>
                          <a:pt x="498" y="60"/>
                        </a:cubicBezTo>
                        <a:cubicBezTo>
                          <a:pt x="438" y="120"/>
                          <a:pt x="416" y="118"/>
                          <a:pt x="348" y="135"/>
                        </a:cubicBezTo>
                        <a:cubicBezTo>
                          <a:pt x="290" y="173"/>
                          <a:pt x="254" y="181"/>
                          <a:pt x="228" y="240"/>
                        </a:cubicBezTo>
                        <a:cubicBezTo>
                          <a:pt x="203" y="296"/>
                          <a:pt x="187" y="362"/>
                          <a:pt x="168" y="420"/>
                        </a:cubicBezTo>
                        <a:cubicBezTo>
                          <a:pt x="158" y="450"/>
                          <a:pt x="149" y="489"/>
                          <a:pt x="123" y="510"/>
                        </a:cubicBezTo>
                        <a:cubicBezTo>
                          <a:pt x="111" y="520"/>
                          <a:pt x="93" y="520"/>
                          <a:pt x="78" y="525"/>
                        </a:cubicBezTo>
                        <a:cubicBezTo>
                          <a:pt x="63" y="520"/>
                          <a:pt x="44" y="521"/>
                          <a:pt x="33" y="510"/>
                        </a:cubicBezTo>
                        <a:cubicBezTo>
                          <a:pt x="14" y="491"/>
                          <a:pt x="15" y="459"/>
                          <a:pt x="3" y="435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6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8210" y="4909"/>
                    <a:ext cx="184" cy="258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sp>
              <p:nvSpPr>
                <p:cNvPr id="161" name="Line 91"/>
                <p:cNvSpPr>
                  <a:spLocks noChangeShapeType="1"/>
                </p:cNvSpPr>
                <p:nvPr/>
              </p:nvSpPr>
              <p:spPr bwMode="auto">
                <a:xfrm rot="10800000">
                  <a:off x="3439" y="1738"/>
                  <a:ext cx="0" cy="446"/>
                </a:xfrm>
                <a:prstGeom prst="line">
                  <a:avLst/>
                </a:prstGeom>
                <a:noFill/>
                <a:ln w="38100">
                  <a:solidFill>
                    <a:srgbClr val="990033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62" name="Group 92"/>
                <p:cNvGrpSpPr>
                  <a:grpSpLocks/>
                </p:cNvGrpSpPr>
                <p:nvPr/>
              </p:nvGrpSpPr>
              <p:grpSpPr bwMode="auto">
                <a:xfrm>
                  <a:off x="3336" y="1126"/>
                  <a:ext cx="293" cy="342"/>
                  <a:chOff x="8192" y="3177"/>
                  <a:chExt cx="733" cy="1112"/>
                </a:xfrm>
              </p:grpSpPr>
              <p:sp>
                <p:nvSpPr>
                  <p:cNvPr id="163" name="Freeform 93"/>
                  <p:cNvSpPr>
                    <a:spLocks/>
                  </p:cNvSpPr>
                  <p:nvPr/>
                </p:nvSpPr>
                <p:spPr bwMode="auto">
                  <a:xfrm>
                    <a:off x="8192" y="3177"/>
                    <a:ext cx="733" cy="1112"/>
                  </a:xfrm>
                  <a:custGeom>
                    <a:avLst/>
                    <a:gdLst>
                      <a:gd name="T0" fmla="*/ 0 w 304"/>
                      <a:gd name="T1" fmla="*/ 494 h 648"/>
                      <a:gd name="T2" fmla="*/ 36 w 304"/>
                      <a:gd name="T3" fmla="*/ 829 h 648"/>
                      <a:gd name="T4" fmla="*/ 615 w 304"/>
                      <a:gd name="T5" fmla="*/ 1112 h 648"/>
                      <a:gd name="T6" fmla="*/ 723 w 304"/>
                      <a:gd name="T7" fmla="*/ 1086 h 648"/>
                      <a:gd name="T8" fmla="*/ 651 w 304"/>
                      <a:gd name="T9" fmla="*/ 1009 h 648"/>
                      <a:gd name="T10" fmla="*/ 289 w 304"/>
                      <a:gd name="T11" fmla="*/ 880 h 648"/>
                      <a:gd name="T12" fmla="*/ 289 w 304"/>
                      <a:gd name="T13" fmla="*/ 314 h 648"/>
                      <a:gd name="T14" fmla="*/ 253 w 304"/>
                      <a:gd name="T15" fmla="*/ 160 h 648"/>
                      <a:gd name="T16" fmla="*/ 36 w 304"/>
                      <a:gd name="T17" fmla="*/ 263 h 648"/>
                      <a:gd name="T18" fmla="*/ 0 w 304"/>
                      <a:gd name="T19" fmla="*/ 494 h 64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304"/>
                      <a:gd name="T31" fmla="*/ 0 h 648"/>
                      <a:gd name="T32" fmla="*/ 304 w 304"/>
                      <a:gd name="T33" fmla="*/ 648 h 648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304" h="648">
                        <a:moveTo>
                          <a:pt x="0" y="288"/>
                        </a:moveTo>
                        <a:cubicBezTo>
                          <a:pt x="5" y="353"/>
                          <a:pt x="4" y="419"/>
                          <a:pt x="15" y="483"/>
                        </a:cubicBezTo>
                        <a:cubicBezTo>
                          <a:pt x="36" y="603"/>
                          <a:pt x="164" y="618"/>
                          <a:pt x="255" y="648"/>
                        </a:cubicBezTo>
                        <a:cubicBezTo>
                          <a:pt x="270" y="643"/>
                          <a:pt x="296" y="648"/>
                          <a:pt x="300" y="633"/>
                        </a:cubicBezTo>
                        <a:cubicBezTo>
                          <a:pt x="304" y="616"/>
                          <a:pt x="282" y="602"/>
                          <a:pt x="270" y="588"/>
                        </a:cubicBezTo>
                        <a:cubicBezTo>
                          <a:pt x="225" y="534"/>
                          <a:pt x="183" y="534"/>
                          <a:pt x="120" y="513"/>
                        </a:cubicBezTo>
                        <a:cubicBezTo>
                          <a:pt x="82" y="398"/>
                          <a:pt x="79" y="306"/>
                          <a:pt x="120" y="183"/>
                        </a:cubicBezTo>
                        <a:cubicBezTo>
                          <a:pt x="115" y="153"/>
                          <a:pt x="119" y="120"/>
                          <a:pt x="105" y="93"/>
                        </a:cubicBezTo>
                        <a:cubicBezTo>
                          <a:pt x="59" y="0"/>
                          <a:pt x="25" y="124"/>
                          <a:pt x="15" y="153"/>
                        </a:cubicBezTo>
                        <a:cubicBezTo>
                          <a:pt x="0" y="308"/>
                          <a:pt x="0" y="353"/>
                          <a:pt x="0" y="288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64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8227" y="3607"/>
                    <a:ext cx="163" cy="201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sp>
            <p:nvSpPr>
              <p:cNvPr id="157" name="Line 383"/>
              <p:cNvSpPr>
                <a:spLocks noChangeShapeType="1"/>
              </p:cNvSpPr>
              <p:nvPr/>
            </p:nvSpPr>
            <p:spPr bwMode="auto">
              <a:xfrm>
                <a:off x="1002" y="3119"/>
                <a:ext cx="32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5" name="Group 387"/>
            <p:cNvGrpSpPr>
              <a:grpSpLocks/>
            </p:cNvGrpSpPr>
            <p:nvPr/>
          </p:nvGrpSpPr>
          <p:grpSpPr bwMode="auto">
            <a:xfrm>
              <a:off x="3309065" y="1750231"/>
              <a:ext cx="2263775" cy="2254250"/>
              <a:chOff x="2025" y="2377"/>
              <a:chExt cx="1426" cy="1420"/>
            </a:xfrm>
          </p:grpSpPr>
          <p:grpSp>
            <p:nvGrpSpPr>
              <p:cNvPr id="196" name="Group 271"/>
              <p:cNvGrpSpPr>
                <a:grpSpLocks/>
              </p:cNvGrpSpPr>
              <p:nvPr/>
            </p:nvGrpSpPr>
            <p:grpSpPr bwMode="auto">
              <a:xfrm>
                <a:off x="2395" y="2377"/>
                <a:ext cx="1056" cy="1420"/>
                <a:chOff x="1393" y="2474"/>
                <a:chExt cx="1056" cy="1420"/>
              </a:xfrm>
            </p:grpSpPr>
            <p:sp>
              <p:nvSpPr>
                <p:cNvPr id="198" name="Rectangle 98"/>
                <p:cNvSpPr>
                  <a:spLocks noChangeArrowheads="1"/>
                </p:cNvSpPr>
                <p:nvPr/>
              </p:nvSpPr>
              <p:spPr bwMode="auto">
                <a:xfrm rot="394287">
                  <a:off x="1835" y="3168"/>
                  <a:ext cx="572" cy="119"/>
                </a:xfrm>
                <a:prstGeom prst="rect">
                  <a:avLst/>
                </a:prstGeom>
                <a:solidFill>
                  <a:srgbClr val="FFCCFF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199" name="Group 270"/>
                <p:cNvGrpSpPr>
                  <a:grpSpLocks/>
                </p:cNvGrpSpPr>
                <p:nvPr/>
              </p:nvGrpSpPr>
              <p:grpSpPr bwMode="auto">
                <a:xfrm>
                  <a:off x="1905" y="3270"/>
                  <a:ext cx="498" cy="73"/>
                  <a:chOff x="1905" y="3270"/>
                  <a:chExt cx="498" cy="73"/>
                </a:xfrm>
              </p:grpSpPr>
              <p:sp>
                <p:nvSpPr>
                  <p:cNvPr id="242" name="Freeform 100"/>
                  <p:cNvSpPr>
                    <a:spLocks/>
                  </p:cNvSpPr>
                  <p:nvPr/>
                </p:nvSpPr>
                <p:spPr bwMode="auto">
                  <a:xfrm rot="6131891">
                    <a:off x="2117" y="3058"/>
                    <a:ext cx="73" cy="498"/>
                  </a:xfrm>
                  <a:custGeom>
                    <a:avLst/>
                    <a:gdLst>
                      <a:gd name="T0" fmla="*/ 4 w 255"/>
                      <a:gd name="T1" fmla="*/ 241 h 990"/>
                      <a:gd name="T2" fmla="*/ 17 w 255"/>
                      <a:gd name="T3" fmla="*/ 498 h 990"/>
                      <a:gd name="T4" fmla="*/ 30 w 255"/>
                      <a:gd name="T5" fmla="*/ 490 h 990"/>
                      <a:gd name="T6" fmla="*/ 38 w 255"/>
                      <a:gd name="T7" fmla="*/ 468 h 990"/>
                      <a:gd name="T8" fmla="*/ 60 w 255"/>
                      <a:gd name="T9" fmla="*/ 423 h 990"/>
                      <a:gd name="T10" fmla="*/ 64 w 255"/>
                      <a:gd name="T11" fmla="*/ 340 h 990"/>
                      <a:gd name="T12" fmla="*/ 73 w 255"/>
                      <a:gd name="T13" fmla="*/ 279 h 990"/>
                      <a:gd name="T14" fmla="*/ 47 w 255"/>
                      <a:gd name="T15" fmla="*/ 83 h 990"/>
                      <a:gd name="T16" fmla="*/ 38 w 255"/>
                      <a:gd name="T17" fmla="*/ 15 h 990"/>
                      <a:gd name="T18" fmla="*/ 25 w 255"/>
                      <a:gd name="T19" fmla="*/ 0 h 990"/>
                      <a:gd name="T20" fmla="*/ 4 w 255"/>
                      <a:gd name="T21" fmla="*/ 68 h 990"/>
                      <a:gd name="T22" fmla="*/ 8 w 255"/>
                      <a:gd name="T23" fmla="*/ 249 h 990"/>
                      <a:gd name="T24" fmla="*/ 4 w 255"/>
                      <a:gd name="T25" fmla="*/ 272 h 990"/>
                      <a:gd name="T26" fmla="*/ 4 w 255"/>
                      <a:gd name="T27" fmla="*/ 241 h 99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255"/>
                      <a:gd name="T43" fmla="*/ 0 h 990"/>
                      <a:gd name="T44" fmla="*/ 255 w 255"/>
                      <a:gd name="T45" fmla="*/ 990 h 990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255" h="990">
                        <a:moveTo>
                          <a:pt x="14" y="480"/>
                        </a:moveTo>
                        <a:cubicBezTo>
                          <a:pt x="21" y="647"/>
                          <a:pt x="5" y="827"/>
                          <a:pt x="59" y="990"/>
                        </a:cubicBezTo>
                        <a:cubicBezTo>
                          <a:pt x="74" y="985"/>
                          <a:pt x="92" y="985"/>
                          <a:pt x="104" y="975"/>
                        </a:cubicBezTo>
                        <a:cubicBezTo>
                          <a:pt x="118" y="964"/>
                          <a:pt x="122" y="944"/>
                          <a:pt x="134" y="930"/>
                        </a:cubicBezTo>
                        <a:cubicBezTo>
                          <a:pt x="230" y="815"/>
                          <a:pt x="135" y="952"/>
                          <a:pt x="209" y="840"/>
                        </a:cubicBezTo>
                        <a:cubicBezTo>
                          <a:pt x="214" y="785"/>
                          <a:pt x="215" y="730"/>
                          <a:pt x="224" y="675"/>
                        </a:cubicBezTo>
                        <a:cubicBezTo>
                          <a:pt x="230" y="634"/>
                          <a:pt x="254" y="555"/>
                          <a:pt x="254" y="555"/>
                        </a:cubicBezTo>
                        <a:cubicBezTo>
                          <a:pt x="244" y="400"/>
                          <a:pt x="255" y="286"/>
                          <a:pt x="164" y="165"/>
                        </a:cubicBezTo>
                        <a:cubicBezTo>
                          <a:pt x="153" y="120"/>
                          <a:pt x="157" y="70"/>
                          <a:pt x="134" y="30"/>
                        </a:cubicBezTo>
                        <a:cubicBezTo>
                          <a:pt x="125" y="14"/>
                          <a:pt x="104" y="10"/>
                          <a:pt x="89" y="0"/>
                        </a:cubicBezTo>
                        <a:cubicBezTo>
                          <a:pt x="23" y="44"/>
                          <a:pt x="33" y="59"/>
                          <a:pt x="14" y="135"/>
                        </a:cubicBezTo>
                        <a:cubicBezTo>
                          <a:pt x="45" y="289"/>
                          <a:pt x="51" y="286"/>
                          <a:pt x="29" y="495"/>
                        </a:cubicBezTo>
                        <a:cubicBezTo>
                          <a:pt x="27" y="511"/>
                          <a:pt x="25" y="551"/>
                          <a:pt x="14" y="540"/>
                        </a:cubicBezTo>
                        <a:cubicBezTo>
                          <a:pt x="0" y="526"/>
                          <a:pt x="14" y="500"/>
                          <a:pt x="14" y="480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43" name="Oval 101"/>
                  <p:cNvSpPr>
                    <a:spLocks noChangeArrowheads="1"/>
                  </p:cNvSpPr>
                  <p:nvPr/>
                </p:nvSpPr>
                <p:spPr bwMode="auto">
                  <a:xfrm rot="6131891">
                    <a:off x="2104" y="3264"/>
                    <a:ext cx="40" cy="76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00" name="Group 268"/>
                <p:cNvGrpSpPr>
                  <a:grpSpLocks/>
                </p:cNvGrpSpPr>
                <p:nvPr/>
              </p:nvGrpSpPr>
              <p:grpSpPr bwMode="auto">
                <a:xfrm>
                  <a:off x="1951" y="3131"/>
                  <a:ext cx="498" cy="73"/>
                  <a:chOff x="1951" y="3131"/>
                  <a:chExt cx="498" cy="73"/>
                </a:xfrm>
              </p:grpSpPr>
              <p:sp>
                <p:nvSpPr>
                  <p:cNvPr id="240" name="Freeform 103"/>
                  <p:cNvSpPr>
                    <a:spLocks/>
                  </p:cNvSpPr>
                  <p:nvPr/>
                </p:nvSpPr>
                <p:spPr bwMode="auto">
                  <a:xfrm rot="-4863138">
                    <a:off x="2163" y="2919"/>
                    <a:ext cx="73" cy="498"/>
                  </a:xfrm>
                  <a:custGeom>
                    <a:avLst/>
                    <a:gdLst>
                      <a:gd name="T0" fmla="*/ 4 w 255"/>
                      <a:gd name="T1" fmla="*/ 241 h 990"/>
                      <a:gd name="T2" fmla="*/ 17 w 255"/>
                      <a:gd name="T3" fmla="*/ 498 h 990"/>
                      <a:gd name="T4" fmla="*/ 30 w 255"/>
                      <a:gd name="T5" fmla="*/ 490 h 990"/>
                      <a:gd name="T6" fmla="*/ 38 w 255"/>
                      <a:gd name="T7" fmla="*/ 468 h 990"/>
                      <a:gd name="T8" fmla="*/ 60 w 255"/>
                      <a:gd name="T9" fmla="*/ 423 h 990"/>
                      <a:gd name="T10" fmla="*/ 64 w 255"/>
                      <a:gd name="T11" fmla="*/ 340 h 990"/>
                      <a:gd name="T12" fmla="*/ 73 w 255"/>
                      <a:gd name="T13" fmla="*/ 279 h 990"/>
                      <a:gd name="T14" fmla="*/ 47 w 255"/>
                      <a:gd name="T15" fmla="*/ 83 h 990"/>
                      <a:gd name="T16" fmla="*/ 38 w 255"/>
                      <a:gd name="T17" fmla="*/ 15 h 990"/>
                      <a:gd name="T18" fmla="*/ 25 w 255"/>
                      <a:gd name="T19" fmla="*/ 0 h 990"/>
                      <a:gd name="T20" fmla="*/ 4 w 255"/>
                      <a:gd name="T21" fmla="*/ 68 h 990"/>
                      <a:gd name="T22" fmla="*/ 8 w 255"/>
                      <a:gd name="T23" fmla="*/ 249 h 990"/>
                      <a:gd name="T24" fmla="*/ 4 w 255"/>
                      <a:gd name="T25" fmla="*/ 272 h 990"/>
                      <a:gd name="T26" fmla="*/ 4 w 255"/>
                      <a:gd name="T27" fmla="*/ 241 h 990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w 255"/>
                      <a:gd name="T43" fmla="*/ 0 h 990"/>
                      <a:gd name="T44" fmla="*/ 255 w 255"/>
                      <a:gd name="T45" fmla="*/ 990 h 990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T42" t="T43" r="T44" b="T45"/>
                    <a:pathLst>
                      <a:path w="255" h="990">
                        <a:moveTo>
                          <a:pt x="14" y="480"/>
                        </a:moveTo>
                        <a:cubicBezTo>
                          <a:pt x="21" y="647"/>
                          <a:pt x="5" y="827"/>
                          <a:pt x="59" y="990"/>
                        </a:cubicBezTo>
                        <a:cubicBezTo>
                          <a:pt x="74" y="985"/>
                          <a:pt x="92" y="985"/>
                          <a:pt x="104" y="975"/>
                        </a:cubicBezTo>
                        <a:cubicBezTo>
                          <a:pt x="118" y="964"/>
                          <a:pt x="122" y="944"/>
                          <a:pt x="134" y="930"/>
                        </a:cubicBezTo>
                        <a:cubicBezTo>
                          <a:pt x="230" y="815"/>
                          <a:pt x="135" y="952"/>
                          <a:pt x="209" y="840"/>
                        </a:cubicBezTo>
                        <a:cubicBezTo>
                          <a:pt x="214" y="785"/>
                          <a:pt x="215" y="730"/>
                          <a:pt x="224" y="675"/>
                        </a:cubicBezTo>
                        <a:cubicBezTo>
                          <a:pt x="230" y="634"/>
                          <a:pt x="254" y="555"/>
                          <a:pt x="254" y="555"/>
                        </a:cubicBezTo>
                        <a:cubicBezTo>
                          <a:pt x="244" y="400"/>
                          <a:pt x="255" y="286"/>
                          <a:pt x="164" y="165"/>
                        </a:cubicBezTo>
                        <a:cubicBezTo>
                          <a:pt x="153" y="120"/>
                          <a:pt x="157" y="70"/>
                          <a:pt x="134" y="30"/>
                        </a:cubicBezTo>
                        <a:cubicBezTo>
                          <a:pt x="125" y="14"/>
                          <a:pt x="104" y="10"/>
                          <a:pt x="89" y="0"/>
                        </a:cubicBezTo>
                        <a:cubicBezTo>
                          <a:pt x="23" y="44"/>
                          <a:pt x="33" y="59"/>
                          <a:pt x="14" y="135"/>
                        </a:cubicBezTo>
                        <a:cubicBezTo>
                          <a:pt x="45" y="289"/>
                          <a:pt x="51" y="286"/>
                          <a:pt x="29" y="495"/>
                        </a:cubicBezTo>
                        <a:cubicBezTo>
                          <a:pt x="27" y="511"/>
                          <a:pt x="25" y="551"/>
                          <a:pt x="14" y="540"/>
                        </a:cubicBezTo>
                        <a:cubicBezTo>
                          <a:pt x="0" y="526"/>
                          <a:pt x="14" y="500"/>
                          <a:pt x="14" y="480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241" name="Oval 104"/>
                  <p:cNvSpPr>
                    <a:spLocks noChangeArrowheads="1"/>
                  </p:cNvSpPr>
                  <p:nvPr/>
                </p:nvSpPr>
                <p:spPr bwMode="auto">
                  <a:xfrm rot="-4863138">
                    <a:off x="2210" y="3132"/>
                    <a:ext cx="40" cy="75"/>
                  </a:xfrm>
                  <a:prstGeom prst="ellipse">
                    <a:avLst/>
                  </a:prstGeom>
                  <a:solidFill>
                    <a:srgbClr val="00008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201" name="Group 267"/>
                <p:cNvGrpSpPr>
                  <a:grpSpLocks/>
                </p:cNvGrpSpPr>
                <p:nvPr/>
              </p:nvGrpSpPr>
              <p:grpSpPr bwMode="auto">
                <a:xfrm>
                  <a:off x="1393" y="2474"/>
                  <a:ext cx="564" cy="1420"/>
                  <a:chOff x="1393" y="2474"/>
                  <a:chExt cx="564" cy="1420"/>
                </a:xfrm>
              </p:grpSpPr>
              <p:sp>
                <p:nvSpPr>
                  <p:cNvPr id="203" name="AutoShape 106"/>
                  <p:cNvSpPr>
                    <a:spLocks noChangeArrowheads="1"/>
                  </p:cNvSpPr>
                  <p:nvPr/>
                </p:nvSpPr>
                <p:spPr bwMode="auto">
                  <a:xfrm rot="-5603350">
                    <a:off x="1658" y="3077"/>
                    <a:ext cx="224" cy="267"/>
                  </a:xfrm>
                  <a:custGeom>
                    <a:avLst/>
                    <a:gdLst>
                      <a:gd name="T0" fmla="*/ 2 w 21600"/>
                      <a:gd name="T1" fmla="*/ 2 h 21600"/>
                      <a:gd name="T2" fmla="*/ 1 w 21600"/>
                      <a:gd name="T3" fmla="*/ 3 h 21600"/>
                      <a:gd name="T4" fmla="*/ 0 w 21600"/>
                      <a:gd name="T5" fmla="*/ 2 h 21600"/>
                      <a:gd name="T6" fmla="*/ 1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32 w 21600"/>
                      <a:gd name="T13" fmla="*/ 4530 h 21600"/>
                      <a:gd name="T14" fmla="*/ 17068 w 21600"/>
                      <a:gd name="T15" fmla="*/ 1707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FFCCFF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grpSp>
                <p:nvGrpSpPr>
                  <p:cNvPr id="204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1393" y="2474"/>
                    <a:ext cx="348" cy="1420"/>
                    <a:chOff x="3355" y="7558"/>
                    <a:chExt cx="874" cy="4620"/>
                  </a:xfrm>
                </p:grpSpPr>
                <p:sp>
                  <p:nvSpPr>
                    <p:cNvPr id="212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01" y="7624"/>
                      <a:ext cx="785" cy="4490"/>
                    </a:xfrm>
                    <a:prstGeom prst="rect">
                      <a:avLst/>
                    </a:prstGeom>
                    <a:solidFill>
                      <a:srgbClr val="FFCC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grpSp>
                  <p:nvGrpSpPr>
                    <p:cNvPr id="213" name="Group 1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55" y="7559"/>
                      <a:ext cx="255" cy="4619"/>
                      <a:chOff x="3355" y="7559"/>
                      <a:chExt cx="255" cy="4619"/>
                    </a:xfrm>
                  </p:grpSpPr>
                  <p:grpSp>
                    <p:nvGrpSpPr>
                      <p:cNvPr id="227" name="Group 1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57" y="8698"/>
                        <a:ext cx="253" cy="1160"/>
                        <a:chOff x="3357" y="8698"/>
                        <a:chExt cx="253" cy="1160"/>
                      </a:xfrm>
                    </p:grpSpPr>
                    <p:sp>
                      <p:nvSpPr>
                        <p:cNvPr id="238" name="Freeform 11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57" y="8698"/>
                          <a:ext cx="253" cy="1160"/>
                        </a:xfrm>
                        <a:custGeom>
                          <a:avLst/>
                          <a:gdLst>
                            <a:gd name="T0" fmla="*/ 14 w 255"/>
                            <a:gd name="T1" fmla="*/ 562 h 990"/>
                            <a:gd name="T2" fmla="*/ 59 w 255"/>
                            <a:gd name="T3" fmla="*/ 1160 h 990"/>
                            <a:gd name="T4" fmla="*/ 103 w 255"/>
                            <a:gd name="T5" fmla="*/ 1142 h 990"/>
                            <a:gd name="T6" fmla="*/ 133 w 255"/>
                            <a:gd name="T7" fmla="*/ 1090 h 990"/>
                            <a:gd name="T8" fmla="*/ 207 w 255"/>
                            <a:gd name="T9" fmla="*/ 984 h 990"/>
                            <a:gd name="T10" fmla="*/ 222 w 255"/>
                            <a:gd name="T11" fmla="*/ 791 h 990"/>
                            <a:gd name="T12" fmla="*/ 252 w 255"/>
                            <a:gd name="T13" fmla="*/ 650 h 990"/>
                            <a:gd name="T14" fmla="*/ 163 w 255"/>
                            <a:gd name="T15" fmla="*/ 193 h 990"/>
                            <a:gd name="T16" fmla="*/ 133 w 255"/>
                            <a:gd name="T17" fmla="*/ 35 h 990"/>
                            <a:gd name="T18" fmla="*/ 88 w 255"/>
                            <a:gd name="T19" fmla="*/ 0 h 990"/>
                            <a:gd name="T20" fmla="*/ 14 w 255"/>
                            <a:gd name="T21" fmla="*/ 158 h 990"/>
                            <a:gd name="T22" fmla="*/ 29 w 255"/>
                            <a:gd name="T23" fmla="*/ 580 h 990"/>
                            <a:gd name="T24" fmla="*/ 14 w 255"/>
                            <a:gd name="T25" fmla="*/ 633 h 990"/>
                            <a:gd name="T26" fmla="*/ 14 w 255"/>
                            <a:gd name="T27" fmla="*/ 562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39" name="Oval 1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16" y="9260"/>
                          <a:ext cx="139" cy="176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228" name="Group 11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57" y="7559"/>
                        <a:ext cx="253" cy="1160"/>
                        <a:chOff x="3357" y="7559"/>
                        <a:chExt cx="253" cy="1160"/>
                      </a:xfrm>
                    </p:grpSpPr>
                    <p:sp>
                      <p:nvSpPr>
                        <p:cNvPr id="236" name="Freeform 1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57" y="7559"/>
                          <a:ext cx="253" cy="1160"/>
                        </a:xfrm>
                        <a:custGeom>
                          <a:avLst/>
                          <a:gdLst>
                            <a:gd name="T0" fmla="*/ 14 w 255"/>
                            <a:gd name="T1" fmla="*/ 562 h 990"/>
                            <a:gd name="T2" fmla="*/ 59 w 255"/>
                            <a:gd name="T3" fmla="*/ 1160 h 990"/>
                            <a:gd name="T4" fmla="*/ 103 w 255"/>
                            <a:gd name="T5" fmla="*/ 1142 h 990"/>
                            <a:gd name="T6" fmla="*/ 133 w 255"/>
                            <a:gd name="T7" fmla="*/ 1090 h 990"/>
                            <a:gd name="T8" fmla="*/ 207 w 255"/>
                            <a:gd name="T9" fmla="*/ 984 h 990"/>
                            <a:gd name="T10" fmla="*/ 222 w 255"/>
                            <a:gd name="T11" fmla="*/ 791 h 990"/>
                            <a:gd name="T12" fmla="*/ 252 w 255"/>
                            <a:gd name="T13" fmla="*/ 650 h 990"/>
                            <a:gd name="T14" fmla="*/ 163 w 255"/>
                            <a:gd name="T15" fmla="*/ 193 h 990"/>
                            <a:gd name="T16" fmla="*/ 133 w 255"/>
                            <a:gd name="T17" fmla="*/ 35 h 990"/>
                            <a:gd name="T18" fmla="*/ 88 w 255"/>
                            <a:gd name="T19" fmla="*/ 0 h 990"/>
                            <a:gd name="T20" fmla="*/ 14 w 255"/>
                            <a:gd name="T21" fmla="*/ 158 h 990"/>
                            <a:gd name="T22" fmla="*/ 29 w 255"/>
                            <a:gd name="T23" fmla="*/ 580 h 990"/>
                            <a:gd name="T24" fmla="*/ 14 w 255"/>
                            <a:gd name="T25" fmla="*/ 633 h 990"/>
                            <a:gd name="T26" fmla="*/ 14 w 255"/>
                            <a:gd name="T27" fmla="*/ 562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37" name="Oval 1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16" y="8121"/>
                          <a:ext cx="139" cy="176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229" name="Group 1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57" y="9836"/>
                        <a:ext cx="253" cy="1160"/>
                        <a:chOff x="3357" y="9836"/>
                        <a:chExt cx="253" cy="1160"/>
                      </a:xfrm>
                    </p:grpSpPr>
                    <p:sp>
                      <p:nvSpPr>
                        <p:cNvPr id="234" name="Freeform 1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57" y="9836"/>
                          <a:ext cx="253" cy="1160"/>
                        </a:xfrm>
                        <a:custGeom>
                          <a:avLst/>
                          <a:gdLst>
                            <a:gd name="T0" fmla="*/ 14 w 255"/>
                            <a:gd name="T1" fmla="*/ 562 h 990"/>
                            <a:gd name="T2" fmla="*/ 59 w 255"/>
                            <a:gd name="T3" fmla="*/ 1160 h 990"/>
                            <a:gd name="T4" fmla="*/ 103 w 255"/>
                            <a:gd name="T5" fmla="*/ 1142 h 990"/>
                            <a:gd name="T6" fmla="*/ 133 w 255"/>
                            <a:gd name="T7" fmla="*/ 1090 h 990"/>
                            <a:gd name="T8" fmla="*/ 207 w 255"/>
                            <a:gd name="T9" fmla="*/ 984 h 990"/>
                            <a:gd name="T10" fmla="*/ 222 w 255"/>
                            <a:gd name="T11" fmla="*/ 791 h 990"/>
                            <a:gd name="T12" fmla="*/ 252 w 255"/>
                            <a:gd name="T13" fmla="*/ 650 h 990"/>
                            <a:gd name="T14" fmla="*/ 163 w 255"/>
                            <a:gd name="T15" fmla="*/ 193 h 990"/>
                            <a:gd name="T16" fmla="*/ 133 w 255"/>
                            <a:gd name="T17" fmla="*/ 35 h 990"/>
                            <a:gd name="T18" fmla="*/ 88 w 255"/>
                            <a:gd name="T19" fmla="*/ 0 h 990"/>
                            <a:gd name="T20" fmla="*/ 14 w 255"/>
                            <a:gd name="T21" fmla="*/ 158 h 990"/>
                            <a:gd name="T22" fmla="*/ 29 w 255"/>
                            <a:gd name="T23" fmla="*/ 580 h 990"/>
                            <a:gd name="T24" fmla="*/ 14 w 255"/>
                            <a:gd name="T25" fmla="*/ 633 h 990"/>
                            <a:gd name="T26" fmla="*/ 14 w 255"/>
                            <a:gd name="T27" fmla="*/ 562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35" name="Oval 1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16" y="10398"/>
                          <a:ext cx="139" cy="176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230" name="Group 1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357" y="10996"/>
                        <a:ext cx="253" cy="1161"/>
                        <a:chOff x="3357" y="10996"/>
                        <a:chExt cx="253" cy="1161"/>
                      </a:xfrm>
                    </p:grpSpPr>
                    <p:sp>
                      <p:nvSpPr>
                        <p:cNvPr id="232" name="Freeform 1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357" y="10996"/>
                          <a:ext cx="253" cy="1161"/>
                        </a:xfrm>
                        <a:custGeom>
                          <a:avLst/>
                          <a:gdLst>
                            <a:gd name="T0" fmla="*/ 14 w 255"/>
                            <a:gd name="T1" fmla="*/ 563 h 990"/>
                            <a:gd name="T2" fmla="*/ 59 w 255"/>
                            <a:gd name="T3" fmla="*/ 1161 h 990"/>
                            <a:gd name="T4" fmla="*/ 103 w 255"/>
                            <a:gd name="T5" fmla="*/ 1143 h 990"/>
                            <a:gd name="T6" fmla="*/ 133 w 255"/>
                            <a:gd name="T7" fmla="*/ 1091 h 990"/>
                            <a:gd name="T8" fmla="*/ 207 w 255"/>
                            <a:gd name="T9" fmla="*/ 985 h 990"/>
                            <a:gd name="T10" fmla="*/ 222 w 255"/>
                            <a:gd name="T11" fmla="*/ 792 h 990"/>
                            <a:gd name="T12" fmla="*/ 252 w 255"/>
                            <a:gd name="T13" fmla="*/ 651 h 990"/>
                            <a:gd name="T14" fmla="*/ 163 w 255"/>
                            <a:gd name="T15" fmla="*/ 194 h 990"/>
                            <a:gd name="T16" fmla="*/ 133 w 255"/>
                            <a:gd name="T17" fmla="*/ 35 h 990"/>
                            <a:gd name="T18" fmla="*/ 88 w 255"/>
                            <a:gd name="T19" fmla="*/ 0 h 990"/>
                            <a:gd name="T20" fmla="*/ 14 w 255"/>
                            <a:gd name="T21" fmla="*/ 158 h 990"/>
                            <a:gd name="T22" fmla="*/ 29 w 255"/>
                            <a:gd name="T23" fmla="*/ 581 h 990"/>
                            <a:gd name="T24" fmla="*/ 14 w 255"/>
                            <a:gd name="T25" fmla="*/ 633 h 990"/>
                            <a:gd name="T26" fmla="*/ 14 w 255"/>
                            <a:gd name="T27" fmla="*/ 563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33" name="Oval 1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16" y="11559"/>
                          <a:ext cx="139" cy="176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sp>
                    <p:nvSpPr>
                      <p:cNvPr id="231" name="Line 1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55" y="7602"/>
                        <a:ext cx="0" cy="457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00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214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3609" y="8011"/>
                      <a:ext cx="369" cy="236"/>
                    </a:xfrm>
                    <a:custGeom>
                      <a:avLst/>
                      <a:gdLst>
                        <a:gd name="T0" fmla="*/ 0 w 240"/>
                        <a:gd name="T1" fmla="*/ 0 h 165"/>
                        <a:gd name="T2" fmla="*/ 185 w 240"/>
                        <a:gd name="T3" fmla="*/ 172 h 165"/>
                        <a:gd name="T4" fmla="*/ 323 w 240"/>
                        <a:gd name="T5" fmla="*/ 215 h 165"/>
                        <a:gd name="T6" fmla="*/ 369 w 240"/>
                        <a:gd name="T7" fmla="*/ 236 h 165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40"/>
                        <a:gd name="T13" fmla="*/ 0 h 165"/>
                        <a:gd name="T14" fmla="*/ 240 w 240"/>
                        <a:gd name="T15" fmla="*/ 165 h 165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40" h="165">
                          <a:moveTo>
                            <a:pt x="0" y="0"/>
                          </a:moveTo>
                          <a:cubicBezTo>
                            <a:pt x="31" y="47"/>
                            <a:pt x="66" y="96"/>
                            <a:pt x="120" y="120"/>
                          </a:cubicBezTo>
                          <a:cubicBezTo>
                            <a:pt x="149" y="133"/>
                            <a:pt x="182" y="136"/>
                            <a:pt x="210" y="150"/>
                          </a:cubicBezTo>
                          <a:cubicBezTo>
                            <a:pt x="220" y="155"/>
                            <a:pt x="230" y="160"/>
                            <a:pt x="240" y="165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5" name="Freeform 124"/>
                    <p:cNvSpPr>
                      <a:spLocks/>
                    </p:cNvSpPr>
                    <p:nvPr/>
                  </p:nvSpPr>
                  <p:spPr bwMode="auto">
                    <a:xfrm>
                      <a:off x="3470" y="8247"/>
                      <a:ext cx="531" cy="472"/>
                    </a:xfrm>
                    <a:custGeom>
                      <a:avLst/>
                      <a:gdLst>
                        <a:gd name="T0" fmla="*/ 508 w 345"/>
                        <a:gd name="T1" fmla="*/ 0 h 330"/>
                        <a:gd name="T2" fmla="*/ 531 w 345"/>
                        <a:gd name="T3" fmla="*/ 64 h 330"/>
                        <a:gd name="T4" fmla="*/ 346 w 345"/>
                        <a:gd name="T5" fmla="*/ 236 h 330"/>
                        <a:gd name="T6" fmla="*/ 300 w 345"/>
                        <a:gd name="T7" fmla="*/ 322 h 330"/>
                        <a:gd name="T8" fmla="*/ 277 w 345"/>
                        <a:gd name="T9" fmla="*/ 386 h 330"/>
                        <a:gd name="T10" fmla="*/ 0 w 345"/>
                        <a:gd name="T11" fmla="*/ 472 h 330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345"/>
                        <a:gd name="T19" fmla="*/ 0 h 330"/>
                        <a:gd name="T20" fmla="*/ 345 w 345"/>
                        <a:gd name="T21" fmla="*/ 330 h 330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345" h="330">
                          <a:moveTo>
                            <a:pt x="330" y="0"/>
                          </a:moveTo>
                          <a:cubicBezTo>
                            <a:pt x="335" y="15"/>
                            <a:pt x="345" y="29"/>
                            <a:pt x="345" y="45"/>
                          </a:cubicBezTo>
                          <a:cubicBezTo>
                            <a:pt x="345" y="123"/>
                            <a:pt x="283" y="136"/>
                            <a:pt x="225" y="165"/>
                          </a:cubicBezTo>
                          <a:cubicBezTo>
                            <a:pt x="215" y="185"/>
                            <a:pt x="204" y="204"/>
                            <a:pt x="195" y="225"/>
                          </a:cubicBezTo>
                          <a:cubicBezTo>
                            <a:pt x="189" y="240"/>
                            <a:pt x="190" y="258"/>
                            <a:pt x="180" y="270"/>
                          </a:cubicBezTo>
                          <a:cubicBezTo>
                            <a:pt x="157" y="299"/>
                            <a:pt x="39" y="330"/>
                            <a:pt x="0" y="33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6" name="Freeform 125"/>
                    <p:cNvSpPr>
                      <a:spLocks/>
                    </p:cNvSpPr>
                    <p:nvPr/>
                  </p:nvSpPr>
                  <p:spPr bwMode="auto">
                    <a:xfrm>
                      <a:off x="3655" y="8698"/>
                      <a:ext cx="369" cy="344"/>
                    </a:xfrm>
                    <a:custGeom>
                      <a:avLst/>
                      <a:gdLst>
                        <a:gd name="T0" fmla="*/ 0 w 240"/>
                        <a:gd name="T1" fmla="*/ 0 h 240"/>
                        <a:gd name="T2" fmla="*/ 92 w 240"/>
                        <a:gd name="T3" fmla="*/ 22 h 240"/>
                        <a:gd name="T4" fmla="*/ 185 w 240"/>
                        <a:gd name="T5" fmla="*/ 151 h 240"/>
                        <a:gd name="T6" fmla="*/ 277 w 240"/>
                        <a:gd name="T7" fmla="*/ 280 h 240"/>
                        <a:gd name="T8" fmla="*/ 369 w 240"/>
                        <a:gd name="T9" fmla="*/ 344 h 240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40"/>
                        <a:gd name="T16" fmla="*/ 0 h 240"/>
                        <a:gd name="T17" fmla="*/ 240 w 240"/>
                        <a:gd name="T18" fmla="*/ 240 h 240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40" h="240">
                          <a:moveTo>
                            <a:pt x="0" y="0"/>
                          </a:moveTo>
                          <a:cubicBezTo>
                            <a:pt x="20" y="5"/>
                            <a:pt x="42" y="5"/>
                            <a:pt x="60" y="15"/>
                          </a:cubicBezTo>
                          <a:cubicBezTo>
                            <a:pt x="125" y="52"/>
                            <a:pt x="92" y="54"/>
                            <a:pt x="120" y="105"/>
                          </a:cubicBezTo>
                          <a:cubicBezTo>
                            <a:pt x="138" y="137"/>
                            <a:pt x="160" y="165"/>
                            <a:pt x="180" y="195"/>
                          </a:cubicBezTo>
                          <a:cubicBezTo>
                            <a:pt x="194" y="216"/>
                            <a:pt x="222" y="222"/>
                            <a:pt x="240" y="24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7" name="Freeform 126"/>
                    <p:cNvSpPr>
                      <a:spLocks/>
                    </p:cNvSpPr>
                    <p:nvPr/>
                  </p:nvSpPr>
                  <p:spPr bwMode="auto">
                    <a:xfrm>
                      <a:off x="3563" y="9358"/>
                      <a:ext cx="438" cy="264"/>
                    </a:xfrm>
                    <a:custGeom>
                      <a:avLst/>
                      <a:gdLst>
                        <a:gd name="T0" fmla="*/ 438 w 285"/>
                        <a:gd name="T1" fmla="*/ 27 h 184"/>
                        <a:gd name="T2" fmla="*/ 346 w 285"/>
                        <a:gd name="T3" fmla="*/ 92 h 184"/>
                        <a:gd name="T4" fmla="*/ 184 w 285"/>
                        <a:gd name="T5" fmla="*/ 156 h 184"/>
                        <a:gd name="T6" fmla="*/ 0 w 285"/>
                        <a:gd name="T7" fmla="*/ 264 h 18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85"/>
                        <a:gd name="T13" fmla="*/ 0 h 184"/>
                        <a:gd name="T14" fmla="*/ 285 w 285"/>
                        <a:gd name="T15" fmla="*/ 184 h 184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85" h="184">
                          <a:moveTo>
                            <a:pt x="285" y="19"/>
                          </a:moveTo>
                          <a:cubicBezTo>
                            <a:pt x="265" y="34"/>
                            <a:pt x="247" y="53"/>
                            <a:pt x="225" y="64"/>
                          </a:cubicBezTo>
                          <a:cubicBezTo>
                            <a:pt x="31" y="161"/>
                            <a:pt x="284" y="0"/>
                            <a:pt x="120" y="109"/>
                          </a:cubicBezTo>
                          <a:cubicBezTo>
                            <a:pt x="98" y="176"/>
                            <a:pt x="77" y="184"/>
                            <a:pt x="0" y="184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8" name="Freeform 127"/>
                    <p:cNvSpPr>
                      <a:spLocks/>
                    </p:cNvSpPr>
                    <p:nvPr/>
                  </p:nvSpPr>
                  <p:spPr bwMode="auto">
                    <a:xfrm>
                      <a:off x="3547" y="9600"/>
                      <a:ext cx="520" cy="2191"/>
                    </a:xfrm>
                    <a:custGeom>
                      <a:avLst/>
                      <a:gdLst>
                        <a:gd name="T0" fmla="*/ 154 w 338"/>
                        <a:gd name="T1" fmla="*/ 0 h 1530"/>
                        <a:gd name="T2" fmla="*/ 200 w 338"/>
                        <a:gd name="T3" fmla="*/ 64 h 1530"/>
                        <a:gd name="T4" fmla="*/ 338 w 338"/>
                        <a:gd name="T5" fmla="*/ 193 h 1530"/>
                        <a:gd name="T6" fmla="*/ 385 w 338"/>
                        <a:gd name="T7" fmla="*/ 301 h 1530"/>
                        <a:gd name="T8" fmla="*/ 477 w 338"/>
                        <a:gd name="T9" fmla="*/ 430 h 1530"/>
                        <a:gd name="T10" fmla="*/ 292 w 338"/>
                        <a:gd name="T11" fmla="*/ 494 h 1530"/>
                        <a:gd name="T12" fmla="*/ 223 w 338"/>
                        <a:gd name="T13" fmla="*/ 537 h 1530"/>
                        <a:gd name="T14" fmla="*/ 154 w 338"/>
                        <a:gd name="T15" fmla="*/ 558 h 1530"/>
                        <a:gd name="T16" fmla="*/ 131 w 338"/>
                        <a:gd name="T17" fmla="*/ 752 h 1530"/>
                        <a:gd name="T18" fmla="*/ 223 w 338"/>
                        <a:gd name="T19" fmla="*/ 773 h 1530"/>
                        <a:gd name="T20" fmla="*/ 315 w 338"/>
                        <a:gd name="T21" fmla="*/ 902 h 1530"/>
                        <a:gd name="T22" fmla="*/ 454 w 338"/>
                        <a:gd name="T23" fmla="*/ 1031 h 1530"/>
                        <a:gd name="T24" fmla="*/ 408 w 338"/>
                        <a:gd name="T25" fmla="*/ 1096 h 1530"/>
                        <a:gd name="T26" fmla="*/ 338 w 338"/>
                        <a:gd name="T27" fmla="*/ 1117 h 1530"/>
                        <a:gd name="T28" fmla="*/ 292 w 338"/>
                        <a:gd name="T29" fmla="*/ 1246 h 1530"/>
                        <a:gd name="T30" fmla="*/ 269 w 338"/>
                        <a:gd name="T31" fmla="*/ 1310 h 1530"/>
                        <a:gd name="T32" fmla="*/ 246 w 338"/>
                        <a:gd name="T33" fmla="*/ 1525 h 1530"/>
                        <a:gd name="T34" fmla="*/ 154 w 338"/>
                        <a:gd name="T35" fmla="*/ 1568 h 1530"/>
                        <a:gd name="T36" fmla="*/ 15 w 338"/>
                        <a:gd name="T37" fmla="*/ 1633 h 1530"/>
                        <a:gd name="T38" fmla="*/ 38 w 338"/>
                        <a:gd name="T39" fmla="*/ 1718 h 1530"/>
                        <a:gd name="T40" fmla="*/ 246 w 338"/>
                        <a:gd name="T41" fmla="*/ 1804 h 1530"/>
                        <a:gd name="T42" fmla="*/ 362 w 338"/>
                        <a:gd name="T43" fmla="*/ 2084 h 1530"/>
                        <a:gd name="T44" fmla="*/ 385 w 338"/>
                        <a:gd name="T45" fmla="*/ 2148 h 1530"/>
                        <a:gd name="T46" fmla="*/ 454 w 338"/>
                        <a:gd name="T47" fmla="*/ 2191 h 1530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w 338"/>
                        <a:gd name="T73" fmla="*/ 0 h 1530"/>
                        <a:gd name="T74" fmla="*/ 338 w 338"/>
                        <a:gd name="T75" fmla="*/ 1530 h 1530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T72" t="T73" r="T74" b="T75"/>
                      <a:pathLst>
                        <a:path w="338" h="1530">
                          <a:moveTo>
                            <a:pt x="100" y="0"/>
                          </a:moveTo>
                          <a:cubicBezTo>
                            <a:pt x="110" y="15"/>
                            <a:pt x="118" y="32"/>
                            <a:pt x="130" y="45"/>
                          </a:cubicBezTo>
                          <a:cubicBezTo>
                            <a:pt x="158" y="77"/>
                            <a:pt x="220" y="135"/>
                            <a:pt x="220" y="135"/>
                          </a:cubicBezTo>
                          <a:cubicBezTo>
                            <a:pt x="230" y="160"/>
                            <a:pt x="237" y="186"/>
                            <a:pt x="250" y="210"/>
                          </a:cubicBezTo>
                          <a:cubicBezTo>
                            <a:pt x="267" y="242"/>
                            <a:pt x="310" y="300"/>
                            <a:pt x="310" y="300"/>
                          </a:cubicBezTo>
                          <a:cubicBezTo>
                            <a:pt x="204" y="370"/>
                            <a:pt x="338" y="289"/>
                            <a:pt x="190" y="345"/>
                          </a:cubicBezTo>
                          <a:cubicBezTo>
                            <a:pt x="173" y="351"/>
                            <a:pt x="161" y="367"/>
                            <a:pt x="145" y="375"/>
                          </a:cubicBezTo>
                          <a:cubicBezTo>
                            <a:pt x="131" y="382"/>
                            <a:pt x="115" y="385"/>
                            <a:pt x="100" y="390"/>
                          </a:cubicBezTo>
                          <a:cubicBezTo>
                            <a:pt x="53" y="460"/>
                            <a:pt x="0" y="476"/>
                            <a:pt x="85" y="525"/>
                          </a:cubicBezTo>
                          <a:cubicBezTo>
                            <a:pt x="103" y="535"/>
                            <a:pt x="125" y="535"/>
                            <a:pt x="145" y="540"/>
                          </a:cubicBezTo>
                          <a:cubicBezTo>
                            <a:pt x="165" y="570"/>
                            <a:pt x="185" y="600"/>
                            <a:pt x="205" y="630"/>
                          </a:cubicBezTo>
                          <a:cubicBezTo>
                            <a:pt x="229" y="665"/>
                            <a:pt x="295" y="720"/>
                            <a:pt x="295" y="720"/>
                          </a:cubicBezTo>
                          <a:cubicBezTo>
                            <a:pt x="285" y="735"/>
                            <a:pt x="279" y="754"/>
                            <a:pt x="265" y="765"/>
                          </a:cubicBezTo>
                          <a:cubicBezTo>
                            <a:pt x="253" y="775"/>
                            <a:pt x="229" y="767"/>
                            <a:pt x="220" y="780"/>
                          </a:cubicBezTo>
                          <a:cubicBezTo>
                            <a:pt x="202" y="806"/>
                            <a:pt x="200" y="840"/>
                            <a:pt x="190" y="870"/>
                          </a:cubicBezTo>
                          <a:cubicBezTo>
                            <a:pt x="185" y="885"/>
                            <a:pt x="175" y="915"/>
                            <a:pt x="175" y="915"/>
                          </a:cubicBezTo>
                          <a:cubicBezTo>
                            <a:pt x="170" y="965"/>
                            <a:pt x="179" y="1019"/>
                            <a:pt x="160" y="1065"/>
                          </a:cubicBezTo>
                          <a:cubicBezTo>
                            <a:pt x="151" y="1086"/>
                            <a:pt x="119" y="1084"/>
                            <a:pt x="100" y="1095"/>
                          </a:cubicBezTo>
                          <a:cubicBezTo>
                            <a:pt x="19" y="1142"/>
                            <a:pt x="93" y="1112"/>
                            <a:pt x="10" y="1140"/>
                          </a:cubicBezTo>
                          <a:cubicBezTo>
                            <a:pt x="15" y="1160"/>
                            <a:pt x="12" y="1184"/>
                            <a:pt x="25" y="1200"/>
                          </a:cubicBezTo>
                          <a:cubicBezTo>
                            <a:pt x="36" y="1213"/>
                            <a:pt x="153" y="1257"/>
                            <a:pt x="160" y="1260"/>
                          </a:cubicBezTo>
                          <a:cubicBezTo>
                            <a:pt x="201" y="1322"/>
                            <a:pt x="215" y="1385"/>
                            <a:pt x="235" y="1455"/>
                          </a:cubicBezTo>
                          <a:cubicBezTo>
                            <a:pt x="239" y="1470"/>
                            <a:pt x="240" y="1488"/>
                            <a:pt x="250" y="1500"/>
                          </a:cubicBezTo>
                          <a:cubicBezTo>
                            <a:pt x="261" y="1514"/>
                            <a:pt x="295" y="1530"/>
                            <a:pt x="295" y="1530"/>
                          </a:cubicBezTo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grpSp>
                  <p:nvGrpSpPr>
                    <p:cNvPr id="219" name="Group 1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5" y="7558"/>
                      <a:ext cx="254" cy="4620"/>
                      <a:chOff x="3975" y="7558"/>
                      <a:chExt cx="254" cy="4620"/>
                    </a:xfrm>
                  </p:grpSpPr>
                  <p:grpSp>
                    <p:nvGrpSpPr>
                      <p:cNvPr id="220" name="Group 1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5" y="10932"/>
                        <a:ext cx="254" cy="1246"/>
                        <a:chOff x="3975" y="10932"/>
                        <a:chExt cx="254" cy="1246"/>
                      </a:xfrm>
                    </p:grpSpPr>
                    <p:sp>
                      <p:nvSpPr>
                        <p:cNvPr id="225" name="Freeform 130"/>
                        <p:cNvSpPr>
                          <a:spLocks/>
                        </p:cNvSpPr>
                        <p:nvPr/>
                      </p:nvSpPr>
                      <p:spPr bwMode="auto">
                        <a:xfrm rot="10800000">
                          <a:off x="3975" y="10932"/>
                          <a:ext cx="254" cy="1246"/>
                        </a:xfrm>
                        <a:custGeom>
                          <a:avLst/>
                          <a:gdLst>
                            <a:gd name="T0" fmla="*/ 14 w 255"/>
                            <a:gd name="T1" fmla="*/ 604 h 990"/>
                            <a:gd name="T2" fmla="*/ 59 w 255"/>
                            <a:gd name="T3" fmla="*/ 1246 h 990"/>
                            <a:gd name="T4" fmla="*/ 104 w 255"/>
                            <a:gd name="T5" fmla="*/ 1227 h 990"/>
                            <a:gd name="T6" fmla="*/ 133 w 255"/>
                            <a:gd name="T7" fmla="*/ 1170 h 990"/>
                            <a:gd name="T8" fmla="*/ 208 w 255"/>
                            <a:gd name="T9" fmla="*/ 1057 h 990"/>
                            <a:gd name="T10" fmla="*/ 223 w 255"/>
                            <a:gd name="T11" fmla="*/ 850 h 990"/>
                            <a:gd name="T12" fmla="*/ 253 w 255"/>
                            <a:gd name="T13" fmla="*/ 699 h 990"/>
                            <a:gd name="T14" fmla="*/ 163 w 255"/>
                            <a:gd name="T15" fmla="*/ 208 h 990"/>
                            <a:gd name="T16" fmla="*/ 133 w 255"/>
                            <a:gd name="T17" fmla="*/ 38 h 990"/>
                            <a:gd name="T18" fmla="*/ 89 w 255"/>
                            <a:gd name="T19" fmla="*/ 0 h 990"/>
                            <a:gd name="T20" fmla="*/ 14 w 255"/>
                            <a:gd name="T21" fmla="*/ 170 h 990"/>
                            <a:gd name="T22" fmla="*/ 29 w 255"/>
                            <a:gd name="T23" fmla="*/ 623 h 990"/>
                            <a:gd name="T24" fmla="*/ 14 w 255"/>
                            <a:gd name="T25" fmla="*/ 680 h 990"/>
                            <a:gd name="T26" fmla="*/ 14 w 255"/>
                            <a:gd name="T27" fmla="*/ 604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26" name="Oval 1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800000">
                          <a:off x="4029" y="11383"/>
                          <a:ext cx="140" cy="189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grpSp>
                    <p:nvGrpSpPr>
                      <p:cNvPr id="221" name="Group 1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75" y="7624"/>
                        <a:ext cx="254" cy="1160"/>
                        <a:chOff x="3975" y="7624"/>
                        <a:chExt cx="254" cy="1160"/>
                      </a:xfrm>
                    </p:grpSpPr>
                    <p:sp>
                      <p:nvSpPr>
                        <p:cNvPr id="223" name="Freeform 133"/>
                        <p:cNvSpPr>
                          <a:spLocks/>
                        </p:cNvSpPr>
                        <p:nvPr/>
                      </p:nvSpPr>
                      <p:spPr bwMode="auto">
                        <a:xfrm rot="10800000">
                          <a:off x="3975" y="7624"/>
                          <a:ext cx="254" cy="1160"/>
                        </a:xfrm>
                        <a:custGeom>
                          <a:avLst/>
                          <a:gdLst>
                            <a:gd name="T0" fmla="*/ 14 w 255"/>
                            <a:gd name="T1" fmla="*/ 562 h 990"/>
                            <a:gd name="T2" fmla="*/ 59 w 255"/>
                            <a:gd name="T3" fmla="*/ 1160 h 990"/>
                            <a:gd name="T4" fmla="*/ 104 w 255"/>
                            <a:gd name="T5" fmla="*/ 1142 h 990"/>
                            <a:gd name="T6" fmla="*/ 133 w 255"/>
                            <a:gd name="T7" fmla="*/ 1090 h 990"/>
                            <a:gd name="T8" fmla="*/ 208 w 255"/>
                            <a:gd name="T9" fmla="*/ 984 h 990"/>
                            <a:gd name="T10" fmla="*/ 223 w 255"/>
                            <a:gd name="T11" fmla="*/ 791 h 990"/>
                            <a:gd name="T12" fmla="*/ 253 w 255"/>
                            <a:gd name="T13" fmla="*/ 650 h 990"/>
                            <a:gd name="T14" fmla="*/ 163 w 255"/>
                            <a:gd name="T15" fmla="*/ 193 h 990"/>
                            <a:gd name="T16" fmla="*/ 133 w 255"/>
                            <a:gd name="T17" fmla="*/ 35 h 990"/>
                            <a:gd name="T18" fmla="*/ 89 w 255"/>
                            <a:gd name="T19" fmla="*/ 0 h 990"/>
                            <a:gd name="T20" fmla="*/ 14 w 255"/>
                            <a:gd name="T21" fmla="*/ 158 h 990"/>
                            <a:gd name="T22" fmla="*/ 29 w 255"/>
                            <a:gd name="T23" fmla="*/ 580 h 990"/>
                            <a:gd name="T24" fmla="*/ 14 w 255"/>
                            <a:gd name="T25" fmla="*/ 633 h 990"/>
                            <a:gd name="T26" fmla="*/ 14 w 255"/>
                            <a:gd name="T27" fmla="*/ 562 h 990"/>
                            <a:gd name="T28" fmla="*/ 0 60000 65536"/>
                            <a:gd name="T29" fmla="*/ 0 60000 65536"/>
                            <a:gd name="T30" fmla="*/ 0 60000 65536"/>
                            <a:gd name="T31" fmla="*/ 0 60000 65536"/>
                            <a:gd name="T32" fmla="*/ 0 60000 65536"/>
                            <a:gd name="T33" fmla="*/ 0 60000 65536"/>
                            <a:gd name="T34" fmla="*/ 0 60000 65536"/>
                            <a:gd name="T35" fmla="*/ 0 60000 65536"/>
                            <a:gd name="T36" fmla="*/ 0 60000 65536"/>
                            <a:gd name="T37" fmla="*/ 0 60000 65536"/>
                            <a:gd name="T38" fmla="*/ 0 60000 65536"/>
                            <a:gd name="T39" fmla="*/ 0 60000 65536"/>
                            <a:gd name="T40" fmla="*/ 0 60000 65536"/>
                            <a:gd name="T41" fmla="*/ 0 60000 65536"/>
                            <a:gd name="T42" fmla="*/ 0 w 255"/>
                            <a:gd name="T43" fmla="*/ 0 h 990"/>
                            <a:gd name="T44" fmla="*/ 255 w 255"/>
                            <a:gd name="T45" fmla="*/ 990 h 990"/>
                          </a:gdLst>
                          <a:ahLst/>
                          <a:cxnLst>
                            <a:cxn ang="T28">
                              <a:pos x="T0" y="T1"/>
                            </a:cxn>
                            <a:cxn ang="T29">
                              <a:pos x="T2" y="T3"/>
                            </a:cxn>
                            <a:cxn ang="T30">
                              <a:pos x="T4" y="T5"/>
                            </a:cxn>
                            <a:cxn ang="T31">
                              <a:pos x="T6" y="T7"/>
                            </a:cxn>
                            <a:cxn ang="T32">
                              <a:pos x="T8" y="T9"/>
                            </a:cxn>
                            <a:cxn ang="T33">
                              <a:pos x="T10" y="T11"/>
                            </a:cxn>
                            <a:cxn ang="T34">
                              <a:pos x="T12" y="T13"/>
                            </a:cxn>
                            <a:cxn ang="T35">
                              <a:pos x="T14" y="T15"/>
                            </a:cxn>
                            <a:cxn ang="T36">
                              <a:pos x="T16" y="T17"/>
                            </a:cxn>
                            <a:cxn ang="T37">
                              <a:pos x="T18" y="T19"/>
                            </a:cxn>
                            <a:cxn ang="T38">
                              <a:pos x="T20" y="T21"/>
                            </a:cxn>
                            <a:cxn ang="T39">
                              <a:pos x="T22" y="T23"/>
                            </a:cxn>
                            <a:cxn ang="T40">
                              <a:pos x="T24" y="T25"/>
                            </a:cxn>
                            <a:cxn ang="T41">
                              <a:pos x="T26" y="T27"/>
                            </a:cxn>
                          </a:cxnLst>
                          <a:rect l="T42" t="T43" r="T44" b="T45"/>
                          <a:pathLst>
                            <a:path w="255" h="990">
                              <a:moveTo>
                                <a:pt x="14" y="480"/>
                              </a:moveTo>
                              <a:cubicBezTo>
                                <a:pt x="21" y="647"/>
                                <a:pt x="5" y="827"/>
                                <a:pt x="59" y="990"/>
                              </a:cubicBezTo>
                              <a:cubicBezTo>
                                <a:pt x="74" y="985"/>
                                <a:pt x="92" y="985"/>
                                <a:pt x="104" y="975"/>
                              </a:cubicBezTo>
                              <a:cubicBezTo>
                                <a:pt x="118" y="964"/>
                                <a:pt x="122" y="944"/>
                                <a:pt x="134" y="930"/>
                              </a:cubicBezTo>
                              <a:cubicBezTo>
                                <a:pt x="230" y="815"/>
                                <a:pt x="135" y="952"/>
                                <a:pt x="209" y="840"/>
                              </a:cubicBezTo>
                              <a:cubicBezTo>
                                <a:pt x="214" y="785"/>
                                <a:pt x="215" y="730"/>
                                <a:pt x="224" y="675"/>
                              </a:cubicBezTo>
                              <a:cubicBezTo>
                                <a:pt x="230" y="634"/>
                                <a:pt x="254" y="555"/>
                                <a:pt x="254" y="555"/>
                              </a:cubicBezTo>
                              <a:cubicBezTo>
                                <a:pt x="244" y="400"/>
                                <a:pt x="255" y="286"/>
                                <a:pt x="164" y="165"/>
                              </a:cubicBezTo>
                              <a:cubicBezTo>
                                <a:pt x="153" y="120"/>
                                <a:pt x="157" y="70"/>
                                <a:pt x="134" y="30"/>
                              </a:cubicBezTo>
                              <a:cubicBezTo>
                                <a:pt x="125" y="14"/>
                                <a:pt x="104" y="10"/>
                                <a:pt x="89" y="0"/>
                              </a:cubicBezTo>
                              <a:cubicBezTo>
                                <a:pt x="23" y="44"/>
                                <a:pt x="33" y="59"/>
                                <a:pt x="14" y="135"/>
                              </a:cubicBezTo>
                              <a:cubicBezTo>
                                <a:pt x="45" y="289"/>
                                <a:pt x="51" y="286"/>
                                <a:pt x="29" y="495"/>
                              </a:cubicBezTo>
                              <a:cubicBezTo>
                                <a:pt x="27" y="511"/>
                                <a:pt x="25" y="551"/>
                                <a:pt x="14" y="540"/>
                              </a:cubicBezTo>
                              <a:cubicBezTo>
                                <a:pt x="0" y="526"/>
                                <a:pt x="14" y="500"/>
                                <a:pt x="14" y="480"/>
                              </a:cubicBezTo>
                              <a:close/>
                            </a:path>
                          </a:pathLst>
                        </a:custGeom>
                        <a:solidFill>
                          <a:srgbClr val="FF000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  <p:sp>
                      <p:nvSpPr>
                        <p:cNvPr id="224" name="Oval 1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10800000">
                          <a:off x="4029" y="8045"/>
                          <a:ext cx="140" cy="176"/>
                        </a:xfrm>
                        <a:prstGeom prst="ellipse">
                          <a:avLst/>
                        </a:prstGeom>
                        <a:solidFill>
                          <a:srgbClr val="000080"/>
                        </a:solidFill>
                        <a:ln w="9525">
                          <a:solidFill>
                            <a:srgbClr val="00008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Tahoma" pitchFamily="34" charset="0"/>
                            </a:defRPr>
                          </a:lvl9pPr>
                        </a:lstStyle>
                        <a:p>
                          <a:pPr eaLnBrk="1" hangingPunct="1"/>
                          <a:endParaRPr lang="en-US" altLang="en-US"/>
                        </a:p>
                      </p:txBody>
                    </p:sp>
                  </p:grpSp>
                  <p:sp>
                    <p:nvSpPr>
                      <p:cNvPr id="222" name="Line 135"/>
                      <p:cNvSpPr>
                        <a:spLocks noChangeShapeType="1"/>
                      </p:cNvSpPr>
                      <p:nvPr/>
                    </p:nvSpPr>
                    <p:spPr bwMode="auto">
                      <a:xfrm rot="10800000">
                        <a:off x="4215" y="7558"/>
                        <a:ext cx="0" cy="1976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990033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205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1630" y="3240"/>
                    <a:ext cx="292" cy="297"/>
                    <a:chOff x="3927" y="10051"/>
                    <a:chExt cx="730" cy="967"/>
                  </a:xfrm>
                </p:grpSpPr>
                <p:sp>
                  <p:nvSpPr>
                    <p:cNvPr id="210" name="Freeform 137"/>
                    <p:cNvSpPr>
                      <a:spLocks/>
                    </p:cNvSpPr>
                    <p:nvPr/>
                  </p:nvSpPr>
                  <p:spPr bwMode="auto">
                    <a:xfrm>
                      <a:off x="3927" y="10051"/>
                      <a:ext cx="730" cy="967"/>
                    </a:xfrm>
                    <a:custGeom>
                      <a:avLst/>
                      <a:gdLst>
                        <a:gd name="T0" fmla="*/ 4 w 520"/>
                        <a:gd name="T1" fmla="*/ 801 h 525"/>
                        <a:gd name="T2" fmla="*/ 25 w 520"/>
                        <a:gd name="T3" fmla="*/ 359 h 525"/>
                        <a:gd name="T4" fmla="*/ 383 w 520"/>
                        <a:gd name="T5" fmla="*/ 83 h 525"/>
                        <a:gd name="T6" fmla="*/ 657 w 520"/>
                        <a:gd name="T7" fmla="*/ 0 h 525"/>
                        <a:gd name="T8" fmla="*/ 720 w 520"/>
                        <a:gd name="T9" fmla="*/ 28 h 525"/>
                        <a:gd name="T10" fmla="*/ 699 w 520"/>
                        <a:gd name="T11" fmla="*/ 111 h 525"/>
                        <a:gd name="T12" fmla="*/ 489 w 520"/>
                        <a:gd name="T13" fmla="*/ 249 h 525"/>
                        <a:gd name="T14" fmla="*/ 320 w 520"/>
                        <a:gd name="T15" fmla="*/ 442 h 525"/>
                        <a:gd name="T16" fmla="*/ 236 w 520"/>
                        <a:gd name="T17" fmla="*/ 774 h 525"/>
                        <a:gd name="T18" fmla="*/ 173 w 520"/>
                        <a:gd name="T19" fmla="*/ 939 h 525"/>
                        <a:gd name="T20" fmla="*/ 109 w 520"/>
                        <a:gd name="T21" fmla="*/ 967 h 525"/>
                        <a:gd name="T22" fmla="*/ 46 w 520"/>
                        <a:gd name="T23" fmla="*/ 939 h 525"/>
                        <a:gd name="T24" fmla="*/ 4 w 520"/>
                        <a:gd name="T25" fmla="*/ 801 h 525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w 520"/>
                        <a:gd name="T40" fmla="*/ 0 h 525"/>
                        <a:gd name="T41" fmla="*/ 520 w 520"/>
                        <a:gd name="T42" fmla="*/ 525 h 525"/>
                      </a:gdLst>
                      <a:ahLst/>
                      <a:cxnLst>
                        <a:cxn ang="T26">
                          <a:pos x="T0" y="T1"/>
                        </a:cxn>
                        <a:cxn ang="T27">
                          <a:pos x="T2" y="T3"/>
                        </a:cxn>
                        <a:cxn ang="T28">
                          <a:pos x="T4" y="T5"/>
                        </a:cxn>
                        <a:cxn ang="T29">
                          <a:pos x="T6" y="T7"/>
                        </a:cxn>
                        <a:cxn ang="T30">
                          <a:pos x="T8" y="T9"/>
                        </a:cxn>
                        <a:cxn ang="T31">
                          <a:pos x="T10" y="T11"/>
                        </a:cxn>
                        <a:cxn ang="T32">
                          <a:pos x="T12" y="T13"/>
                        </a:cxn>
                        <a:cxn ang="T33">
                          <a:pos x="T14" y="T15"/>
                        </a:cxn>
                        <a:cxn ang="T34">
                          <a:pos x="T16" y="T17"/>
                        </a:cxn>
                        <a:cxn ang="T35">
                          <a:pos x="T18" y="T19"/>
                        </a:cxn>
                        <a:cxn ang="T36">
                          <a:pos x="T20" y="T21"/>
                        </a:cxn>
                        <a:cxn ang="T37">
                          <a:pos x="T22" y="T23"/>
                        </a:cxn>
                        <a:cxn ang="T38">
                          <a:pos x="T24" y="T25"/>
                        </a:cxn>
                      </a:cxnLst>
                      <a:rect l="T39" t="T40" r="T41" b="T42"/>
                      <a:pathLst>
                        <a:path w="520" h="525">
                          <a:moveTo>
                            <a:pt x="3" y="435"/>
                          </a:moveTo>
                          <a:cubicBezTo>
                            <a:pt x="8" y="355"/>
                            <a:pt x="0" y="273"/>
                            <a:pt x="18" y="195"/>
                          </a:cubicBezTo>
                          <a:cubicBezTo>
                            <a:pt x="46" y="72"/>
                            <a:pt x="176" y="60"/>
                            <a:pt x="273" y="45"/>
                          </a:cubicBezTo>
                          <a:cubicBezTo>
                            <a:pt x="342" y="34"/>
                            <a:pt x="401" y="17"/>
                            <a:pt x="468" y="0"/>
                          </a:cubicBezTo>
                          <a:cubicBezTo>
                            <a:pt x="483" y="5"/>
                            <a:pt x="506" y="1"/>
                            <a:pt x="513" y="15"/>
                          </a:cubicBezTo>
                          <a:cubicBezTo>
                            <a:pt x="520" y="29"/>
                            <a:pt x="509" y="49"/>
                            <a:pt x="498" y="60"/>
                          </a:cubicBezTo>
                          <a:cubicBezTo>
                            <a:pt x="438" y="120"/>
                            <a:pt x="416" y="118"/>
                            <a:pt x="348" y="135"/>
                          </a:cubicBezTo>
                          <a:cubicBezTo>
                            <a:pt x="290" y="173"/>
                            <a:pt x="254" y="181"/>
                            <a:pt x="228" y="240"/>
                          </a:cubicBezTo>
                          <a:cubicBezTo>
                            <a:pt x="203" y="296"/>
                            <a:pt x="187" y="362"/>
                            <a:pt x="168" y="420"/>
                          </a:cubicBezTo>
                          <a:cubicBezTo>
                            <a:pt x="158" y="450"/>
                            <a:pt x="149" y="489"/>
                            <a:pt x="123" y="510"/>
                          </a:cubicBezTo>
                          <a:cubicBezTo>
                            <a:pt x="111" y="520"/>
                            <a:pt x="93" y="520"/>
                            <a:pt x="78" y="525"/>
                          </a:cubicBezTo>
                          <a:cubicBezTo>
                            <a:pt x="63" y="520"/>
                            <a:pt x="44" y="521"/>
                            <a:pt x="33" y="510"/>
                          </a:cubicBezTo>
                          <a:cubicBezTo>
                            <a:pt x="14" y="491"/>
                            <a:pt x="15" y="459"/>
                            <a:pt x="3" y="435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11" name="Oval 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10438"/>
                      <a:ext cx="198" cy="260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  <p:sp>
                <p:nvSpPr>
                  <p:cNvPr id="206" name="Line 139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1751" y="3438"/>
                    <a:ext cx="0" cy="449"/>
                  </a:xfrm>
                  <a:prstGeom prst="line">
                    <a:avLst/>
                  </a:prstGeom>
                  <a:noFill/>
                  <a:ln w="38100">
                    <a:solidFill>
                      <a:srgbClr val="990033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207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1641" y="2823"/>
                    <a:ext cx="316" cy="345"/>
                    <a:chOff x="3955" y="8694"/>
                    <a:chExt cx="790" cy="1121"/>
                  </a:xfrm>
                </p:grpSpPr>
                <p:sp>
                  <p:nvSpPr>
                    <p:cNvPr id="208" name="Freeform 141"/>
                    <p:cNvSpPr>
                      <a:spLocks/>
                    </p:cNvSpPr>
                    <p:nvPr/>
                  </p:nvSpPr>
                  <p:spPr bwMode="auto">
                    <a:xfrm>
                      <a:off x="3955" y="8694"/>
                      <a:ext cx="790" cy="1121"/>
                    </a:xfrm>
                    <a:custGeom>
                      <a:avLst/>
                      <a:gdLst>
                        <a:gd name="T0" fmla="*/ 0 w 304"/>
                        <a:gd name="T1" fmla="*/ 498 h 648"/>
                        <a:gd name="T2" fmla="*/ 39 w 304"/>
                        <a:gd name="T3" fmla="*/ 836 h 648"/>
                        <a:gd name="T4" fmla="*/ 663 w 304"/>
                        <a:gd name="T5" fmla="*/ 1121 h 648"/>
                        <a:gd name="T6" fmla="*/ 780 w 304"/>
                        <a:gd name="T7" fmla="*/ 1095 h 648"/>
                        <a:gd name="T8" fmla="*/ 702 w 304"/>
                        <a:gd name="T9" fmla="*/ 1017 h 648"/>
                        <a:gd name="T10" fmla="*/ 312 w 304"/>
                        <a:gd name="T11" fmla="*/ 887 h 648"/>
                        <a:gd name="T12" fmla="*/ 312 w 304"/>
                        <a:gd name="T13" fmla="*/ 317 h 648"/>
                        <a:gd name="T14" fmla="*/ 273 w 304"/>
                        <a:gd name="T15" fmla="*/ 161 h 648"/>
                        <a:gd name="T16" fmla="*/ 39 w 304"/>
                        <a:gd name="T17" fmla="*/ 265 h 648"/>
                        <a:gd name="T18" fmla="*/ 0 w 304"/>
                        <a:gd name="T19" fmla="*/ 498 h 648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w 304"/>
                        <a:gd name="T31" fmla="*/ 0 h 648"/>
                        <a:gd name="T32" fmla="*/ 304 w 304"/>
                        <a:gd name="T33" fmla="*/ 648 h 648"/>
                      </a:gdLst>
                      <a:ahLst/>
                      <a:cxnLst>
                        <a:cxn ang="T20">
                          <a:pos x="T0" y="T1"/>
                        </a:cxn>
                        <a:cxn ang="T21">
                          <a:pos x="T2" y="T3"/>
                        </a:cxn>
                        <a:cxn ang="T22">
                          <a:pos x="T4" y="T5"/>
                        </a:cxn>
                        <a:cxn ang="T23">
                          <a:pos x="T6" y="T7"/>
                        </a:cxn>
                        <a:cxn ang="T24">
                          <a:pos x="T8" y="T9"/>
                        </a:cxn>
                        <a:cxn ang="T25">
                          <a:pos x="T10" y="T11"/>
                        </a:cxn>
                        <a:cxn ang="T26">
                          <a:pos x="T12" y="T13"/>
                        </a:cxn>
                        <a:cxn ang="T27">
                          <a:pos x="T14" y="T15"/>
                        </a:cxn>
                        <a:cxn ang="T28">
                          <a:pos x="T16" y="T17"/>
                        </a:cxn>
                        <a:cxn ang="T29">
                          <a:pos x="T18" y="T19"/>
                        </a:cxn>
                      </a:cxnLst>
                      <a:rect l="T30" t="T31" r="T32" b="T33"/>
                      <a:pathLst>
                        <a:path w="304" h="648">
                          <a:moveTo>
                            <a:pt x="0" y="288"/>
                          </a:moveTo>
                          <a:cubicBezTo>
                            <a:pt x="5" y="353"/>
                            <a:pt x="4" y="419"/>
                            <a:pt x="15" y="483"/>
                          </a:cubicBezTo>
                          <a:cubicBezTo>
                            <a:pt x="36" y="603"/>
                            <a:pt x="164" y="618"/>
                            <a:pt x="255" y="648"/>
                          </a:cubicBezTo>
                          <a:cubicBezTo>
                            <a:pt x="270" y="643"/>
                            <a:pt x="296" y="648"/>
                            <a:pt x="300" y="633"/>
                          </a:cubicBezTo>
                          <a:cubicBezTo>
                            <a:pt x="304" y="616"/>
                            <a:pt x="282" y="602"/>
                            <a:pt x="270" y="588"/>
                          </a:cubicBezTo>
                          <a:cubicBezTo>
                            <a:pt x="225" y="534"/>
                            <a:pt x="183" y="534"/>
                            <a:pt x="120" y="513"/>
                          </a:cubicBezTo>
                          <a:cubicBezTo>
                            <a:pt x="82" y="398"/>
                            <a:pt x="79" y="306"/>
                            <a:pt x="120" y="183"/>
                          </a:cubicBezTo>
                          <a:cubicBezTo>
                            <a:pt x="115" y="153"/>
                            <a:pt x="119" y="120"/>
                            <a:pt x="105" y="93"/>
                          </a:cubicBezTo>
                          <a:cubicBezTo>
                            <a:pt x="59" y="0"/>
                            <a:pt x="25" y="124"/>
                            <a:pt x="15" y="153"/>
                          </a:cubicBezTo>
                          <a:cubicBezTo>
                            <a:pt x="0" y="308"/>
                            <a:pt x="0" y="353"/>
                            <a:pt x="0" y="288"/>
                          </a:cubicBez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209" name="Oval 1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2" y="9128"/>
                      <a:ext cx="176" cy="202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</p:grpSp>
            </p:grpSp>
            <p:sp>
              <p:nvSpPr>
                <p:cNvPr id="202" name="Freeform 143"/>
                <p:cNvSpPr>
                  <a:spLocks/>
                </p:cNvSpPr>
                <p:nvPr/>
              </p:nvSpPr>
              <p:spPr bwMode="auto">
                <a:xfrm>
                  <a:off x="1678" y="3187"/>
                  <a:ext cx="563" cy="113"/>
                </a:xfrm>
                <a:custGeom>
                  <a:avLst/>
                  <a:gdLst>
                    <a:gd name="T0" fmla="*/ 0 w 915"/>
                    <a:gd name="T1" fmla="*/ 47 h 257"/>
                    <a:gd name="T2" fmla="*/ 55 w 915"/>
                    <a:gd name="T3" fmla="*/ 34 h 257"/>
                    <a:gd name="T4" fmla="*/ 83 w 915"/>
                    <a:gd name="T5" fmla="*/ 27 h 257"/>
                    <a:gd name="T6" fmla="*/ 111 w 915"/>
                    <a:gd name="T7" fmla="*/ 21 h 257"/>
                    <a:gd name="T8" fmla="*/ 157 w 915"/>
                    <a:gd name="T9" fmla="*/ 47 h 257"/>
                    <a:gd name="T10" fmla="*/ 185 w 915"/>
                    <a:gd name="T11" fmla="*/ 54 h 257"/>
                    <a:gd name="T12" fmla="*/ 240 w 915"/>
                    <a:gd name="T13" fmla="*/ 47 h 257"/>
                    <a:gd name="T14" fmla="*/ 305 w 915"/>
                    <a:gd name="T15" fmla="*/ 14 h 257"/>
                    <a:gd name="T16" fmla="*/ 369 w 915"/>
                    <a:gd name="T17" fmla="*/ 1 h 257"/>
                    <a:gd name="T18" fmla="*/ 461 w 915"/>
                    <a:gd name="T19" fmla="*/ 7 h 257"/>
                    <a:gd name="T20" fmla="*/ 471 w 915"/>
                    <a:gd name="T21" fmla="*/ 27 h 257"/>
                    <a:gd name="T22" fmla="*/ 489 w 915"/>
                    <a:gd name="T23" fmla="*/ 47 h 257"/>
                    <a:gd name="T24" fmla="*/ 563 w 915"/>
                    <a:gd name="T25" fmla="*/ 113 h 25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915"/>
                    <a:gd name="T40" fmla="*/ 0 h 257"/>
                    <a:gd name="T41" fmla="*/ 915 w 915"/>
                    <a:gd name="T42" fmla="*/ 257 h 25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915" h="257">
                      <a:moveTo>
                        <a:pt x="0" y="107"/>
                      </a:moveTo>
                      <a:cubicBezTo>
                        <a:pt x="30" y="97"/>
                        <a:pt x="60" y="87"/>
                        <a:pt x="90" y="77"/>
                      </a:cubicBezTo>
                      <a:cubicBezTo>
                        <a:pt x="105" y="72"/>
                        <a:pt x="120" y="67"/>
                        <a:pt x="135" y="62"/>
                      </a:cubicBezTo>
                      <a:cubicBezTo>
                        <a:pt x="150" y="57"/>
                        <a:pt x="180" y="47"/>
                        <a:pt x="180" y="47"/>
                      </a:cubicBezTo>
                      <a:cubicBezTo>
                        <a:pt x="293" y="85"/>
                        <a:pt x="158" y="29"/>
                        <a:pt x="255" y="107"/>
                      </a:cubicBezTo>
                      <a:cubicBezTo>
                        <a:pt x="267" y="117"/>
                        <a:pt x="285" y="117"/>
                        <a:pt x="300" y="122"/>
                      </a:cubicBezTo>
                      <a:cubicBezTo>
                        <a:pt x="330" y="117"/>
                        <a:pt x="361" y="117"/>
                        <a:pt x="390" y="107"/>
                      </a:cubicBezTo>
                      <a:cubicBezTo>
                        <a:pt x="404" y="102"/>
                        <a:pt x="493" y="33"/>
                        <a:pt x="495" y="32"/>
                      </a:cubicBezTo>
                      <a:cubicBezTo>
                        <a:pt x="512" y="22"/>
                        <a:pt x="587" y="5"/>
                        <a:pt x="600" y="2"/>
                      </a:cubicBezTo>
                      <a:cubicBezTo>
                        <a:pt x="650" y="7"/>
                        <a:pt x="703" y="0"/>
                        <a:pt x="750" y="17"/>
                      </a:cubicBezTo>
                      <a:cubicBezTo>
                        <a:pt x="765" y="22"/>
                        <a:pt x="758" y="48"/>
                        <a:pt x="765" y="62"/>
                      </a:cubicBezTo>
                      <a:cubicBezTo>
                        <a:pt x="773" y="78"/>
                        <a:pt x="787" y="91"/>
                        <a:pt x="795" y="107"/>
                      </a:cubicBezTo>
                      <a:cubicBezTo>
                        <a:pt x="827" y="171"/>
                        <a:pt x="845" y="222"/>
                        <a:pt x="915" y="257"/>
                      </a:cubicBez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97" name="Line 384"/>
              <p:cNvSpPr>
                <a:spLocks noChangeShapeType="1"/>
              </p:cNvSpPr>
              <p:nvPr/>
            </p:nvSpPr>
            <p:spPr bwMode="auto">
              <a:xfrm>
                <a:off x="2025" y="3102"/>
                <a:ext cx="32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Infection </a:t>
            </a:r>
            <a:r>
              <a:rPr lang="en-GB" dirty="0" err="1" smtClean="0"/>
              <a:t>eg</a:t>
            </a:r>
            <a:r>
              <a:rPr lang="en-GB" dirty="0" smtClean="0"/>
              <a:t> Cellulitis, Tonsillitis </a:t>
            </a:r>
          </a:p>
          <a:p>
            <a:r>
              <a:rPr lang="en-GB" dirty="0" smtClean="0"/>
              <a:t>Tissue necrosis </a:t>
            </a:r>
            <a:r>
              <a:rPr lang="en-GB" dirty="0" err="1" smtClean="0"/>
              <a:t>eg</a:t>
            </a:r>
            <a:r>
              <a:rPr lang="en-GB" dirty="0" smtClean="0"/>
              <a:t> Ischaemic Infarction</a:t>
            </a:r>
          </a:p>
          <a:p>
            <a:r>
              <a:rPr lang="en-GB" dirty="0" smtClean="0"/>
              <a:t>Hypersensitivity reactions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err="1" smtClean="0"/>
              <a:t>Hayfever</a:t>
            </a:r>
            <a:endParaRPr lang="en-GB" dirty="0" smtClean="0"/>
          </a:p>
          <a:p>
            <a:r>
              <a:rPr lang="en-GB" dirty="0" smtClean="0"/>
              <a:t>Chemicals </a:t>
            </a:r>
            <a:r>
              <a:rPr lang="en-GB" dirty="0" err="1" smtClean="0"/>
              <a:t>eg</a:t>
            </a:r>
            <a:r>
              <a:rPr lang="en-GB" dirty="0" smtClean="0"/>
              <a:t> acid</a:t>
            </a:r>
          </a:p>
          <a:p>
            <a:r>
              <a:rPr lang="en-GB" dirty="0" smtClean="0"/>
              <a:t>Physical Agents </a:t>
            </a:r>
            <a:r>
              <a:rPr lang="en-GB" dirty="0" err="1" smtClean="0"/>
              <a:t>eg</a:t>
            </a:r>
            <a:r>
              <a:rPr lang="en-GB" dirty="0" smtClean="0"/>
              <a:t> trauma, temperature, foreign agents like a splinter 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258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Granulation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Formed of capillary loops + </a:t>
            </a:r>
            <a:r>
              <a:rPr lang="en-GB" dirty="0" err="1" smtClean="0"/>
              <a:t>myofibroblasts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Fibroblasts recruited by </a:t>
            </a:r>
            <a:r>
              <a:rPr lang="en-GB" dirty="0" err="1" smtClean="0"/>
              <a:t>chemokines</a:t>
            </a:r>
            <a:r>
              <a:rPr lang="en-GB" dirty="0" smtClean="0"/>
              <a:t> / </a:t>
            </a:r>
            <a:r>
              <a:rPr lang="en-GB" dirty="0" err="1" smtClean="0"/>
              <a:t>inflam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Secretion of collagen and matrix compounds (GAGs, </a:t>
            </a:r>
            <a:r>
              <a:rPr lang="en-GB" dirty="0" err="1" smtClean="0"/>
              <a:t>fibronectin</a:t>
            </a:r>
            <a:r>
              <a:rPr lang="en-GB" dirty="0"/>
              <a:t> </a:t>
            </a:r>
            <a:r>
              <a:rPr lang="en-GB" dirty="0" smtClean="0"/>
              <a:t>etc)</a:t>
            </a:r>
          </a:p>
          <a:p>
            <a:endParaRPr lang="en-GB" dirty="0" smtClean="0"/>
          </a:p>
          <a:p>
            <a:r>
              <a:rPr lang="en-GB" dirty="0" err="1" smtClean="0"/>
              <a:t>Myofibroblasts</a:t>
            </a:r>
            <a:r>
              <a:rPr lang="en-GB" dirty="0" smtClean="0"/>
              <a:t> formed by fibro. + muscle fibres. They have features of fibroblasts and smooth muscle</a:t>
            </a:r>
          </a:p>
          <a:p>
            <a:endParaRPr lang="en-GB" dirty="0"/>
          </a:p>
          <a:p>
            <a:r>
              <a:rPr lang="en-GB" dirty="0" smtClean="0"/>
              <a:t>Excessive granulation tissue is called proud flesh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 descr="https://upload.wikimedia.org/wikipedia/commons/thumb/d/d4/Finger_with_granulation_tissue.jpg/220px-Finger_with_granulation_tissu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28604"/>
            <a:ext cx="4143404" cy="5518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Contraction of </a:t>
            </a:r>
            <a:r>
              <a:rPr lang="en-GB" dirty="0" err="1" smtClean="0"/>
              <a:t>myofibroblasts</a:t>
            </a:r>
            <a:r>
              <a:rPr lang="en-GB" dirty="0" smtClean="0"/>
              <a:t> (contain smooth muscle)</a:t>
            </a:r>
          </a:p>
          <a:p>
            <a:r>
              <a:rPr lang="en-GB" dirty="0" smtClean="0"/>
              <a:t>Collagen type III matures to stronger type I</a:t>
            </a:r>
          </a:p>
          <a:p>
            <a:r>
              <a:rPr lang="en-GB" dirty="0" smtClean="0"/>
              <a:t>Brings the epithelial surfaces closer together to allow for re-</a:t>
            </a:r>
            <a:r>
              <a:rPr lang="en-GB" dirty="0" err="1" smtClean="0"/>
              <a:t>epithelialization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Complications – can cause </a:t>
            </a:r>
            <a:r>
              <a:rPr lang="en-GB" dirty="0" err="1" smtClean="0"/>
              <a:t>stenosis</a:t>
            </a:r>
            <a:r>
              <a:rPr lang="en-GB" dirty="0" smtClean="0"/>
              <a:t> if damage is circumferential around a lumen </a:t>
            </a:r>
            <a:r>
              <a:rPr lang="en-GB" dirty="0" err="1" smtClean="0"/>
              <a:t>ie</a:t>
            </a:r>
            <a:r>
              <a:rPr lang="en-GB" dirty="0" smtClean="0"/>
              <a:t> gut / sphincter</a:t>
            </a: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Begins around 20 days after initial wound</a:t>
            </a:r>
          </a:p>
          <a:p>
            <a:endParaRPr lang="en-GB" dirty="0" smtClean="0"/>
          </a:p>
          <a:p>
            <a:r>
              <a:rPr lang="en-GB" dirty="0" smtClean="0"/>
              <a:t>Reduced collagen production</a:t>
            </a:r>
          </a:p>
          <a:p>
            <a:endParaRPr lang="en-GB" dirty="0" smtClean="0"/>
          </a:p>
          <a:p>
            <a:r>
              <a:rPr lang="en-GB" dirty="0" smtClean="0"/>
              <a:t>Tensile strength increases as collagen is re-arranged and cross linked along tension lines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Maturation</a:t>
            </a:r>
            <a:endParaRPr lang="en-GB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Factors affecting wound healing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Infection</a:t>
            </a:r>
          </a:p>
          <a:p>
            <a:r>
              <a:rPr lang="en-GB" dirty="0" smtClean="0"/>
              <a:t>Diabetes</a:t>
            </a:r>
          </a:p>
          <a:p>
            <a:r>
              <a:rPr lang="en-GB" dirty="0" smtClean="0"/>
              <a:t>Oedema</a:t>
            </a:r>
          </a:p>
          <a:p>
            <a:r>
              <a:rPr lang="en-GB" dirty="0" smtClean="0"/>
              <a:t>Malnutrition (esp. </a:t>
            </a:r>
            <a:r>
              <a:rPr lang="en-GB" dirty="0" err="1" smtClean="0"/>
              <a:t>Vit</a:t>
            </a:r>
            <a:r>
              <a:rPr lang="en-GB" dirty="0" smtClean="0"/>
              <a:t> C deficiency)</a:t>
            </a:r>
          </a:p>
          <a:p>
            <a:r>
              <a:rPr lang="en-GB" dirty="0" err="1" smtClean="0"/>
              <a:t>Immunocomprimise</a:t>
            </a:r>
            <a:endParaRPr lang="en-GB" dirty="0" smtClean="0"/>
          </a:p>
          <a:p>
            <a:r>
              <a:rPr lang="en-GB" dirty="0" smtClean="0"/>
              <a:t>Smoking</a:t>
            </a:r>
          </a:p>
          <a:p>
            <a:r>
              <a:rPr lang="en-GB" dirty="0" err="1" smtClean="0"/>
              <a:t>Inadequete</a:t>
            </a:r>
            <a:r>
              <a:rPr lang="en-GB" dirty="0" smtClean="0"/>
              <a:t> perfusion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hasn’t been covered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Fracture healing </a:t>
            </a:r>
          </a:p>
          <a:p>
            <a:pPr lvl="1"/>
            <a:r>
              <a:rPr lang="en-GB" dirty="0" smtClean="0"/>
              <a:t>http://radiopaedia.org/articles/fracture-healing</a:t>
            </a:r>
          </a:p>
          <a:p>
            <a:r>
              <a:rPr lang="en-GB" dirty="0" smtClean="0"/>
              <a:t>GI ulcers</a:t>
            </a:r>
          </a:p>
          <a:p>
            <a:pPr lvl="1"/>
            <a:r>
              <a:rPr lang="en-GB" dirty="0" smtClean="0"/>
              <a:t>https://www.youtube.com/watch?v=wARGyh_C0MU</a:t>
            </a:r>
          </a:p>
          <a:p>
            <a:r>
              <a:rPr lang="en-GB" dirty="0" smtClean="0"/>
              <a:t>ECM compounds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the 4 macroscopic features of acute inflammation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en-GB" dirty="0" err="1" smtClean="0"/>
              <a:t>Rubor</a:t>
            </a:r>
            <a:endParaRPr lang="en-GB" dirty="0" smtClean="0"/>
          </a:p>
          <a:p>
            <a:r>
              <a:rPr lang="en-GB" dirty="0" err="1" smtClean="0"/>
              <a:t>Calor</a:t>
            </a:r>
            <a:endParaRPr lang="en-GB" dirty="0" smtClean="0"/>
          </a:p>
          <a:p>
            <a:r>
              <a:rPr lang="en-GB" dirty="0" err="1" smtClean="0"/>
              <a:t>Dolor</a:t>
            </a:r>
            <a:endParaRPr lang="en-GB" dirty="0" smtClean="0"/>
          </a:p>
          <a:p>
            <a:r>
              <a:rPr lang="en-GB" dirty="0" smtClean="0"/>
              <a:t>Tumour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3 vascular changes which occur in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r>
              <a:rPr lang="en-GB" dirty="0" smtClean="0"/>
              <a:t>Vasodilation</a:t>
            </a:r>
          </a:p>
          <a:p>
            <a:r>
              <a:rPr lang="en-GB" dirty="0" smtClean="0"/>
              <a:t>Increased permeability </a:t>
            </a:r>
          </a:p>
          <a:p>
            <a:r>
              <a:rPr lang="en-GB" dirty="0" smtClean="0"/>
              <a:t>Increased adhesion of leukocytes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857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of the following is NOT a chemical mediator of vasodilation in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en-GB" dirty="0" smtClean="0"/>
              <a:t>Histamine</a:t>
            </a:r>
          </a:p>
          <a:p>
            <a:r>
              <a:rPr lang="en-GB" dirty="0" smtClean="0"/>
              <a:t>Nitric Oxide</a:t>
            </a:r>
          </a:p>
          <a:p>
            <a:r>
              <a:rPr lang="en-GB" dirty="0" smtClean="0"/>
              <a:t>Prostaglandins</a:t>
            </a:r>
          </a:p>
          <a:p>
            <a:r>
              <a:rPr lang="en-GB" dirty="0" smtClean="0"/>
              <a:t>Neutrophils</a:t>
            </a:r>
          </a:p>
          <a:p>
            <a:r>
              <a:rPr lang="en-GB" dirty="0" smtClean="0"/>
              <a:t>Platelet Activating Factor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47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State the 4 potential consequences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23265"/>
            <a:ext cx="8229600" cy="4525963"/>
          </a:xfrm>
        </p:spPr>
        <p:txBody>
          <a:bodyPr/>
          <a:lstStyle/>
          <a:p>
            <a:r>
              <a:rPr lang="en-GB" dirty="0" smtClean="0"/>
              <a:t>Resolution</a:t>
            </a:r>
          </a:p>
          <a:p>
            <a:r>
              <a:rPr lang="en-GB" dirty="0" smtClean="0"/>
              <a:t>Suppuration</a:t>
            </a:r>
          </a:p>
          <a:p>
            <a:r>
              <a:rPr lang="en-GB" dirty="0" smtClean="0"/>
              <a:t>Repair and Organisation</a:t>
            </a:r>
          </a:p>
          <a:p>
            <a:r>
              <a:rPr lang="en-GB" dirty="0" smtClean="0"/>
              <a:t>Progression to Chronic Inflammation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833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Macroscopic Appearance of </a:t>
            </a:r>
            <a:br>
              <a:rPr lang="en-GB" dirty="0" smtClean="0"/>
            </a:br>
            <a:r>
              <a:rPr lang="en-GB" dirty="0" smtClean="0"/>
              <a:t>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Rubor</a:t>
            </a:r>
            <a:r>
              <a:rPr lang="en-GB" dirty="0" smtClean="0"/>
              <a:t> = Redness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Calor</a:t>
            </a:r>
            <a:r>
              <a:rPr lang="en-GB" dirty="0" smtClean="0"/>
              <a:t> = Heat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Tumor</a:t>
            </a:r>
            <a:r>
              <a:rPr lang="en-GB" dirty="0" smtClean="0"/>
              <a:t> = Swelling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Dolor</a:t>
            </a:r>
            <a:r>
              <a:rPr lang="en-GB" dirty="0"/>
              <a:t> </a:t>
            </a:r>
            <a:r>
              <a:rPr lang="en-GB" dirty="0" smtClean="0"/>
              <a:t>= Pain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(Loss of Function)</a:t>
            </a:r>
          </a:p>
        </p:txBody>
      </p:sp>
    </p:spTree>
    <p:extLst>
      <p:ext uri="{BB962C8B-B14F-4D97-AF65-F5344CB8AC3E}">
        <p14:creationId xmlns="" xmlns:p14="http://schemas.microsoft.com/office/powerpoint/2010/main" val="13918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State 2 conditions which commonly cause the formation of exudate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en-GB" dirty="0" smtClean="0"/>
              <a:t>Malignancy</a:t>
            </a:r>
          </a:p>
          <a:p>
            <a:r>
              <a:rPr lang="en-GB" dirty="0" smtClean="0"/>
              <a:t>Infection</a:t>
            </a:r>
          </a:p>
          <a:p>
            <a:r>
              <a:rPr lang="en-GB" dirty="0" smtClean="0"/>
              <a:t>Inflammatory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563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State an autoimmune cause of Chronic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 smtClean="0"/>
              <a:t>Crohn’s</a:t>
            </a:r>
          </a:p>
          <a:p>
            <a:r>
              <a:rPr lang="en-GB" dirty="0" smtClean="0"/>
              <a:t>UC</a:t>
            </a:r>
          </a:p>
          <a:p>
            <a:r>
              <a:rPr lang="en-GB" dirty="0" smtClean="0"/>
              <a:t>RA</a:t>
            </a:r>
          </a:p>
          <a:p>
            <a:r>
              <a:rPr lang="en-GB" dirty="0" smtClean="0"/>
              <a:t>Hashimoto’s Thyroiditis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042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 ‘granuloma’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3057203"/>
          </a:xfrm>
        </p:spPr>
        <p:txBody>
          <a:bodyPr/>
          <a:lstStyle/>
          <a:p>
            <a:r>
              <a:rPr lang="en-GB" dirty="0" smtClean="0"/>
              <a:t>A collection of epithelioid </a:t>
            </a:r>
            <a:r>
              <a:rPr lang="en-GB" dirty="0" err="1" smtClean="0"/>
              <a:t>histiocytes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626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 features of a wound that suggest infection?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Pus</a:t>
            </a:r>
          </a:p>
          <a:p>
            <a:r>
              <a:rPr lang="en-GB" dirty="0" smtClean="0"/>
              <a:t>Redness</a:t>
            </a:r>
          </a:p>
          <a:p>
            <a:r>
              <a:rPr lang="en-GB" dirty="0" smtClean="0"/>
              <a:t>Pain</a:t>
            </a:r>
          </a:p>
          <a:p>
            <a:r>
              <a:rPr lang="en-GB" dirty="0" smtClean="0"/>
              <a:t>Poor healing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factor is needed for the conversion of </a:t>
            </a:r>
            <a:r>
              <a:rPr lang="en-GB" dirty="0" err="1" smtClean="0"/>
              <a:t>prothrombin</a:t>
            </a:r>
            <a:r>
              <a:rPr lang="en-GB" dirty="0" smtClean="0"/>
              <a:t> to thrombin?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smtClean="0"/>
              <a:t>Factor 10a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714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end product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the common pathway of the coagulation cascade?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64579" y="3571876"/>
            <a:ext cx="4214842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Fibrin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err="1" smtClean="0"/>
              <a:t>Contaminatedopen</a:t>
            </a:r>
            <a:r>
              <a:rPr lang="en-GB" sz="5400" dirty="0" smtClean="0"/>
              <a:t> </a:t>
            </a:r>
            <a:r>
              <a:rPr lang="en-GB" sz="5400" dirty="0" err="1" smtClean="0"/>
              <a:t>incisional</a:t>
            </a:r>
            <a:r>
              <a:rPr lang="en-GB" sz="5400" dirty="0" smtClean="0"/>
              <a:t> wound</a:t>
            </a:r>
            <a:endParaRPr lang="en-GB" sz="5400" dirty="0"/>
          </a:p>
        </p:txBody>
      </p:sp>
      <p:pic>
        <p:nvPicPr>
          <p:cNvPr id="4" name="Picture 4" descr="http://www.trauma.org/images/image_library/chest005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04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two main constituents of granulation tissue?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err="1" smtClean="0"/>
              <a:t>Myofibroblast</a:t>
            </a:r>
            <a:r>
              <a:rPr lang="en-GB" sz="5400" dirty="0" smtClean="0"/>
              <a:t>+</a:t>
            </a:r>
          </a:p>
          <a:p>
            <a:pPr algn="ctr">
              <a:buNone/>
            </a:pPr>
            <a:r>
              <a:rPr lang="en-GB" sz="5400" dirty="0" smtClean="0"/>
              <a:t>Capillary loop</a:t>
            </a:r>
          </a:p>
          <a:p>
            <a:pPr algn="ctr">
              <a:buNone/>
            </a:pPr>
            <a:endParaRPr lang="en-GB" sz="5400" dirty="0" smtClean="0"/>
          </a:p>
          <a:p>
            <a:pPr algn="ctr">
              <a:buNone/>
            </a:pP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4 phases of wound healing?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2714620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smtClean="0"/>
              <a:t>Haemostasis</a:t>
            </a:r>
          </a:p>
          <a:p>
            <a:pPr algn="ctr">
              <a:buNone/>
            </a:pPr>
            <a:r>
              <a:rPr lang="en-GB" sz="5400" dirty="0" smtClean="0"/>
              <a:t>Inflammation</a:t>
            </a:r>
          </a:p>
          <a:p>
            <a:pPr algn="ctr">
              <a:buNone/>
            </a:pPr>
            <a:r>
              <a:rPr lang="en-GB" sz="5400" dirty="0" smtClean="0"/>
              <a:t>Proliferation</a:t>
            </a:r>
          </a:p>
          <a:p>
            <a:pPr algn="ctr">
              <a:buNone/>
            </a:pPr>
            <a:r>
              <a:rPr lang="en-GB" sz="5400" dirty="0" smtClean="0"/>
              <a:t>Maturation</a:t>
            </a:r>
          </a:p>
          <a:p>
            <a:pPr algn="ctr">
              <a:buNone/>
            </a:pP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diabetic patient is being treated for a chronic wound on their foot which is painful. What is the likely lesion?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smtClean="0"/>
              <a:t>Arterial ulcer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you get…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Redness </a:t>
            </a:r>
            <a:r>
              <a:rPr lang="en-GB" dirty="0" smtClean="0">
                <a:sym typeface="Wingdings" panose="05000000000000000000" pitchFamily="2" charset="2"/>
              </a:rPr>
              <a:t> vasodilation/increased blood flow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Heat  vasodilation/increased blood flow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Swelling  oedema (and physical cell mass)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Pain  oedema puts pressure on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anose="05000000000000000000" pitchFamily="2" charset="2"/>
              </a:rPr>
              <a:t>(Loss of Function  Use it or lose it) </a:t>
            </a:r>
          </a:p>
        </p:txBody>
      </p:sp>
    </p:spTree>
    <p:extLst>
      <p:ext uri="{BB962C8B-B14F-4D97-AF65-F5344CB8AC3E}">
        <p14:creationId xmlns="" xmlns:p14="http://schemas.microsoft.com/office/powerpoint/2010/main" val="16453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vitamin k dependant clotting factors?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smtClean="0"/>
              <a:t>II, VII, IX, X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patient with a long history of gallstones complains of excessive bleeding for the past few weeks. What vitamin deficiency could be causing this?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9" y="3571876"/>
            <a:ext cx="4214842" cy="17859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5400" dirty="0" smtClean="0"/>
              <a:t>Vitamin K</a:t>
            </a:r>
          </a:p>
          <a:p>
            <a:pPr algn="ctr">
              <a:buNone/>
            </a:pPr>
            <a:r>
              <a:rPr lang="en-GB" sz="5400" dirty="0" smtClean="0"/>
              <a:t>deficiency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Major Changes During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Vascular Changes:</a:t>
            </a:r>
          </a:p>
          <a:p>
            <a:r>
              <a:rPr lang="en-GB" dirty="0" smtClean="0"/>
              <a:t>Vasodilation</a:t>
            </a:r>
          </a:p>
          <a:p>
            <a:r>
              <a:rPr lang="en-GB" dirty="0" smtClean="0"/>
              <a:t>Vascular Permeability</a:t>
            </a:r>
          </a:p>
          <a:p>
            <a:r>
              <a:rPr lang="en-GB" dirty="0" smtClean="0"/>
              <a:t>Increased adhesion of leukocytes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Cell Changes:</a:t>
            </a:r>
          </a:p>
          <a:p>
            <a:r>
              <a:rPr lang="en-GB" dirty="0" smtClean="0"/>
              <a:t>Cellular Recruitment</a:t>
            </a:r>
          </a:p>
          <a:p>
            <a:r>
              <a:rPr lang="en-GB" dirty="0" smtClean="0"/>
              <a:t>Activation of neutrophils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238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Chemical Mediators of Acute Inflammation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Vasodilation mediated by:</a:t>
            </a:r>
          </a:p>
          <a:p>
            <a:r>
              <a:rPr lang="en-GB" dirty="0" smtClean="0"/>
              <a:t>Histamine</a:t>
            </a:r>
          </a:p>
          <a:p>
            <a:r>
              <a:rPr lang="en-GB" dirty="0" smtClean="0"/>
              <a:t>Prostaglandins</a:t>
            </a:r>
          </a:p>
          <a:p>
            <a:r>
              <a:rPr lang="en-GB" dirty="0" smtClean="0"/>
              <a:t>Nitric oxide</a:t>
            </a:r>
          </a:p>
          <a:p>
            <a:r>
              <a:rPr lang="en-GB" dirty="0" smtClean="0"/>
              <a:t>VIP (vasoactive intestinal peptide)</a:t>
            </a:r>
          </a:p>
          <a:p>
            <a:r>
              <a:rPr lang="en-GB" dirty="0" smtClean="0"/>
              <a:t>PGE2/I2 (Prostaglandin E2)</a:t>
            </a:r>
          </a:p>
          <a:p>
            <a:r>
              <a:rPr lang="en-GB" dirty="0" smtClean="0"/>
              <a:t>PAF (Platelet Activating Factor)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887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Chemical Mediators of Acute Inflammation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Increased Vascular Permeability mediated by:</a:t>
            </a:r>
          </a:p>
          <a:p>
            <a:r>
              <a:rPr lang="en-GB" dirty="0" smtClean="0"/>
              <a:t>Histamine</a:t>
            </a:r>
          </a:p>
          <a:p>
            <a:r>
              <a:rPr lang="en-GB" dirty="0" smtClean="0"/>
              <a:t>Bradykinin</a:t>
            </a:r>
          </a:p>
          <a:p>
            <a:r>
              <a:rPr lang="en-GB" dirty="0" smtClean="0"/>
              <a:t>Nitric oxide</a:t>
            </a:r>
          </a:p>
          <a:p>
            <a:r>
              <a:rPr lang="en-GB" dirty="0" smtClean="0"/>
              <a:t>PAF (Platelet Activating Factor)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651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1422</Words>
  <Application>Microsoft Office PowerPoint</Application>
  <PresentationFormat>On-screen Show (4:3)</PresentationFormat>
  <Paragraphs>310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Inflammation and wound healing</vt:lpstr>
      <vt:lpstr>Inflammation</vt:lpstr>
      <vt:lpstr>Acute Inflammation</vt:lpstr>
      <vt:lpstr>Causes of Acute Inflammation</vt:lpstr>
      <vt:lpstr>Macroscopic Appearance of  Acute Inflammation</vt:lpstr>
      <vt:lpstr>Why do you get…</vt:lpstr>
      <vt:lpstr>Major Changes During Acute Inflammation</vt:lpstr>
      <vt:lpstr>Chemical Mediators of Acute Inflammation</vt:lpstr>
      <vt:lpstr>Chemical Mediators of Acute Inflammation</vt:lpstr>
      <vt:lpstr>Chemical Mediators of Acute Inflammation</vt:lpstr>
      <vt:lpstr>What happens next?</vt:lpstr>
      <vt:lpstr>Acute Inflammation: GOOD and BAD</vt:lpstr>
      <vt:lpstr>Exudate</vt:lpstr>
      <vt:lpstr>Transudate Vs Exudate</vt:lpstr>
      <vt:lpstr>Q. Clinically how may you differentiate transudate from exudate?</vt:lpstr>
      <vt:lpstr>Chronic Inflammation</vt:lpstr>
      <vt:lpstr>Causes of Chronic Inflammation</vt:lpstr>
      <vt:lpstr>Macroscopic Appearance of Chronic Inflammation</vt:lpstr>
      <vt:lpstr>Cell Types Acute Vs Chronic</vt:lpstr>
      <vt:lpstr>Epithelioid Histiocytes </vt:lpstr>
      <vt:lpstr>Systemic Effects of Inflammation</vt:lpstr>
      <vt:lpstr>Wound Healing</vt:lpstr>
      <vt:lpstr>Types of Wound</vt:lpstr>
      <vt:lpstr>Slide 24</vt:lpstr>
      <vt:lpstr>Open v Closed</vt:lpstr>
      <vt:lpstr>4 Phases of Healing</vt:lpstr>
      <vt:lpstr>Slide 27</vt:lpstr>
      <vt:lpstr>Haemostasis</vt:lpstr>
      <vt:lpstr>Coagulation Cascade</vt:lpstr>
      <vt:lpstr>Platelet Plug Formation</vt:lpstr>
      <vt:lpstr>Slide 31</vt:lpstr>
      <vt:lpstr>Inflammation</vt:lpstr>
      <vt:lpstr>Inflammation</vt:lpstr>
      <vt:lpstr>Inflammation</vt:lpstr>
      <vt:lpstr>Chronic Inflammation - Ulcers</vt:lpstr>
      <vt:lpstr>Slide 36</vt:lpstr>
      <vt:lpstr>Proliferation</vt:lpstr>
      <vt:lpstr>Organisation</vt:lpstr>
      <vt:lpstr>Angiogenesis</vt:lpstr>
      <vt:lpstr>Granulation Tissue</vt:lpstr>
      <vt:lpstr>Slide 41</vt:lpstr>
      <vt:lpstr>Contraction</vt:lpstr>
      <vt:lpstr>Maturation</vt:lpstr>
      <vt:lpstr>Factors affecting wound healing</vt:lpstr>
      <vt:lpstr>What hasn’t been covered</vt:lpstr>
      <vt:lpstr>State the 4 macroscopic features of acute inflammation</vt:lpstr>
      <vt:lpstr>State 3 vascular changes which occur in acute inflammation</vt:lpstr>
      <vt:lpstr>Which of the following is NOT a chemical mediator of vasodilation in acute inflammation</vt:lpstr>
      <vt:lpstr>State the 4 potential consequences of acute inflammation</vt:lpstr>
      <vt:lpstr>State 2 conditions which commonly cause the formation of exudate</vt:lpstr>
      <vt:lpstr>State an autoimmune cause of Chronic Inflammation</vt:lpstr>
      <vt:lpstr>Define ‘granuloma’</vt:lpstr>
      <vt:lpstr>3 features of a wound that suggest infection?</vt:lpstr>
      <vt:lpstr>Which factor is needed for the conversion of prothrombin to thrombin? </vt:lpstr>
      <vt:lpstr>Slide 55</vt:lpstr>
      <vt:lpstr>Slide 56</vt:lpstr>
      <vt:lpstr>What are the two main constituents of granulation tissue?</vt:lpstr>
      <vt:lpstr>What are the 4 phases of wound healing?</vt:lpstr>
      <vt:lpstr>A diabetic patient is being treated for a chronic wound on their foot which is painful. What is the likely lesion?</vt:lpstr>
      <vt:lpstr>What are the vitamin k dependant clotting factors?</vt:lpstr>
      <vt:lpstr>A patient with a long history of gallstones complains of excessive bleeding for the past few weeks. What vitamin deficiency could be causing this?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Wound Healing</dc:title>
  <dc:creator>Tim Sargeant</dc:creator>
  <cp:lastModifiedBy>Tim Sargeant</cp:lastModifiedBy>
  <cp:revision>7</cp:revision>
  <dcterms:created xsi:type="dcterms:W3CDTF">2016-03-04T18:05:55Z</dcterms:created>
  <dcterms:modified xsi:type="dcterms:W3CDTF">2016-03-07T17:36:17Z</dcterms:modified>
</cp:coreProperties>
</file>